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43"/>
  </p:notesMasterIdLst>
  <p:handoutMasterIdLst>
    <p:handoutMasterId r:id="rId44"/>
  </p:handoutMasterIdLst>
  <p:sldIdLst>
    <p:sldId id="648" r:id="rId3"/>
    <p:sldId id="649" r:id="rId4"/>
    <p:sldId id="655" r:id="rId5"/>
    <p:sldId id="657" r:id="rId6"/>
    <p:sldId id="662" r:id="rId7"/>
    <p:sldId id="658" r:id="rId8"/>
    <p:sldId id="656" r:id="rId9"/>
    <p:sldId id="693" r:id="rId10"/>
    <p:sldId id="664" r:id="rId11"/>
    <p:sldId id="690" r:id="rId12"/>
    <p:sldId id="665" r:id="rId13"/>
    <p:sldId id="718" r:id="rId14"/>
    <p:sldId id="719" r:id="rId15"/>
    <p:sldId id="720" r:id="rId16"/>
    <p:sldId id="721" r:id="rId17"/>
    <p:sldId id="710" r:id="rId18"/>
    <p:sldId id="722" r:id="rId19"/>
    <p:sldId id="723" r:id="rId20"/>
    <p:sldId id="694" r:id="rId21"/>
    <p:sldId id="675" r:id="rId22"/>
    <p:sldId id="703" r:id="rId23"/>
    <p:sldId id="726" r:id="rId24"/>
    <p:sldId id="727" r:id="rId25"/>
    <p:sldId id="728" r:id="rId26"/>
    <p:sldId id="695" r:id="rId27"/>
    <p:sldId id="696" r:id="rId28"/>
    <p:sldId id="697" r:id="rId29"/>
    <p:sldId id="698" r:id="rId30"/>
    <p:sldId id="699" r:id="rId31"/>
    <p:sldId id="725" r:id="rId32"/>
    <p:sldId id="705" r:id="rId33"/>
    <p:sldId id="691" r:id="rId34"/>
    <p:sldId id="715" r:id="rId35"/>
    <p:sldId id="704" r:id="rId36"/>
    <p:sldId id="724" r:id="rId37"/>
    <p:sldId id="685" r:id="rId38"/>
    <p:sldId id="711" r:id="rId39"/>
    <p:sldId id="730" r:id="rId40"/>
    <p:sldId id="729" r:id="rId41"/>
    <p:sldId id="714" r:id="rId42"/>
  </p:sldIdLst>
  <p:sldSz cx="9144000" cy="5143500" type="screen16x9"/>
  <p:notesSz cx="6794500" cy="9931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F1FF"/>
    <a:srgbClr val="66CD84"/>
    <a:srgbClr val="77933C"/>
    <a:srgbClr val="F79646"/>
    <a:srgbClr val="404040"/>
    <a:srgbClr val="0594FF"/>
    <a:srgbClr val="DAAA82"/>
    <a:srgbClr val="4BACC6"/>
    <a:srgbClr val="98B954"/>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894" autoAdjust="0"/>
  </p:normalViewPr>
  <p:slideViewPr>
    <p:cSldViewPr>
      <p:cViewPr>
        <p:scale>
          <a:sx n="91" d="100"/>
          <a:sy n="91" d="100"/>
        </p:scale>
        <p:origin x="-588" y="-144"/>
      </p:cViewPr>
      <p:guideLst>
        <p:guide orient="horz" pos="1620"/>
        <p:guide pos="2880"/>
      </p:guideLst>
    </p:cSldViewPr>
  </p:slideViewPr>
  <p:outlineViewPr>
    <p:cViewPr>
      <p:scale>
        <a:sx n="33" d="100"/>
        <a:sy n="33" d="100"/>
      </p:scale>
      <p:origin x="0" y="-361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93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B7A2E-9B3C-4FAC-B657-EBF39DFFBA69}" type="doc">
      <dgm:prSet loTypeId="urn:microsoft.com/office/officeart/2009/layout/CircleArrowProcess" loCatId="cycle" qsTypeId="urn:microsoft.com/office/officeart/2005/8/quickstyle/simple1" qsCatId="simple" csTypeId="urn:microsoft.com/office/officeart/2005/8/colors/colorful5" csCatId="colorful" phldr="1"/>
      <dgm:spPr/>
      <dgm:t>
        <a:bodyPr/>
        <a:lstStyle/>
        <a:p>
          <a:endParaRPr lang="zh-CN" altLang="en-US"/>
        </a:p>
      </dgm:t>
    </dgm:pt>
    <dgm:pt modelId="{1AC062C3-A6BB-4153-B4D4-5C540535FA43}">
      <dgm:prSet phldrT="[文本]"/>
      <dgm:spPr/>
      <dgm:t>
        <a:bodyPr/>
        <a:lstStyle/>
        <a:p>
          <a:r>
            <a:rPr lang="zh-CN" altLang="en-US" b="1" dirty="0" smtClean="0">
              <a:solidFill>
                <a:srgbClr val="FFFF00"/>
              </a:solidFill>
              <a:latin typeface="微软雅黑" panose="020B0503020204020204" pitchFamily="34" charset="-122"/>
              <a:ea typeface="微软雅黑" panose="020B0503020204020204" pitchFamily="34" charset="-122"/>
            </a:rPr>
            <a:t>云</a:t>
          </a:r>
          <a:endParaRPr lang="zh-CN" altLang="en-US" b="1" dirty="0">
            <a:solidFill>
              <a:srgbClr val="FFFF00"/>
            </a:solidFill>
            <a:latin typeface="微软雅黑" panose="020B0503020204020204" pitchFamily="34" charset="-122"/>
            <a:ea typeface="微软雅黑" panose="020B0503020204020204" pitchFamily="34" charset="-122"/>
          </a:endParaRPr>
        </a:p>
      </dgm:t>
    </dgm:pt>
    <dgm:pt modelId="{CCAC1F76-654E-4976-B987-D5A649E7EA23}" type="parTrans" cxnId="{E90581EE-0057-431C-B901-3CCE9E3FFD27}">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52EEC973-FFE6-4A8F-9BFB-8FB9CEEEDCDB}" type="sibTrans" cxnId="{E90581EE-0057-431C-B901-3CCE9E3FFD27}">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B80602FE-F6D5-4F28-8525-D4C153A518C4}">
      <dgm:prSet phldrT="[文本]"/>
      <dgm:spPr/>
      <dgm:t>
        <a:bodyPr/>
        <a:lstStyle/>
        <a:p>
          <a:r>
            <a:rPr lang="zh-CN" altLang="en-US" b="1" dirty="0" smtClean="0">
              <a:solidFill>
                <a:srgbClr val="FFFF00"/>
              </a:solidFill>
              <a:latin typeface="微软雅黑" panose="020B0503020204020204" pitchFamily="34" charset="-122"/>
              <a:ea typeface="微软雅黑" panose="020B0503020204020204" pitchFamily="34" charset="-122"/>
            </a:rPr>
            <a:t>端</a:t>
          </a:r>
          <a:endParaRPr lang="zh-CN" altLang="en-US" b="1" dirty="0">
            <a:solidFill>
              <a:srgbClr val="FFFF00"/>
            </a:solidFill>
            <a:latin typeface="微软雅黑" panose="020B0503020204020204" pitchFamily="34" charset="-122"/>
            <a:ea typeface="微软雅黑" panose="020B0503020204020204" pitchFamily="34" charset="-122"/>
          </a:endParaRPr>
        </a:p>
      </dgm:t>
    </dgm:pt>
    <dgm:pt modelId="{8D4A5E9C-E015-490B-A0CD-B31D7ABD7D37}" type="parTrans" cxnId="{42C8AF9B-70F2-423E-8C16-C57E5B8CCB8E}">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9464882C-6A1C-41C4-B32A-608D07DEF8BF}" type="sibTrans" cxnId="{42C8AF9B-70F2-423E-8C16-C57E5B8CCB8E}">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023EA27E-D82B-475C-8E86-AF051FD5B449}">
      <dgm:prSet phldrT="[文本]"/>
      <dgm:spPr/>
      <dgm:t>
        <a:bodyPr/>
        <a:lstStyle/>
        <a:p>
          <a:r>
            <a:rPr lang="zh-CN" altLang="en-US" b="1" dirty="0" smtClean="0">
              <a:solidFill>
                <a:srgbClr val="FFFF00"/>
              </a:solidFill>
              <a:latin typeface="微软雅黑" panose="020B0503020204020204" pitchFamily="34" charset="-122"/>
              <a:ea typeface="微软雅黑" panose="020B0503020204020204" pitchFamily="34" charset="-122"/>
            </a:rPr>
            <a:t>管：</a:t>
          </a:r>
          <a:r>
            <a:rPr lang="en-US" altLang="zh-CN" b="1" dirty="0" smtClean="0">
              <a:solidFill>
                <a:srgbClr val="FFFF00"/>
              </a:solidFill>
              <a:latin typeface="微软雅黑" panose="020B0503020204020204" pitchFamily="34" charset="-122"/>
              <a:ea typeface="微软雅黑" panose="020B0503020204020204" pitchFamily="34" charset="-122"/>
            </a:rPr>
            <a:t>4G</a:t>
          </a:r>
          <a:endParaRPr lang="zh-CN" altLang="en-US" b="1" dirty="0">
            <a:solidFill>
              <a:srgbClr val="FFFF00"/>
            </a:solidFill>
            <a:latin typeface="微软雅黑" panose="020B0503020204020204" pitchFamily="34" charset="-122"/>
            <a:ea typeface="微软雅黑" panose="020B0503020204020204" pitchFamily="34" charset="-122"/>
          </a:endParaRPr>
        </a:p>
      </dgm:t>
    </dgm:pt>
    <dgm:pt modelId="{E42B5BCB-7B78-47F1-B4A2-3C6C00BB259D}" type="parTrans" cxnId="{B14188BB-5B37-4BF9-9CBB-5E7918838D77}">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693AC7E3-100E-4E62-8A99-40051E251697}" type="sibTrans" cxnId="{B14188BB-5B37-4BF9-9CBB-5E7918838D77}">
      <dgm:prSet/>
      <dgm:spPr/>
      <dgm:t>
        <a:bodyPr/>
        <a:lstStyle/>
        <a:p>
          <a:endParaRPr lang="zh-CN" altLang="en-US" b="1">
            <a:solidFill>
              <a:srgbClr val="007FBA"/>
            </a:solidFill>
            <a:latin typeface="微软雅黑" panose="020B0503020204020204" pitchFamily="34" charset="-122"/>
            <a:ea typeface="微软雅黑" panose="020B0503020204020204" pitchFamily="34" charset="-122"/>
          </a:endParaRPr>
        </a:p>
      </dgm:t>
    </dgm:pt>
    <dgm:pt modelId="{E392AD6E-9452-44F5-87C3-3F47E59D0B9A}" type="pres">
      <dgm:prSet presAssocID="{696B7A2E-9B3C-4FAC-B657-EBF39DFFBA69}" presName="Name0" presStyleCnt="0">
        <dgm:presLayoutVars>
          <dgm:chMax val="7"/>
          <dgm:chPref val="7"/>
          <dgm:dir/>
          <dgm:animLvl val="lvl"/>
        </dgm:presLayoutVars>
      </dgm:prSet>
      <dgm:spPr/>
      <dgm:t>
        <a:bodyPr/>
        <a:lstStyle/>
        <a:p>
          <a:endParaRPr lang="zh-CN" altLang="en-US"/>
        </a:p>
      </dgm:t>
    </dgm:pt>
    <dgm:pt modelId="{40282830-6BBA-4341-A631-27208BF3053E}" type="pres">
      <dgm:prSet presAssocID="{1AC062C3-A6BB-4153-B4D4-5C540535FA43}" presName="Accent1" presStyleCnt="0"/>
      <dgm:spPr/>
    </dgm:pt>
    <dgm:pt modelId="{524E8214-7711-45BE-863C-EA05B5AF008C}" type="pres">
      <dgm:prSet presAssocID="{1AC062C3-A6BB-4153-B4D4-5C540535FA43}" presName="Accent" presStyleLbl="node1" presStyleIdx="0" presStyleCnt="3" custLinFactNeighborX="-2101" custLinFactNeighborY="1632"/>
      <dgm:spPr/>
    </dgm:pt>
    <dgm:pt modelId="{12C238BF-D76E-4D60-BE0B-1ACF253405A7}" type="pres">
      <dgm:prSet presAssocID="{1AC062C3-A6BB-4153-B4D4-5C540535FA43}" presName="Parent1" presStyleLbl="revTx" presStyleIdx="0" presStyleCnt="3">
        <dgm:presLayoutVars>
          <dgm:chMax val="1"/>
          <dgm:chPref val="1"/>
          <dgm:bulletEnabled val="1"/>
        </dgm:presLayoutVars>
      </dgm:prSet>
      <dgm:spPr/>
      <dgm:t>
        <a:bodyPr/>
        <a:lstStyle/>
        <a:p>
          <a:endParaRPr lang="zh-CN" altLang="en-US"/>
        </a:p>
      </dgm:t>
    </dgm:pt>
    <dgm:pt modelId="{3D121385-BB67-401B-8F33-013C243E7D03}" type="pres">
      <dgm:prSet presAssocID="{B80602FE-F6D5-4F28-8525-D4C153A518C4}" presName="Accent2" presStyleCnt="0"/>
      <dgm:spPr/>
    </dgm:pt>
    <dgm:pt modelId="{97CAC35A-ACC8-4660-B2A0-121425850983}" type="pres">
      <dgm:prSet presAssocID="{B80602FE-F6D5-4F28-8525-D4C153A518C4}" presName="Accent" presStyleLbl="node1" presStyleIdx="1" presStyleCnt="3"/>
      <dgm:spPr/>
    </dgm:pt>
    <dgm:pt modelId="{562FFDEE-D565-43E8-93FC-8EB2E1EB655B}" type="pres">
      <dgm:prSet presAssocID="{B80602FE-F6D5-4F28-8525-D4C153A518C4}" presName="Parent2" presStyleLbl="revTx" presStyleIdx="1" presStyleCnt="3" custLinFactY="100000" custLinFactNeighborX="54368" custLinFactNeighborY="111604">
        <dgm:presLayoutVars>
          <dgm:chMax val="1"/>
          <dgm:chPref val="1"/>
          <dgm:bulletEnabled val="1"/>
        </dgm:presLayoutVars>
      </dgm:prSet>
      <dgm:spPr/>
      <dgm:t>
        <a:bodyPr/>
        <a:lstStyle/>
        <a:p>
          <a:endParaRPr lang="zh-CN" altLang="en-US"/>
        </a:p>
      </dgm:t>
    </dgm:pt>
    <dgm:pt modelId="{834DF6A9-082B-43BF-A9FE-4A9CD5BE01F0}" type="pres">
      <dgm:prSet presAssocID="{023EA27E-D82B-475C-8E86-AF051FD5B449}" presName="Accent3" presStyleCnt="0"/>
      <dgm:spPr/>
    </dgm:pt>
    <dgm:pt modelId="{DD041B6D-569D-4F36-A82C-60CCD3845EA3}" type="pres">
      <dgm:prSet presAssocID="{023EA27E-D82B-475C-8E86-AF051FD5B449}" presName="Accent" presStyleLbl="node1" presStyleIdx="2" presStyleCnt="3"/>
      <dgm:spPr/>
    </dgm:pt>
    <dgm:pt modelId="{6402FAC8-3A4B-42A9-BEF2-F8CD44B61B68}" type="pres">
      <dgm:prSet presAssocID="{023EA27E-D82B-475C-8E86-AF051FD5B449}" presName="Parent3" presStyleLbl="revTx" presStyleIdx="2" presStyleCnt="3" custLinFactY="-100000" custLinFactNeighborX="-51095" custLinFactNeighborY="-110295">
        <dgm:presLayoutVars>
          <dgm:chMax val="1"/>
          <dgm:chPref val="1"/>
          <dgm:bulletEnabled val="1"/>
        </dgm:presLayoutVars>
      </dgm:prSet>
      <dgm:spPr/>
      <dgm:t>
        <a:bodyPr/>
        <a:lstStyle/>
        <a:p>
          <a:endParaRPr lang="zh-CN" altLang="en-US"/>
        </a:p>
      </dgm:t>
    </dgm:pt>
  </dgm:ptLst>
  <dgm:cxnLst>
    <dgm:cxn modelId="{B14188BB-5B37-4BF9-9CBB-5E7918838D77}" srcId="{696B7A2E-9B3C-4FAC-B657-EBF39DFFBA69}" destId="{023EA27E-D82B-475C-8E86-AF051FD5B449}" srcOrd="2" destOrd="0" parTransId="{E42B5BCB-7B78-47F1-B4A2-3C6C00BB259D}" sibTransId="{693AC7E3-100E-4E62-8A99-40051E251697}"/>
    <dgm:cxn modelId="{42C8AF9B-70F2-423E-8C16-C57E5B8CCB8E}" srcId="{696B7A2E-9B3C-4FAC-B657-EBF39DFFBA69}" destId="{B80602FE-F6D5-4F28-8525-D4C153A518C4}" srcOrd="1" destOrd="0" parTransId="{8D4A5E9C-E015-490B-A0CD-B31D7ABD7D37}" sibTransId="{9464882C-6A1C-41C4-B32A-608D07DEF8BF}"/>
    <dgm:cxn modelId="{B0E860D7-8D10-4A87-9A79-03F6D2F495CF}" type="presOf" srcId="{1AC062C3-A6BB-4153-B4D4-5C540535FA43}" destId="{12C238BF-D76E-4D60-BE0B-1ACF253405A7}" srcOrd="0" destOrd="0" presId="urn:microsoft.com/office/officeart/2009/layout/CircleArrowProcess"/>
    <dgm:cxn modelId="{8993CA05-AD46-4494-B3FB-875937DD4829}" type="presOf" srcId="{023EA27E-D82B-475C-8E86-AF051FD5B449}" destId="{6402FAC8-3A4B-42A9-BEF2-F8CD44B61B68}" srcOrd="0" destOrd="0" presId="urn:microsoft.com/office/officeart/2009/layout/CircleArrowProcess"/>
    <dgm:cxn modelId="{87598F2E-37A7-4E1A-B102-FACEBF89489B}" type="presOf" srcId="{696B7A2E-9B3C-4FAC-B657-EBF39DFFBA69}" destId="{E392AD6E-9452-44F5-87C3-3F47E59D0B9A}" srcOrd="0" destOrd="0" presId="urn:microsoft.com/office/officeart/2009/layout/CircleArrowProcess"/>
    <dgm:cxn modelId="{0E5E4504-2697-4ABC-8CDF-F73B818F2578}" type="presOf" srcId="{B80602FE-F6D5-4F28-8525-D4C153A518C4}" destId="{562FFDEE-D565-43E8-93FC-8EB2E1EB655B}" srcOrd="0" destOrd="0" presId="urn:microsoft.com/office/officeart/2009/layout/CircleArrowProcess"/>
    <dgm:cxn modelId="{E90581EE-0057-431C-B901-3CCE9E3FFD27}" srcId="{696B7A2E-9B3C-4FAC-B657-EBF39DFFBA69}" destId="{1AC062C3-A6BB-4153-B4D4-5C540535FA43}" srcOrd="0" destOrd="0" parTransId="{CCAC1F76-654E-4976-B987-D5A649E7EA23}" sibTransId="{52EEC973-FFE6-4A8F-9BFB-8FB9CEEEDCDB}"/>
    <dgm:cxn modelId="{41B049A4-7BC7-4630-AE5B-0A2C9CFC24EA}" type="presParOf" srcId="{E392AD6E-9452-44F5-87C3-3F47E59D0B9A}" destId="{40282830-6BBA-4341-A631-27208BF3053E}" srcOrd="0" destOrd="0" presId="urn:microsoft.com/office/officeart/2009/layout/CircleArrowProcess"/>
    <dgm:cxn modelId="{977FCB28-46C0-448A-8F05-0B8AD819A755}" type="presParOf" srcId="{40282830-6BBA-4341-A631-27208BF3053E}" destId="{524E8214-7711-45BE-863C-EA05B5AF008C}" srcOrd="0" destOrd="0" presId="urn:microsoft.com/office/officeart/2009/layout/CircleArrowProcess"/>
    <dgm:cxn modelId="{74222139-0BF3-4C9E-B939-C1014B3A286E}" type="presParOf" srcId="{E392AD6E-9452-44F5-87C3-3F47E59D0B9A}" destId="{12C238BF-D76E-4D60-BE0B-1ACF253405A7}" srcOrd="1" destOrd="0" presId="urn:microsoft.com/office/officeart/2009/layout/CircleArrowProcess"/>
    <dgm:cxn modelId="{B41C1CA2-2DD3-4EFB-B53B-44D21E66BB4C}" type="presParOf" srcId="{E392AD6E-9452-44F5-87C3-3F47E59D0B9A}" destId="{3D121385-BB67-401B-8F33-013C243E7D03}" srcOrd="2" destOrd="0" presId="urn:microsoft.com/office/officeart/2009/layout/CircleArrowProcess"/>
    <dgm:cxn modelId="{811A8B1F-CBC4-46A0-9E85-0C4C351F0433}" type="presParOf" srcId="{3D121385-BB67-401B-8F33-013C243E7D03}" destId="{97CAC35A-ACC8-4660-B2A0-121425850983}" srcOrd="0" destOrd="0" presId="urn:microsoft.com/office/officeart/2009/layout/CircleArrowProcess"/>
    <dgm:cxn modelId="{C8F66A51-FE6C-434D-8C61-AA4836F23449}" type="presParOf" srcId="{E392AD6E-9452-44F5-87C3-3F47E59D0B9A}" destId="{562FFDEE-D565-43E8-93FC-8EB2E1EB655B}" srcOrd="3" destOrd="0" presId="urn:microsoft.com/office/officeart/2009/layout/CircleArrowProcess"/>
    <dgm:cxn modelId="{40F9D6D6-DB12-47E6-8E98-65A74A91F35F}" type="presParOf" srcId="{E392AD6E-9452-44F5-87C3-3F47E59D0B9A}" destId="{834DF6A9-082B-43BF-A9FE-4A9CD5BE01F0}" srcOrd="4" destOrd="0" presId="urn:microsoft.com/office/officeart/2009/layout/CircleArrowProcess"/>
    <dgm:cxn modelId="{1CBBBD0D-02BE-4A44-894B-268DEF70C4DC}" type="presParOf" srcId="{834DF6A9-082B-43BF-A9FE-4A9CD5BE01F0}" destId="{DD041B6D-569D-4F36-A82C-60CCD3845EA3}" srcOrd="0" destOrd="0" presId="urn:microsoft.com/office/officeart/2009/layout/CircleArrowProcess"/>
    <dgm:cxn modelId="{5CCE92EB-4F36-4685-837C-02A6027B7FE5}" type="presParOf" srcId="{E392AD6E-9452-44F5-87C3-3F47E59D0B9A}" destId="{6402FAC8-3A4B-42A9-BEF2-F8CD44B61B6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575A69-EF06-4F3E-B5EC-47E0223193B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C9F55B65-00FB-4A19-BF3C-7B54E0E647F6}">
      <dgm:prSet phldrT="[文本]" custT="1"/>
      <dgm:spPr/>
      <dgm:t>
        <a:bodyPr/>
        <a:lstStyle/>
        <a:p>
          <a:pPr algn="ctr"/>
          <a:r>
            <a:rPr lang="zh-CN" altLang="en-US" sz="1400" b="1" dirty="0" smtClean="0">
              <a:latin typeface="华文细黑" panose="02010600040101010101" pitchFamily="2" charset="-122"/>
              <a:ea typeface="华文细黑" panose="02010600040101010101" pitchFamily="2" charset="-122"/>
            </a:rPr>
            <a:t>生产期</a:t>
          </a:r>
          <a:endParaRPr lang="zh-CN" altLang="en-US" sz="1400" b="1" dirty="0">
            <a:latin typeface="华文细黑" panose="02010600040101010101" pitchFamily="2" charset="-122"/>
            <a:ea typeface="华文细黑" panose="02010600040101010101" pitchFamily="2" charset="-122"/>
          </a:endParaRPr>
        </a:p>
      </dgm:t>
    </dgm:pt>
    <dgm:pt modelId="{FD4B49CC-4207-4252-A49A-D7601EF91D1C}" type="parTrans" cxnId="{E1970BEF-62F3-4F84-A574-1C68989A8F4D}">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CB64A723-6EE6-4AC5-A85D-CE04B0A9B55A}" type="sibTrans" cxnId="{E1970BEF-62F3-4F84-A574-1C68989A8F4D}">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F9C22E03-620E-490C-8CEB-54C8B793190F}">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“测试套餐”，用于生产期间的测试需要</a:t>
          </a:r>
          <a:endParaRPr lang="zh-CN" altLang="en-US" sz="1400" b="1" dirty="0">
            <a:latin typeface="微软雅黑" panose="020B0503020204020204" pitchFamily="34" charset="-122"/>
            <a:ea typeface="微软雅黑" panose="020B0503020204020204" pitchFamily="34" charset="-122"/>
          </a:endParaRPr>
        </a:p>
      </dgm:t>
    </dgm:pt>
    <dgm:pt modelId="{7B90CA6C-E1D0-477A-8D18-5FF5108759D0}" type="parTrans" cxnId="{E2D5EFB7-2F1A-4504-9DEB-8062348D92C4}">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CAB6F151-D469-43F1-99C0-3E58307CBD4A}" type="sibTrans" cxnId="{E2D5EFB7-2F1A-4504-9DEB-8062348D92C4}">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35877979-5910-453B-AE68-18006453AAC0}">
      <dgm:prSet phldrT="[文本]" custT="1"/>
      <dgm:spPr/>
      <dgm:t>
        <a:bodyPr/>
        <a:lstStyle/>
        <a:p>
          <a:pPr algn="ctr"/>
          <a:r>
            <a:rPr lang="zh-CN" altLang="en-US" sz="1400" b="1" dirty="0" smtClean="0">
              <a:latin typeface="华文细黑" panose="02010600040101010101" pitchFamily="2" charset="-122"/>
              <a:ea typeface="华文细黑" panose="02010600040101010101" pitchFamily="2" charset="-122"/>
            </a:rPr>
            <a:t>用户服务期</a:t>
          </a:r>
          <a:endParaRPr lang="zh-CN" altLang="en-US" sz="1400" b="1" dirty="0">
            <a:latin typeface="华文细黑" panose="02010600040101010101" pitchFamily="2" charset="-122"/>
            <a:ea typeface="华文细黑" panose="02010600040101010101" pitchFamily="2" charset="-122"/>
          </a:endParaRPr>
        </a:p>
      </dgm:t>
    </dgm:pt>
    <dgm:pt modelId="{56BFC6D0-8632-4845-ABDE-1FD0388878F2}" type="parTrans" cxnId="{0032561C-50AA-4569-AFA3-C4B5DD137B36}">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A1E9F21C-56BB-4DC8-881D-5D3E2C55E9C6}" type="sibTrans" cxnId="{0032561C-50AA-4569-AFA3-C4B5DD137B36}">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62B44A52-83ED-41A7-A362-B48AC850D0D9}">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“基础套餐”满足车企运营需要；</a:t>
          </a:r>
          <a:endParaRPr lang="zh-CN" altLang="en-US" sz="1400" b="1" dirty="0">
            <a:latin typeface="微软雅黑" panose="020B0503020204020204" pitchFamily="34" charset="-122"/>
            <a:ea typeface="微软雅黑" panose="020B0503020204020204" pitchFamily="34" charset="-122"/>
          </a:endParaRPr>
        </a:p>
      </dgm:t>
    </dgm:pt>
    <dgm:pt modelId="{64C31B94-15D6-446F-87B7-431DAEA4B5FF}" type="parTrans" cxnId="{5521F473-1D19-46B5-BA50-99AA9E32DDF3}">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166A5876-0764-45CB-820A-0EFBC23F06DF}" type="sibTrans" cxnId="{5521F473-1D19-46B5-BA50-99AA9E32DDF3}">
      <dgm:prSet/>
      <dgm:spPr/>
      <dgm:t>
        <a:bodyPr/>
        <a:lstStyle/>
        <a:p>
          <a:endParaRPr lang="zh-CN" altLang="en-US" sz="1200" b="1">
            <a:latin typeface="华文细黑" panose="02010600040101010101" pitchFamily="2" charset="-122"/>
            <a:ea typeface="华文细黑" panose="02010600040101010101" pitchFamily="2" charset="-122"/>
          </a:endParaRPr>
        </a:p>
      </dgm:t>
    </dgm:pt>
    <dgm:pt modelId="{38F46643-4B70-4BAB-A271-5E395FCC8188}">
      <dgm:prSet phldrT="[文本]" custT="1"/>
      <dgm:spPr/>
      <dgm:t>
        <a:bodyPr/>
        <a:lstStyle/>
        <a:p>
          <a:r>
            <a:rPr lang="zh-CN" altLang="en-US" sz="1400" b="1" dirty="0" smtClean="0">
              <a:latin typeface="华文细黑" panose="02010600040101010101" pitchFamily="2" charset="-122"/>
              <a:ea typeface="华文细黑" panose="02010600040101010101" pitchFamily="2" charset="-122"/>
            </a:rPr>
            <a:t>用户沉默期</a:t>
          </a:r>
          <a:endParaRPr lang="zh-CN" altLang="en-US" sz="1400" b="1" dirty="0">
            <a:latin typeface="华文细黑" panose="02010600040101010101" pitchFamily="2" charset="-122"/>
            <a:ea typeface="华文细黑" panose="02010600040101010101" pitchFamily="2" charset="-122"/>
          </a:endParaRPr>
        </a:p>
      </dgm:t>
    </dgm:pt>
    <dgm:pt modelId="{F932097C-055C-4814-9691-7E81A0606516}" type="parTrans" cxnId="{FF3CBC5E-D10F-4BE2-9358-F78E4BFC6F06}">
      <dgm:prSet/>
      <dgm:spPr/>
      <dgm:t>
        <a:bodyPr/>
        <a:lstStyle/>
        <a:p>
          <a:endParaRPr lang="zh-CN" altLang="en-US" b="1"/>
        </a:p>
      </dgm:t>
    </dgm:pt>
    <dgm:pt modelId="{EDBAD861-27EF-4E38-A122-2A782723CCAD}" type="sibTrans" cxnId="{FF3CBC5E-D10F-4BE2-9358-F78E4BFC6F06}">
      <dgm:prSet/>
      <dgm:spPr/>
      <dgm:t>
        <a:bodyPr/>
        <a:lstStyle/>
        <a:p>
          <a:endParaRPr lang="zh-CN" altLang="en-US" b="1"/>
        </a:p>
      </dgm:t>
    </dgm:pt>
    <dgm:pt modelId="{5015FDF3-7E70-4FE2-9331-63416B4369F2}">
      <dgm:prSet phldrT="[文本]" custT="1"/>
      <dgm:spPr/>
      <dgm:t>
        <a:bodyPr/>
        <a:lstStyle/>
        <a:p>
          <a:r>
            <a:rPr lang="zh-CN" altLang="en-US" sz="1400" b="1" dirty="0" smtClean="0">
              <a:latin typeface="华文细黑" panose="02010600040101010101" pitchFamily="2" charset="-122"/>
              <a:ea typeface="华文细黑" panose="02010600040101010101" pitchFamily="2" charset="-122"/>
            </a:rPr>
            <a:t>用户销号期</a:t>
          </a:r>
          <a:endParaRPr lang="zh-CN" altLang="en-US" sz="1400" b="1" dirty="0">
            <a:latin typeface="华文细黑" panose="02010600040101010101" pitchFamily="2" charset="-122"/>
            <a:ea typeface="华文细黑" panose="02010600040101010101" pitchFamily="2" charset="-122"/>
          </a:endParaRPr>
        </a:p>
      </dgm:t>
    </dgm:pt>
    <dgm:pt modelId="{57B2A2C6-1305-4372-A83D-920056390E1E}" type="parTrans" cxnId="{33CB1472-8EF0-45D6-B4D0-B7E32B4E91E7}">
      <dgm:prSet/>
      <dgm:spPr/>
      <dgm:t>
        <a:bodyPr/>
        <a:lstStyle/>
        <a:p>
          <a:endParaRPr lang="zh-CN" altLang="en-US" b="1"/>
        </a:p>
      </dgm:t>
    </dgm:pt>
    <dgm:pt modelId="{FA60CDE5-BDC0-4058-A690-366731F3D6CB}" type="sibTrans" cxnId="{33CB1472-8EF0-45D6-B4D0-B7E32B4E91E7}">
      <dgm:prSet/>
      <dgm:spPr/>
      <dgm:t>
        <a:bodyPr/>
        <a:lstStyle/>
        <a:p>
          <a:endParaRPr lang="zh-CN" altLang="en-US" b="1"/>
        </a:p>
      </dgm:t>
    </dgm:pt>
    <dgm:pt modelId="{ACCBED50-FA1D-4C34-A6FE-03FA39218A1A}">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“基础套餐”，在用户不续约情况下，满足车企运营需要</a:t>
          </a:r>
          <a:endParaRPr lang="zh-CN" altLang="en-US" sz="1400" b="1" dirty="0">
            <a:latin typeface="微软雅黑" panose="020B0503020204020204" pitchFamily="34" charset="-122"/>
            <a:ea typeface="微软雅黑" panose="020B0503020204020204" pitchFamily="34" charset="-122"/>
          </a:endParaRPr>
        </a:p>
      </dgm:t>
    </dgm:pt>
    <dgm:pt modelId="{DD0FA355-8C79-4F2E-8184-36C67B230AE1}" type="parTrans" cxnId="{4508884A-840D-4581-B6EF-503180C9B262}">
      <dgm:prSet/>
      <dgm:spPr/>
      <dgm:t>
        <a:bodyPr/>
        <a:lstStyle/>
        <a:p>
          <a:endParaRPr lang="zh-CN" altLang="en-US" b="1"/>
        </a:p>
      </dgm:t>
    </dgm:pt>
    <dgm:pt modelId="{EB8F2E81-893D-4FF2-95F0-89730256E138}" type="sibTrans" cxnId="{4508884A-840D-4581-B6EF-503180C9B262}">
      <dgm:prSet/>
      <dgm:spPr/>
      <dgm:t>
        <a:bodyPr/>
        <a:lstStyle/>
        <a:p>
          <a:endParaRPr lang="zh-CN" altLang="en-US" b="1"/>
        </a:p>
      </dgm:t>
    </dgm:pt>
    <dgm:pt modelId="{8DD2F457-148B-42ED-9360-A3B3785E2E5E}">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号码资源回收</a:t>
          </a:r>
          <a:endParaRPr lang="zh-CN" altLang="en-US" sz="1400" b="1" dirty="0">
            <a:latin typeface="微软雅黑" panose="020B0503020204020204" pitchFamily="34" charset="-122"/>
            <a:ea typeface="微软雅黑" panose="020B0503020204020204" pitchFamily="34" charset="-122"/>
          </a:endParaRPr>
        </a:p>
      </dgm:t>
    </dgm:pt>
    <dgm:pt modelId="{8A924F9A-2BD1-4915-97D9-08A3F6A203B8}" type="parTrans" cxnId="{1608EB93-ABD1-4E58-88AD-21E91B82ED45}">
      <dgm:prSet/>
      <dgm:spPr/>
      <dgm:t>
        <a:bodyPr/>
        <a:lstStyle/>
        <a:p>
          <a:endParaRPr lang="zh-CN" altLang="en-US" b="1"/>
        </a:p>
      </dgm:t>
    </dgm:pt>
    <dgm:pt modelId="{C3FA270B-577A-462E-983C-BD4F92EB1A31}" type="sibTrans" cxnId="{1608EB93-ABD1-4E58-88AD-21E91B82ED45}">
      <dgm:prSet/>
      <dgm:spPr/>
      <dgm:t>
        <a:bodyPr/>
        <a:lstStyle/>
        <a:p>
          <a:endParaRPr lang="zh-CN" altLang="en-US" b="1"/>
        </a:p>
      </dgm:t>
    </dgm:pt>
    <dgm:pt modelId="{E8FF9E5C-04B7-4FD4-A2B5-6C01F2F2D78D}">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“标准套餐”满足车主使用需要。</a:t>
          </a:r>
          <a:endParaRPr lang="zh-CN" altLang="en-US" dirty="0"/>
        </a:p>
      </dgm:t>
    </dgm:pt>
    <dgm:pt modelId="{1D5C3BB7-A0AE-4DE8-BC1F-1F4A8A3BDB4A}" type="parTrans" cxnId="{0E71B7C8-81C4-4516-9408-31366562857C}">
      <dgm:prSet/>
      <dgm:spPr/>
      <dgm:t>
        <a:bodyPr/>
        <a:lstStyle/>
        <a:p>
          <a:endParaRPr lang="zh-CN" altLang="en-US"/>
        </a:p>
      </dgm:t>
    </dgm:pt>
    <dgm:pt modelId="{EA7B5C55-C893-458D-AFE6-96BDA2C889DC}" type="sibTrans" cxnId="{0E71B7C8-81C4-4516-9408-31366562857C}">
      <dgm:prSet/>
      <dgm:spPr/>
      <dgm:t>
        <a:bodyPr/>
        <a:lstStyle/>
        <a:p>
          <a:endParaRPr lang="zh-CN" altLang="en-US"/>
        </a:p>
      </dgm:t>
    </dgm:pt>
    <dgm:pt modelId="{32DCC822-B9BE-4FDE-8009-6C49FEE8847C}" type="pres">
      <dgm:prSet presAssocID="{D6575A69-EF06-4F3E-B5EC-47E0223193BD}" presName="Name0" presStyleCnt="0">
        <dgm:presLayoutVars>
          <dgm:dir/>
          <dgm:animLvl val="lvl"/>
          <dgm:resizeHandles val="exact"/>
        </dgm:presLayoutVars>
      </dgm:prSet>
      <dgm:spPr/>
      <dgm:t>
        <a:bodyPr/>
        <a:lstStyle/>
        <a:p>
          <a:endParaRPr lang="zh-CN" altLang="en-US"/>
        </a:p>
      </dgm:t>
    </dgm:pt>
    <dgm:pt modelId="{344055D3-CBC8-47DD-A42F-C23F3AD124AF}" type="pres">
      <dgm:prSet presAssocID="{C9F55B65-00FB-4A19-BF3C-7B54E0E647F6}" presName="linNode" presStyleCnt="0"/>
      <dgm:spPr/>
    </dgm:pt>
    <dgm:pt modelId="{A9DC5D69-847B-4A0E-B850-AA76F3E14570}" type="pres">
      <dgm:prSet presAssocID="{C9F55B65-00FB-4A19-BF3C-7B54E0E647F6}" presName="parentText" presStyleLbl="node1" presStyleIdx="0" presStyleCnt="4" custScaleX="66121">
        <dgm:presLayoutVars>
          <dgm:chMax val="1"/>
          <dgm:bulletEnabled val="1"/>
        </dgm:presLayoutVars>
      </dgm:prSet>
      <dgm:spPr/>
      <dgm:t>
        <a:bodyPr/>
        <a:lstStyle/>
        <a:p>
          <a:endParaRPr lang="zh-CN" altLang="en-US"/>
        </a:p>
      </dgm:t>
    </dgm:pt>
    <dgm:pt modelId="{48AD14A3-DCE3-43D2-912D-2C2C229BFF10}" type="pres">
      <dgm:prSet presAssocID="{C9F55B65-00FB-4A19-BF3C-7B54E0E647F6}" presName="descendantText" presStyleLbl="alignAccFollowNode1" presStyleIdx="0" presStyleCnt="4" custScaleX="98362">
        <dgm:presLayoutVars>
          <dgm:bulletEnabled val="1"/>
        </dgm:presLayoutVars>
      </dgm:prSet>
      <dgm:spPr/>
      <dgm:t>
        <a:bodyPr/>
        <a:lstStyle/>
        <a:p>
          <a:endParaRPr lang="zh-CN" altLang="en-US"/>
        </a:p>
      </dgm:t>
    </dgm:pt>
    <dgm:pt modelId="{661F3CB0-DC73-40B3-BA4F-EBFEA6F492CA}" type="pres">
      <dgm:prSet presAssocID="{CB64A723-6EE6-4AC5-A85D-CE04B0A9B55A}" presName="sp" presStyleCnt="0"/>
      <dgm:spPr/>
    </dgm:pt>
    <dgm:pt modelId="{00494D1C-AD44-4288-9F02-6FDD0BC39498}" type="pres">
      <dgm:prSet presAssocID="{35877979-5910-453B-AE68-18006453AAC0}" presName="linNode" presStyleCnt="0"/>
      <dgm:spPr/>
    </dgm:pt>
    <dgm:pt modelId="{2512AA13-5602-4BF7-AB84-4717E3CA14EF}" type="pres">
      <dgm:prSet presAssocID="{35877979-5910-453B-AE68-18006453AAC0}" presName="parentText" presStyleLbl="node1" presStyleIdx="1" presStyleCnt="4" custScaleX="66121">
        <dgm:presLayoutVars>
          <dgm:chMax val="1"/>
          <dgm:bulletEnabled val="1"/>
        </dgm:presLayoutVars>
      </dgm:prSet>
      <dgm:spPr/>
      <dgm:t>
        <a:bodyPr/>
        <a:lstStyle/>
        <a:p>
          <a:endParaRPr lang="zh-CN" altLang="en-US"/>
        </a:p>
      </dgm:t>
    </dgm:pt>
    <dgm:pt modelId="{1F577F3F-CEBF-40CE-B50C-2C8557C2854C}" type="pres">
      <dgm:prSet presAssocID="{35877979-5910-453B-AE68-18006453AAC0}" presName="descendantText" presStyleLbl="alignAccFollowNode1" presStyleIdx="1" presStyleCnt="4">
        <dgm:presLayoutVars>
          <dgm:bulletEnabled val="1"/>
        </dgm:presLayoutVars>
      </dgm:prSet>
      <dgm:spPr/>
      <dgm:t>
        <a:bodyPr/>
        <a:lstStyle/>
        <a:p>
          <a:endParaRPr lang="zh-CN" altLang="en-US"/>
        </a:p>
      </dgm:t>
    </dgm:pt>
    <dgm:pt modelId="{76DDE986-ACF9-409B-93DA-90703004C663}" type="pres">
      <dgm:prSet presAssocID="{A1E9F21C-56BB-4DC8-881D-5D3E2C55E9C6}" presName="sp" presStyleCnt="0"/>
      <dgm:spPr/>
    </dgm:pt>
    <dgm:pt modelId="{06F8733D-C35E-4D0B-9C8A-E352848CD294}" type="pres">
      <dgm:prSet presAssocID="{38F46643-4B70-4BAB-A271-5E395FCC8188}" presName="linNode" presStyleCnt="0"/>
      <dgm:spPr/>
    </dgm:pt>
    <dgm:pt modelId="{6E3A3763-8E93-49A4-8F27-6B3896BE6554}" type="pres">
      <dgm:prSet presAssocID="{38F46643-4B70-4BAB-A271-5E395FCC8188}" presName="parentText" presStyleLbl="node1" presStyleIdx="2" presStyleCnt="4" custScaleX="66121">
        <dgm:presLayoutVars>
          <dgm:chMax val="1"/>
          <dgm:bulletEnabled val="1"/>
        </dgm:presLayoutVars>
      </dgm:prSet>
      <dgm:spPr/>
      <dgm:t>
        <a:bodyPr/>
        <a:lstStyle/>
        <a:p>
          <a:endParaRPr lang="zh-CN" altLang="en-US"/>
        </a:p>
      </dgm:t>
    </dgm:pt>
    <dgm:pt modelId="{534509F9-EBEA-4977-BD93-524ABA9AF515}" type="pres">
      <dgm:prSet presAssocID="{38F46643-4B70-4BAB-A271-5E395FCC8188}" presName="descendantText" presStyleLbl="alignAccFollowNode1" presStyleIdx="2" presStyleCnt="4">
        <dgm:presLayoutVars>
          <dgm:bulletEnabled val="1"/>
        </dgm:presLayoutVars>
      </dgm:prSet>
      <dgm:spPr/>
      <dgm:t>
        <a:bodyPr/>
        <a:lstStyle/>
        <a:p>
          <a:endParaRPr lang="zh-CN" altLang="en-US"/>
        </a:p>
      </dgm:t>
    </dgm:pt>
    <dgm:pt modelId="{E52CBA35-9541-4282-8483-F9F1C3309DA6}" type="pres">
      <dgm:prSet presAssocID="{EDBAD861-27EF-4E38-A122-2A782723CCAD}" presName="sp" presStyleCnt="0"/>
      <dgm:spPr/>
    </dgm:pt>
    <dgm:pt modelId="{60CD0D66-F60E-4204-B02F-1F3BEB00B9F8}" type="pres">
      <dgm:prSet presAssocID="{5015FDF3-7E70-4FE2-9331-63416B4369F2}" presName="linNode" presStyleCnt="0"/>
      <dgm:spPr/>
    </dgm:pt>
    <dgm:pt modelId="{C950B93F-E1C7-4ABF-A683-F6AB9640B5E5}" type="pres">
      <dgm:prSet presAssocID="{5015FDF3-7E70-4FE2-9331-63416B4369F2}" presName="parentText" presStyleLbl="node1" presStyleIdx="3" presStyleCnt="4" custScaleX="66121" custScaleY="100497">
        <dgm:presLayoutVars>
          <dgm:chMax val="1"/>
          <dgm:bulletEnabled val="1"/>
        </dgm:presLayoutVars>
      </dgm:prSet>
      <dgm:spPr/>
      <dgm:t>
        <a:bodyPr/>
        <a:lstStyle/>
        <a:p>
          <a:endParaRPr lang="zh-CN" altLang="en-US"/>
        </a:p>
      </dgm:t>
    </dgm:pt>
    <dgm:pt modelId="{5AD67530-9D59-4A5B-A547-38326B640AF1}" type="pres">
      <dgm:prSet presAssocID="{5015FDF3-7E70-4FE2-9331-63416B4369F2}" presName="descendantText" presStyleLbl="alignAccFollowNode1" presStyleIdx="3" presStyleCnt="4">
        <dgm:presLayoutVars>
          <dgm:bulletEnabled val="1"/>
        </dgm:presLayoutVars>
      </dgm:prSet>
      <dgm:spPr/>
      <dgm:t>
        <a:bodyPr/>
        <a:lstStyle/>
        <a:p>
          <a:endParaRPr lang="zh-CN" altLang="en-US"/>
        </a:p>
      </dgm:t>
    </dgm:pt>
  </dgm:ptLst>
  <dgm:cxnLst>
    <dgm:cxn modelId="{0E71B7C8-81C4-4516-9408-31366562857C}" srcId="{35877979-5910-453B-AE68-18006453AAC0}" destId="{E8FF9E5C-04B7-4FD4-A2B5-6C01F2F2D78D}" srcOrd="1" destOrd="0" parTransId="{1D5C3BB7-A0AE-4DE8-BC1F-1F4A8A3BDB4A}" sibTransId="{EA7B5C55-C893-458D-AFE6-96BDA2C889DC}"/>
    <dgm:cxn modelId="{408422E2-DC3D-4457-BE76-0891936881FE}" type="presOf" srcId="{F9C22E03-620E-490C-8CEB-54C8B793190F}" destId="{48AD14A3-DCE3-43D2-912D-2C2C229BFF10}" srcOrd="0" destOrd="0" presId="urn:microsoft.com/office/officeart/2005/8/layout/vList5"/>
    <dgm:cxn modelId="{33CB1472-8EF0-45D6-B4D0-B7E32B4E91E7}" srcId="{D6575A69-EF06-4F3E-B5EC-47E0223193BD}" destId="{5015FDF3-7E70-4FE2-9331-63416B4369F2}" srcOrd="3" destOrd="0" parTransId="{57B2A2C6-1305-4372-A83D-920056390E1E}" sibTransId="{FA60CDE5-BDC0-4058-A690-366731F3D6CB}"/>
    <dgm:cxn modelId="{1608EB93-ABD1-4E58-88AD-21E91B82ED45}" srcId="{5015FDF3-7E70-4FE2-9331-63416B4369F2}" destId="{8DD2F457-148B-42ED-9360-A3B3785E2E5E}" srcOrd="0" destOrd="0" parTransId="{8A924F9A-2BD1-4915-97D9-08A3F6A203B8}" sibTransId="{C3FA270B-577A-462E-983C-BD4F92EB1A31}"/>
    <dgm:cxn modelId="{E1970BEF-62F3-4F84-A574-1C68989A8F4D}" srcId="{D6575A69-EF06-4F3E-B5EC-47E0223193BD}" destId="{C9F55B65-00FB-4A19-BF3C-7B54E0E647F6}" srcOrd="0" destOrd="0" parTransId="{FD4B49CC-4207-4252-A49A-D7601EF91D1C}" sibTransId="{CB64A723-6EE6-4AC5-A85D-CE04B0A9B55A}"/>
    <dgm:cxn modelId="{0032561C-50AA-4569-AFA3-C4B5DD137B36}" srcId="{D6575A69-EF06-4F3E-B5EC-47E0223193BD}" destId="{35877979-5910-453B-AE68-18006453AAC0}" srcOrd="1" destOrd="0" parTransId="{56BFC6D0-8632-4845-ABDE-1FD0388878F2}" sibTransId="{A1E9F21C-56BB-4DC8-881D-5D3E2C55E9C6}"/>
    <dgm:cxn modelId="{4508884A-840D-4581-B6EF-503180C9B262}" srcId="{38F46643-4B70-4BAB-A271-5E395FCC8188}" destId="{ACCBED50-FA1D-4C34-A6FE-03FA39218A1A}" srcOrd="0" destOrd="0" parTransId="{DD0FA355-8C79-4F2E-8184-36C67B230AE1}" sibTransId="{EB8F2E81-893D-4FF2-95F0-89730256E138}"/>
    <dgm:cxn modelId="{13F43951-C8C7-4EC1-AD91-71433F425370}" type="presOf" srcId="{8DD2F457-148B-42ED-9360-A3B3785E2E5E}" destId="{5AD67530-9D59-4A5B-A547-38326B640AF1}" srcOrd="0" destOrd="0" presId="urn:microsoft.com/office/officeart/2005/8/layout/vList5"/>
    <dgm:cxn modelId="{9885059C-EEAE-45B8-87CC-612AB4D820D1}" type="presOf" srcId="{D6575A69-EF06-4F3E-B5EC-47E0223193BD}" destId="{32DCC822-B9BE-4FDE-8009-6C49FEE8847C}" srcOrd="0" destOrd="0" presId="urn:microsoft.com/office/officeart/2005/8/layout/vList5"/>
    <dgm:cxn modelId="{9177E4D7-4A7C-44D8-AFCF-14E8C496CA2E}" type="presOf" srcId="{62B44A52-83ED-41A7-A362-B48AC850D0D9}" destId="{1F577F3F-CEBF-40CE-B50C-2C8557C2854C}" srcOrd="0" destOrd="0" presId="urn:microsoft.com/office/officeart/2005/8/layout/vList5"/>
    <dgm:cxn modelId="{3C6886B7-59CC-46AA-A78A-99C73018B778}" type="presOf" srcId="{C9F55B65-00FB-4A19-BF3C-7B54E0E647F6}" destId="{A9DC5D69-847B-4A0E-B850-AA76F3E14570}" srcOrd="0" destOrd="0" presId="urn:microsoft.com/office/officeart/2005/8/layout/vList5"/>
    <dgm:cxn modelId="{8AB1E411-3964-419E-8F82-947F0AEF2B48}" type="presOf" srcId="{35877979-5910-453B-AE68-18006453AAC0}" destId="{2512AA13-5602-4BF7-AB84-4717E3CA14EF}" srcOrd="0" destOrd="0" presId="urn:microsoft.com/office/officeart/2005/8/layout/vList5"/>
    <dgm:cxn modelId="{5521F473-1D19-46B5-BA50-99AA9E32DDF3}" srcId="{35877979-5910-453B-AE68-18006453AAC0}" destId="{62B44A52-83ED-41A7-A362-B48AC850D0D9}" srcOrd="0" destOrd="0" parTransId="{64C31B94-15D6-446F-87B7-431DAEA4B5FF}" sibTransId="{166A5876-0764-45CB-820A-0EFBC23F06DF}"/>
    <dgm:cxn modelId="{FF3CBC5E-D10F-4BE2-9358-F78E4BFC6F06}" srcId="{D6575A69-EF06-4F3E-B5EC-47E0223193BD}" destId="{38F46643-4B70-4BAB-A271-5E395FCC8188}" srcOrd="2" destOrd="0" parTransId="{F932097C-055C-4814-9691-7E81A0606516}" sibTransId="{EDBAD861-27EF-4E38-A122-2A782723CCAD}"/>
    <dgm:cxn modelId="{4E11191F-918D-439C-B76D-738157AC492F}" type="presOf" srcId="{38F46643-4B70-4BAB-A271-5E395FCC8188}" destId="{6E3A3763-8E93-49A4-8F27-6B3896BE6554}" srcOrd="0" destOrd="0" presId="urn:microsoft.com/office/officeart/2005/8/layout/vList5"/>
    <dgm:cxn modelId="{6C4A0288-62E1-41D4-9B6A-F47F2D8D2451}" type="presOf" srcId="{5015FDF3-7E70-4FE2-9331-63416B4369F2}" destId="{C950B93F-E1C7-4ABF-A683-F6AB9640B5E5}" srcOrd="0" destOrd="0" presId="urn:microsoft.com/office/officeart/2005/8/layout/vList5"/>
    <dgm:cxn modelId="{857E09E5-DC00-4EDA-92C5-0222F4885E28}" type="presOf" srcId="{ACCBED50-FA1D-4C34-A6FE-03FA39218A1A}" destId="{534509F9-EBEA-4977-BD93-524ABA9AF515}" srcOrd="0" destOrd="0" presId="urn:microsoft.com/office/officeart/2005/8/layout/vList5"/>
    <dgm:cxn modelId="{7A1E1955-8F05-4C7E-9FAC-108B9A7938E1}" type="presOf" srcId="{E8FF9E5C-04B7-4FD4-A2B5-6C01F2F2D78D}" destId="{1F577F3F-CEBF-40CE-B50C-2C8557C2854C}" srcOrd="0" destOrd="1" presId="urn:microsoft.com/office/officeart/2005/8/layout/vList5"/>
    <dgm:cxn modelId="{E2D5EFB7-2F1A-4504-9DEB-8062348D92C4}" srcId="{C9F55B65-00FB-4A19-BF3C-7B54E0E647F6}" destId="{F9C22E03-620E-490C-8CEB-54C8B793190F}" srcOrd="0" destOrd="0" parTransId="{7B90CA6C-E1D0-477A-8D18-5FF5108759D0}" sibTransId="{CAB6F151-D469-43F1-99C0-3E58307CBD4A}"/>
    <dgm:cxn modelId="{90C3C350-5F35-4240-B5CC-E51F1587EE4C}" type="presParOf" srcId="{32DCC822-B9BE-4FDE-8009-6C49FEE8847C}" destId="{344055D3-CBC8-47DD-A42F-C23F3AD124AF}" srcOrd="0" destOrd="0" presId="urn:microsoft.com/office/officeart/2005/8/layout/vList5"/>
    <dgm:cxn modelId="{2116B152-7136-4339-96F5-45869204243B}" type="presParOf" srcId="{344055D3-CBC8-47DD-A42F-C23F3AD124AF}" destId="{A9DC5D69-847B-4A0E-B850-AA76F3E14570}" srcOrd="0" destOrd="0" presId="urn:microsoft.com/office/officeart/2005/8/layout/vList5"/>
    <dgm:cxn modelId="{59844880-4437-42D3-8352-591B8ABC9BC8}" type="presParOf" srcId="{344055D3-CBC8-47DD-A42F-C23F3AD124AF}" destId="{48AD14A3-DCE3-43D2-912D-2C2C229BFF10}" srcOrd="1" destOrd="0" presId="urn:microsoft.com/office/officeart/2005/8/layout/vList5"/>
    <dgm:cxn modelId="{41B13C4B-E924-4B1D-87B8-DF776C35CCBD}" type="presParOf" srcId="{32DCC822-B9BE-4FDE-8009-6C49FEE8847C}" destId="{661F3CB0-DC73-40B3-BA4F-EBFEA6F492CA}" srcOrd="1" destOrd="0" presId="urn:microsoft.com/office/officeart/2005/8/layout/vList5"/>
    <dgm:cxn modelId="{0B3340B7-98C8-4B93-9CA5-83392815CA1B}" type="presParOf" srcId="{32DCC822-B9BE-4FDE-8009-6C49FEE8847C}" destId="{00494D1C-AD44-4288-9F02-6FDD0BC39498}" srcOrd="2" destOrd="0" presId="urn:microsoft.com/office/officeart/2005/8/layout/vList5"/>
    <dgm:cxn modelId="{6A4C5FA6-693A-42FF-9DE6-25281F59964C}" type="presParOf" srcId="{00494D1C-AD44-4288-9F02-6FDD0BC39498}" destId="{2512AA13-5602-4BF7-AB84-4717E3CA14EF}" srcOrd="0" destOrd="0" presId="urn:microsoft.com/office/officeart/2005/8/layout/vList5"/>
    <dgm:cxn modelId="{39703F7E-1E4C-45BC-B459-EFE280D20F23}" type="presParOf" srcId="{00494D1C-AD44-4288-9F02-6FDD0BC39498}" destId="{1F577F3F-CEBF-40CE-B50C-2C8557C2854C}" srcOrd="1" destOrd="0" presId="urn:microsoft.com/office/officeart/2005/8/layout/vList5"/>
    <dgm:cxn modelId="{F1896F13-47F8-4432-A5C4-6D3575D8AE05}" type="presParOf" srcId="{32DCC822-B9BE-4FDE-8009-6C49FEE8847C}" destId="{76DDE986-ACF9-409B-93DA-90703004C663}" srcOrd="3" destOrd="0" presId="urn:microsoft.com/office/officeart/2005/8/layout/vList5"/>
    <dgm:cxn modelId="{DE7E9BCF-F7BE-488E-8988-FEE4D4D4BB91}" type="presParOf" srcId="{32DCC822-B9BE-4FDE-8009-6C49FEE8847C}" destId="{06F8733D-C35E-4D0B-9C8A-E352848CD294}" srcOrd="4" destOrd="0" presId="urn:microsoft.com/office/officeart/2005/8/layout/vList5"/>
    <dgm:cxn modelId="{8D250146-4FEC-4A1E-94A3-41D3C9E57145}" type="presParOf" srcId="{06F8733D-C35E-4D0B-9C8A-E352848CD294}" destId="{6E3A3763-8E93-49A4-8F27-6B3896BE6554}" srcOrd="0" destOrd="0" presId="urn:microsoft.com/office/officeart/2005/8/layout/vList5"/>
    <dgm:cxn modelId="{8C4C72F4-FAE4-40D5-B10E-178DEDEED2F3}" type="presParOf" srcId="{06F8733D-C35E-4D0B-9C8A-E352848CD294}" destId="{534509F9-EBEA-4977-BD93-524ABA9AF515}" srcOrd="1" destOrd="0" presId="urn:microsoft.com/office/officeart/2005/8/layout/vList5"/>
    <dgm:cxn modelId="{AF5D3B32-57B1-490B-BEA1-AC1897DD1FC0}" type="presParOf" srcId="{32DCC822-B9BE-4FDE-8009-6C49FEE8847C}" destId="{E52CBA35-9541-4282-8483-F9F1C3309DA6}" srcOrd="5" destOrd="0" presId="urn:microsoft.com/office/officeart/2005/8/layout/vList5"/>
    <dgm:cxn modelId="{0568DEEC-53D9-443E-B7E3-4B8FC8E58205}" type="presParOf" srcId="{32DCC822-B9BE-4FDE-8009-6C49FEE8847C}" destId="{60CD0D66-F60E-4204-B02F-1F3BEB00B9F8}" srcOrd="6" destOrd="0" presId="urn:microsoft.com/office/officeart/2005/8/layout/vList5"/>
    <dgm:cxn modelId="{3A4BBCCC-BCE0-41BD-9410-3C45F14CD8B1}" type="presParOf" srcId="{60CD0D66-F60E-4204-B02F-1F3BEB00B9F8}" destId="{C950B93F-E1C7-4ABF-A683-F6AB9640B5E5}" srcOrd="0" destOrd="0" presId="urn:microsoft.com/office/officeart/2005/8/layout/vList5"/>
    <dgm:cxn modelId="{66C2794E-5099-4C15-8070-E2ABCC37E3AC}" type="presParOf" srcId="{60CD0D66-F60E-4204-B02F-1F3BEB00B9F8}" destId="{5AD67530-9D59-4A5B-A547-38326B640A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E8214-7711-45BE-863C-EA05B5AF008C}">
      <dsp:nvSpPr>
        <dsp:cNvPr id="0" name=""/>
        <dsp:cNvSpPr/>
      </dsp:nvSpPr>
      <dsp:spPr>
        <a:xfrm>
          <a:off x="2068634" y="28220"/>
          <a:ext cx="1728908" cy="1729171"/>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C238BF-D76E-4D60-BE0B-1ACF253405A7}">
      <dsp:nvSpPr>
        <dsp:cNvPr id="0" name=""/>
        <dsp:cNvSpPr/>
      </dsp:nvSpPr>
      <dsp:spPr>
        <a:xfrm>
          <a:off x="2487104" y="624283"/>
          <a:ext cx="960721" cy="4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b="1" kern="1200" dirty="0" smtClean="0">
              <a:solidFill>
                <a:srgbClr val="FFFF00"/>
              </a:solidFill>
              <a:latin typeface="微软雅黑" panose="020B0503020204020204" pitchFamily="34" charset="-122"/>
              <a:ea typeface="微软雅黑" panose="020B0503020204020204" pitchFamily="34" charset="-122"/>
            </a:rPr>
            <a:t>云</a:t>
          </a:r>
          <a:endParaRPr lang="zh-CN" altLang="en-US" sz="2100" b="1" kern="1200" dirty="0">
            <a:solidFill>
              <a:srgbClr val="FFFF00"/>
            </a:solidFill>
            <a:latin typeface="微软雅黑" panose="020B0503020204020204" pitchFamily="34" charset="-122"/>
            <a:ea typeface="微软雅黑" panose="020B0503020204020204" pitchFamily="34" charset="-122"/>
          </a:endParaRPr>
        </a:p>
      </dsp:txBody>
      <dsp:txXfrm>
        <a:off x="2487104" y="624283"/>
        <a:ext cx="960721" cy="480245"/>
      </dsp:txXfrm>
    </dsp:sp>
    <dsp:sp modelId="{97CAC35A-ACC8-4660-B2A0-121425850983}">
      <dsp:nvSpPr>
        <dsp:cNvPr id="0" name=""/>
        <dsp:cNvSpPr/>
      </dsp:nvSpPr>
      <dsp:spPr>
        <a:xfrm>
          <a:off x="1624760" y="993537"/>
          <a:ext cx="1728908" cy="1729171"/>
        </a:xfrm>
        <a:prstGeom prst="leftCircularArrow">
          <a:avLst>
            <a:gd name="adj1" fmla="val 10980"/>
            <a:gd name="adj2" fmla="val 1142322"/>
            <a:gd name="adj3" fmla="val 6300000"/>
            <a:gd name="adj4" fmla="val 18900000"/>
            <a:gd name="adj5" fmla="val 125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FFDEE-D565-43E8-93FC-8EB2E1EB655B}">
      <dsp:nvSpPr>
        <dsp:cNvPr id="0" name=""/>
        <dsp:cNvSpPr/>
      </dsp:nvSpPr>
      <dsp:spPr>
        <a:xfrm>
          <a:off x="2531179" y="2639787"/>
          <a:ext cx="960721" cy="4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b="1" kern="1200" dirty="0" smtClean="0">
              <a:solidFill>
                <a:srgbClr val="FFFF00"/>
              </a:solidFill>
              <a:latin typeface="微软雅黑" panose="020B0503020204020204" pitchFamily="34" charset="-122"/>
              <a:ea typeface="微软雅黑" panose="020B0503020204020204" pitchFamily="34" charset="-122"/>
            </a:rPr>
            <a:t>端</a:t>
          </a:r>
          <a:endParaRPr lang="zh-CN" altLang="en-US" sz="2100" b="1" kern="1200" dirty="0">
            <a:solidFill>
              <a:srgbClr val="FFFF00"/>
            </a:solidFill>
            <a:latin typeface="微软雅黑" panose="020B0503020204020204" pitchFamily="34" charset="-122"/>
            <a:ea typeface="微软雅黑" panose="020B0503020204020204" pitchFamily="34" charset="-122"/>
          </a:endParaRPr>
        </a:p>
      </dsp:txBody>
      <dsp:txXfrm>
        <a:off x="2531179" y="2639787"/>
        <a:ext cx="960721" cy="480245"/>
      </dsp:txXfrm>
    </dsp:sp>
    <dsp:sp modelId="{DD041B6D-569D-4F36-A82C-60CCD3845EA3}">
      <dsp:nvSpPr>
        <dsp:cNvPr id="0" name=""/>
        <dsp:cNvSpPr/>
      </dsp:nvSpPr>
      <dsp:spPr>
        <a:xfrm>
          <a:off x="2228012" y="2105969"/>
          <a:ext cx="1485400" cy="1485995"/>
        </a:xfrm>
        <a:prstGeom prst="blockArc">
          <a:avLst>
            <a:gd name="adj1" fmla="val 13500000"/>
            <a:gd name="adj2" fmla="val 10800000"/>
            <a:gd name="adj3" fmla="val 1274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02FAC8-3A4B-42A9-BEF2-F8CD44B61B68}">
      <dsp:nvSpPr>
        <dsp:cNvPr id="0" name=""/>
        <dsp:cNvSpPr/>
      </dsp:nvSpPr>
      <dsp:spPr>
        <a:xfrm>
          <a:off x="1998497" y="1614356"/>
          <a:ext cx="960721" cy="4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b="1" kern="1200" dirty="0" smtClean="0">
              <a:solidFill>
                <a:srgbClr val="FFFF00"/>
              </a:solidFill>
              <a:latin typeface="微软雅黑" panose="020B0503020204020204" pitchFamily="34" charset="-122"/>
              <a:ea typeface="微软雅黑" panose="020B0503020204020204" pitchFamily="34" charset="-122"/>
            </a:rPr>
            <a:t>管：</a:t>
          </a:r>
          <a:r>
            <a:rPr lang="en-US" altLang="zh-CN" sz="2100" b="1" kern="1200" dirty="0" smtClean="0">
              <a:solidFill>
                <a:srgbClr val="FFFF00"/>
              </a:solidFill>
              <a:latin typeface="微软雅黑" panose="020B0503020204020204" pitchFamily="34" charset="-122"/>
              <a:ea typeface="微软雅黑" panose="020B0503020204020204" pitchFamily="34" charset="-122"/>
            </a:rPr>
            <a:t>4G</a:t>
          </a:r>
          <a:endParaRPr lang="zh-CN" altLang="en-US" sz="2100" b="1" kern="1200" dirty="0">
            <a:solidFill>
              <a:srgbClr val="FFFF00"/>
            </a:solidFill>
            <a:latin typeface="微软雅黑" panose="020B0503020204020204" pitchFamily="34" charset="-122"/>
            <a:ea typeface="微软雅黑" panose="020B0503020204020204" pitchFamily="34" charset="-122"/>
          </a:endParaRPr>
        </a:p>
      </dsp:txBody>
      <dsp:txXfrm>
        <a:off x="1998497" y="1614356"/>
        <a:ext cx="960721" cy="480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D14A3-DCE3-43D2-912D-2C2C229BFF10}">
      <dsp:nvSpPr>
        <dsp:cNvPr id="0" name=""/>
        <dsp:cNvSpPr/>
      </dsp:nvSpPr>
      <dsp:spPr>
        <a:xfrm rot="5400000">
          <a:off x="3033821" y="-1331130"/>
          <a:ext cx="606073" cy="3422433"/>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“测试套餐”，用于生产期间的测试需要</a:t>
          </a:r>
          <a:endParaRPr lang="zh-CN" altLang="en-US" sz="1400" b="1" kern="1200" dirty="0">
            <a:latin typeface="微软雅黑" panose="020B0503020204020204" pitchFamily="34" charset="-122"/>
            <a:ea typeface="微软雅黑" panose="020B0503020204020204" pitchFamily="34" charset="-122"/>
          </a:endParaRPr>
        </a:p>
      </dsp:txBody>
      <dsp:txXfrm rot="-5400000">
        <a:off x="1625641" y="106636"/>
        <a:ext cx="3392847" cy="546901"/>
      </dsp:txXfrm>
    </dsp:sp>
    <dsp:sp modelId="{A9DC5D69-847B-4A0E-B850-AA76F3E14570}">
      <dsp:nvSpPr>
        <dsp:cNvPr id="0" name=""/>
        <dsp:cNvSpPr/>
      </dsp:nvSpPr>
      <dsp:spPr>
        <a:xfrm>
          <a:off x="331536" y="1290"/>
          <a:ext cx="1294105" cy="7575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华文细黑" panose="02010600040101010101" pitchFamily="2" charset="-122"/>
              <a:ea typeface="华文细黑" panose="02010600040101010101" pitchFamily="2" charset="-122"/>
            </a:rPr>
            <a:t>生产期</a:t>
          </a:r>
          <a:endParaRPr lang="zh-CN" altLang="en-US" sz="1400" b="1" kern="1200" dirty="0">
            <a:latin typeface="华文细黑" panose="02010600040101010101" pitchFamily="2" charset="-122"/>
            <a:ea typeface="华文细黑" panose="02010600040101010101" pitchFamily="2" charset="-122"/>
          </a:endParaRPr>
        </a:p>
      </dsp:txBody>
      <dsp:txXfrm>
        <a:off x="368519" y="38273"/>
        <a:ext cx="1220139" cy="683625"/>
      </dsp:txXfrm>
    </dsp:sp>
    <dsp:sp modelId="{1F577F3F-CEBF-40CE-B50C-2C8557C2854C}">
      <dsp:nvSpPr>
        <dsp:cNvPr id="0" name=""/>
        <dsp:cNvSpPr/>
      </dsp:nvSpPr>
      <dsp:spPr>
        <a:xfrm rot="5400000">
          <a:off x="3062318" y="-564156"/>
          <a:ext cx="606073" cy="3479426"/>
        </a:xfrm>
        <a:prstGeom prst="round2Same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“基础套餐”满足车企运营需要；</a:t>
          </a:r>
          <a:endParaRPr lang="zh-CN" altLang="en-US" sz="1400" b="1"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“标准套餐”满足车主使用需要。</a:t>
          </a:r>
          <a:endParaRPr lang="zh-CN" altLang="en-US" kern="1200" dirty="0"/>
        </a:p>
      </dsp:txBody>
      <dsp:txXfrm rot="-5400000">
        <a:off x="1625642" y="902106"/>
        <a:ext cx="3449840" cy="546901"/>
      </dsp:txXfrm>
    </dsp:sp>
    <dsp:sp modelId="{2512AA13-5602-4BF7-AB84-4717E3CA14EF}">
      <dsp:nvSpPr>
        <dsp:cNvPr id="0" name=""/>
        <dsp:cNvSpPr/>
      </dsp:nvSpPr>
      <dsp:spPr>
        <a:xfrm>
          <a:off x="331536" y="796761"/>
          <a:ext cx="1294105" cy="757591"/>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华文细黑" panose="02010600040101010101" pitchFamily="2" charset="-122"/>
              <a:ea typeface="华文细黑" panose="02010600040101010101" pitchFamily="2" charset="-122"/>
            </a:rPr>
            <a:t>用户服务期</a:t>
          </a:r>
          <a:endParaRPr lang="zh-CN" altLang="en-US" sz="1400" b="1" kern="1200" dirty="0">
            <a:latin typeface="华文细黑" panose="02010600040101010101" pitchFamily="2" charset="-122"/>
            <a:ea typeface="华文细黑" panose="02010600040101010101" pitchFamily="2" charset="-122"/>
          </a:endParaRPr>
        </a:p>
      </dsp:txBody>
      <dsp:txXfrm>
        <a:off x="368519" y="833744"/>
        <a:ext cx="1220139" cy="683625"/>
      </dsp:txXfrm>
    </dsp:sp>
    <dsp:sp modelId="{534509F9-EBEA-4977-BD93-524ABA9AF515}">
      <dsp:nvSpPr>
        <dsp:cNvPr id="0" name=""/>
        <dsp:cNvSpPr/>
      </dsp:nvSpPr>
      <dsp:spPr>
        <a:xfrm rot="5400000">
          <a:off x="3062318" y="231314"/>
          <a:ext cx="606073" cy="3479426"/>
        </a:xfrm>
        <a:prstGeom prst="round2Same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“基础套餐”，在用户不续约情况下，满足车企运营需要</a:t>
          </a:r>
          <a:endParaRPr lang="zh-CN" altLang="en-US" sz="1400" b="1" kern="1200" dirty="0">
            <a:latin typeface="微软雅黑" panose="020B0503020204020204" pitchFamily="34" charset="-122"/>
            <a:ea typeface="微软雅黑" panose="020B0503020204020204" pitchFamily="34" charset="-122"/>
          </a:endParaRPr>
        </a:p>
      </dsp:txBody>
      <dsp:txXfrm rot="-5400000">
        <a:off x="1625642" y="1697576"/>
        <a:ext cx="3449840" cy="546901"/>
      </dsp:txXfrm>
    </dsp:sp>
    <dsp:sp modelId="{6E3A3763-8E93-49A4-8F27-6B3896BE6554}">
      <dsp:nvSpPr>
        <dsp:cNvPr id="0" name=""/>
        <dsp:cNvSpPr/>
      </dsp:nvSpPr>
      <dsp:spPr>
        <a:xfrm>
          <a:off x="331536" y="1592232"/>
          <a:ext cx="1294105" cy="757591"/>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华文细黑" panose="02010600040101010101" pitchFamily="2" charset="-122"/>
              <a:ea typeface="华文细黑" panose="02010600040101010101" pitchFamily="2" charset="-122"/>
            </a:rPr>
            <a:t>用户沉默期</a:t>
          </a:r>
          <a:endParaRPr lang="zh-CN" altLang="en-US" sz="1400" b="1" kern="1200" dirty="0">
            <a:latin typeface="华文细黑" panose="02010600040101010101" pitchFamily="2" charset="-122"/>
            <a:ea typeface="华文细黑" panose="02010600040101010101" pitchFamily="2" charset="-122"/>
          </a:endParaRPr>
        </a:p>
      </dsp:txBody>
      <dsp:txXfrm>
        <a:off x="368519" y="1629215"/>
        <a:ext cx="1220139" cy="683625"/>
      </dsp:txXfrm>
    </dsp:sp>
    <dsp:sp modelId="{5AD67530-9D59-4A5B-A547-38326B640AF1}">
      <dsp:nvSpPr>
        <dsp:cNvPr id="0" name=""/>
        <dsp:cNvSpPr/>
      </dsp:nvSpPr>
      <dsp:spPr>
        <a:xfrm rot="5400000">
          <a:off x="3059355" y="1030367"/>
          <a:ext cx="606073" cy="3476028"/>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号码资源回收</a:t>
          </a:r>
          <a:endParaRPr lang="zh-CN" altLang="en-US" sz="1400" b="1" kern="1200" dirty="0">
            <a:latin typeface="微软雅黑" panose="020B0503020204020204" pitchFamily="34" charset="-122"/>
            <a:ea typeface="微软雅黑" panose="020B0503020204020204" pitchFamily="34" charset="-122"/>
          </a:endParaRPr>
        </a:p>
      </dsp:txBody>
      <dsp:txXfrm rot="-5400000">
        <a:off x="1624378" y="2494930"/>
        <a:ext cx="3446442" cy="546901"/>
      </dsp:txXfrm>
    </dsp:sp>
    <dsp:sp modelId="{C950B93F-E1C7-4ABF-A683-F6AB9640B5E5}">
      <dsp:nvSpPr>
        <dsp:cNvPr id="0" name=""/>
        <dsp:cNvSpPr/>
      </dsp:nvSpPr>
      <dsp:spPr>
        <a:xfrm>
          <a:off x="331536" y="2387703"/>
          <a:ext cx="1292841" cy="761356"/>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华文细黑" panose="02010600040101010101" pitchFamily="2" charset="-122"/>
              <a:ea typeface="华文细黑" panose="02010600040101010101" pitchFamily="2" charset="-122"/>
            </a:rPr>
            <a:t>用户销号期</a:t>
          </a:r>
          <a:endParaRPr lang="zh-CN" altLang="en-US" sz="1400" b="1" kern="1200" dirty="0">
            <a:latin typeface="华文细黑" panose="02010600040101010101" pitchFamily="2" charset="-122"/>
            <a:ea typeface="华文细黑" panose="02010600040101010101" pitchFamily="2" charset="-122"/>
          </a:endParaRPr>
        </a:p>
      </dsp:txBody>
      <dsp:txXfrm>
        <a:off x="368702" y="2424869"/>
        <a:ext cx="1218509" cy="6870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EF4B59C-80CF-4BAA-9C01-2CEC1D806ACB}" type="datetimeFigureOut">
              <a:rPr lang="zh-CN" altLang="en-US" smtClean="0"/>
              <a:t>2016-10-30</a:t>
            </a:fld>
            <a:endParaRPr lang="zh-CN" altLang="en-US"/>
          </a:p>
        </p:txBody>
      </p:sp>
      <p:sp>
        <p:nvSpPr>
          <p:cNvPr id="4" name="页脚占位符 3"/>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725126CC-39EB-41D4-8A84-AC8EBCA8B134}" type="slidenum">
              <a:rPr lang="zh-CN" altLang="en-US" smtClean="0"/>
              <a:t>‹#›</a:t>
            </a:fld>
            <a:endParaRPr lang="zh-CN" altLang="en-US"/>
          </a:p>
        </p:txBody>
      </p:sp>
    </p:spTree>
    <p:extLst>
      <p:ext uri="{BB962C8B-B14F-4D97-AF65-F5344CB8AC3E}">
        <p14:creationId xmlns:p14="http://schemas.microsoft.com/office/powerpoint/2010/main" val="952560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4283" cy="49657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645" y="0"/>
            <a:ext cx="2944283" cy="496571"/>
          </a:xfrm>
          <a:prstGeom prst="rect">
            <a:avLst/>
          </a:prstGeom>
        </p:spPr>
        <p:txBody>
          <a:bodyPr vert="horz" lIns="91440" tIns="45720" rIns="91440" bIns="45720" rtlCol="0"/>
          <a:lstStyle>
            <a:lvl1pPr algn="r">
              <a:defRPr sz="1200"/>
            </a:lvl1pPr>
          </a:lstStyle>
          <a:p>
            <a:fld id="{5949FA69-E841-4FDA-B6BF-9F72017521E8}" type="datetimeFigureOut">
              <a:rPr lang="zh-CN" altLang="en-US" smtClean="0"/>
              <a:pPr/>
              <a:t>2016-10-30</a:t>
            </a:fld>
            <a:endParaRPr lang="zh-CN" altLang="en-US"/>
          </a:p>
        </p:txBody>
      </p:sp>
      <p:sp>
        <p:nvSpPr>
          <p:cNvPr id="4" name="幻灯片图像占位符 3"/>
          <p:cNvSpPr>
            <a:spLocks noGrp="1" noRot="1" noChangeAspect="1"/>
          </p:cNvSpPr>
          <p:nvPr>
            <p:ph type="sldImg" idx="2"/>
          </p:nvPr>
        </p:nvSpPr>
        <p:spPr>
          <a:xfrm>
            <a:off x="88900" y="746125"/>
            <a:ext cx="6616700" cy="37226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17416"/>
            <a:ext cx="5435600" cy="446913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1" y="9433107"/>
            <a:ext cx="2944283" cy="49657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5" y="9433107"/>
            <a:ext cx="2944283" cy="496571"/>
          </a:xfrm>
          <a:prstGeom prst="rect">
            <a:avLst/>
          </a:prstGeom>
        </p:spPr>
        <p:txBody>
          <a:bodyPr vert="horz" lIns="91440" tIns="45720" rIns="91440" bIns="45720" rtlCol="0" anchor="b"/>
          <a:lstStyle>
            <a:lvl1pPr algn="r">
              <a:defRPr sz="1200"/>
            </a:lvl1pPr>
          </a:lstStyle>
          <a:p>
            <a:fld id="{A1662C45-90D1-451C-AA66-9436675DC230}" type="slidenum">
              <a:rPr lang="zh-CN" altLang="en-US" smtClean="0"/>
              <a:pPr/>
              <a:t>‹#›</a:t>
            </a:fld>
            <a:endParaRPr lang="zh-CN" altLang="en-US"/>
          </a:p>
        </p:txBody>
      </p:sp>
    </p:spTree>
    <p:extLst>
      <p:ext uri="{BB962C8B-B14F-4D97-AF65-F5344CB8AC3E}">
        <p14:creationId xmlns:p14="http://schemas.microsoft.com/office/powerpoint/2010/main" val="308837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a:t>
            </a:fld>
            <a:endParaRPr lang="zh-CN" altLang="en-US"/>
          </a:p>
        </p:txBody>
      </p:sp>
    </p:spTree>
    <p:extLst>
      <p:ext uri="{BB962C8B-B14F-4D97-AF65-F5344CB8AC3E}">
        <p14:creationId xmlns:p14="http://schemas.microsoft.com/office/powerpoint/2010/main" val="321667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442E59-E46B-4245-8838-DA22B5B9E813}" type="slidenum">
              <a:rPr lang="zh-CN" altLang="en-US" smtClean="0"/>
              <a:t>10</a:t>
            </a:fld>
            <a:endParaRPr lang="zh-CN" altLang="en-US"/>
          </a:p>
        </p:txBody>
      </p:sp>
    </p:spTree>
    <p:extLst>
      <p:ext uri="{BB962C8B-B14F-4D97-AF65-F5344CB8AC3E}">
        <p14:creationId xmlns:p14="http://schemas.microsoft.com/office/powerpoint/2010/main" val="155854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11</a:t>
            </a:fld>
            <a:endParaRPr lang="zh-CN" altLang="en-US"/>
          </a:p>
        </p:txBody>
      </p:sp>
    </p:spTree>
    <p:extLst>
      <p:ext uri="{BB962C8B-B14F-4D97-AF65-F5344CB8AC3E}">
        <p14:creationId xmlns:p14="http://schemas.microsoft.com/office/powerpoint/2010/main" val="3122744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12</a:t>
            </a:fld>
            <a:endParaRPr lang="zh-CN" altLang="en-US"/>
          </a:p>
        </p:txBody>
      </p:sp>
    </p:spTree>
    <p:extLst>
      <p:ext uri="{BB962C8B-B14F-4D97-AF65-F5344CB8AC3E}">
        <p14:creationId xmlns:p14="http://schemas.microsoft.com/office/powerpoint/2010/main" val="7201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13</a:t>
            </a:fld>
            <a:endParaRPr lang="zh-CN" altLang="en-US"/>
          </a:p>
        </p:txBody>
      </p:sp>
    </p:spTree>
    <p:extLst>
      <p:ext uri="{BB962C8B-B14F-4D97-AF65-F5344CB8AC3E}">
        <p14:creationId xmlns:p14="http://schemas.microsoft.com/office/powerpoint/2010/main" val="113657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14</a:t>
            </a:fld>
            <a:endParaRPr lang="zh-CN" altLang="en-US"/>
          </a:p>
        </p:txBody>
      </p:sp>
    </p:spTree>
    <p:extLst>
      <p:ext uri="{BB962C8B-B14F-4D97-AF65-F5344CB8AC3E}">
        <p14:creationId xmlns:p14="http://schemas.microsoft.com/office/powerpoint/2010/main" val="124730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15</a:t>
            </a:fld>
            <a:endParaRPr lang="zh-CN" altLang="en-US"/>
          </a:p>
        </p:txBody>
      </p:sp>
    </p:spTree>
    <p:extLst>
      <p:ext uri="{BB962C8B-B14F-4D97-AF65-F5344CB8AC3E}">
        <p14:creationId xmlns:p14="http://schemas.microsoft.com/office/powerpoint/2010/main" val="221686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17</a:t>
            </a:fld>
            <a:endParaRPr lang="zh-CN" altLang="en-US"/>
          </a:p>
        </p:txBody>
      </p:sp>
    </p:spTree>
    <p:extLst>
      <p:ext uri="{BB962C8B-B14F-4D97-AF65-F5344CB8AC3E}">
        <p14:creationId xmlns:p14="http://schemas.microsoft.com/office/powerpoint/2010/main" val="68177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18</a:t>
            </a:fld>
            <a:endParaRPr lang="zh-CN" altLang="en-US"/>
          </a:p>
        </p:txBody>
      </p:sp>
    </p:spTree>
    <p:extLst>
      <p:ext uri="{BB962C8B-B14F-4D97-AF65-F5344CB8AC3E}">
        <p14:creationId xmlns:p14="http://schemas.microsoft.com/office/powerpoint/2010/main" val="2312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20</a:t>
            </a:fld>
            <a:endParaRPr lang="zh-CN" altLang="en-US"/>
          </a:p>
        </p:txBody>
      </p:sp>
    </p:spTree>
    <p:extLst>
      <p:ext uri="{BB962C8B-B14F-4D97-AF65-F5344CB8AC3E}">
        <p14:creationId xmlns:p14="http://schemas.microsoft.com/office/powerpoint/2010/main" val="207124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8755B1FB-974D-4D8C-944B-D7B66F8BAFFE}" type="slidenum">
              <a:rPr lang="zh-CN" altLang="en-US" smtClean="0"/>
              <a:pPr>
                <a:defRPr/>
              </a:pPr>
              <a:t>22</a:t>
            </a:fld>
            <a:endParaRPr lang="zh-CN" altLang="en-US"/>
          </a:p>
        </p:txBody>
      </p:sp>
    </p:spTree>
    <p:extLst>
      <p:ext uri="{BB962C8B-B14F-4D97-AF65-F5344CB8AC3E}">
        <p14:creationId xmlns:p14="http://schemas.microsoft.com/office/powerpoint/2010/main" val="403285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2</a:t>
            </a:fld>
            <a:endParaRPr lang="zh-CN" altLang="en-US"/>
          </a:p>
        </p:txBody>
      </p:sp>
    </p:spTree>
    <p:extLst>
      <p:ext uri="{BB962C8B-B14F-4D97-AF65-F5344CB8AC3E}">
        <p14:creationId xmlns:p14="http://schemas.microsoft.com/office/powerpoint/2010/main" val="2529417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23</a:t>
            </a:fld>
            <a:endParaRPr lang="zh-CN" altLang="en-US"/>
          </a:p>
        </p:txBody>
      </p:sp>
    </p:spTree>
    <p:extLst>
      <p:ext uri="{BB962C8B-B14F-4D97-AF65-F5344CB8AC3E}">
        <p14:creationId xmlns:p14="http://schemas.microsoft.com/office/powerpoint/2010/main" val="56293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24</a:t>
            </a:fld>
            <a:endParaRPr lang="zh-CN" altLang="en-US"/>
          </a:p>
        </p:txBody>
      </p:sp>
    </p:spTree>
    <p:extLst>
      <p:ext uri="{BB962C8B-B14F-4D97-AF65-F5344CB8AC3E}">
        <p14:creationId xmlns:p14="http://schemas.microsoft.com/office/powerpoint/2010/main" val="366734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25</a:t>
            </a:fld>
            <a:endParaRPr lang="zh-CN" altLang="en-US"/>
          </a:p>
        </p:txBody>
      </p:sp>
    </p:spTree>
    <p:extLst>
      <p:ext uri="{BB962C8B-B14F-4D97-AF65-F5344CB8AC3E}">
        <p14:creationId xmlns:p14="http://schemas.microsoft.com/office/powerpoint/2010/main" val="382294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30</a:t>
            </a:fld>
            <a:endParaRPr lang="zh-CN" altLang="en-US"/>
          </a:p>
        </p:txBody>
      </p:sp>
    </p:spTree>
    <p:extLst>
      <p:ext uri="{BB962C8B-B14F-4D97-AF65-F5344CB8AC3E}">
        <p14:creationId xmlns:p14="http://schemas.microsoft.com/office/powerpoint/2010/main" val="78661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31</a:t>
            </a:fld>
            <a:endParaRPr lang="zh-CN" altLang="en-US"/>
          </a:p>
        </p:txBody>
      </p:sp>
    </p:spTree>
    <p:extLst>
      <p:ext uri="{BB962C8B-B14F-4D97-AF65-F5344CB8AC3E}">
        <p14:creationId xmlns:p14="http://schemas.microsoft.com/office/powerpoint/2010/main" val="343907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32</a:t>
            </a:fld>
            <a:endParaRPr lang="zh-CN" altLang="en-US"/>
          </a:p>
        </p:txBody>
      </p:sp>
    </p:spTree>
    <p:extLst>
      <p:ext uri="{BB962C8B-B14F-4D97-AF65-F5344CB8AC3E}">
        <p14:creationId xmlns:p14="http://schemas.microsoft.com/office/powerpoint/2010/main" val="371351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33</a:t>
            </a:fld>
            <a:endParaRPr lang="zh-CN" altLang="en-US"/>
          </a:p>
        </p:txBody>
      </p:sp>
    </p:spTree>
    <p:extLst>
      <p:ext uri="{BB962C8B-B14F-4D97-AF65-F5344CB8AC3E}">
        <p14:creationId xmlns:p14="http://schemas.microsoft.com/office/powerpoint/2010/main" val="2725719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37</a:t>
            </a:fld>
            <a:endParaRPr lang="zh-CN" altLang="en-US"/>
          </a:p>
        </p:txBody>
      </p:sp>
    </p:spTree>
    <p:extLst>
      <p:ext uri="{BB962C8B-B14F-4D97-AF65-F5344CB8AC3E}">
        <p14:creationId xmlns:p14="http://schemas.microsoft.com/office/powerpoint/2010/main" val="422309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38</a:t>
            </a:fld>
            <a:endParaRPr lang="zh-CN" altLang="en-US"/>
          </a:p>
        </p:txBody>
      </p:sp>
    </p:spTree>
    <p:extLst>
      <p:ext uri="{BB962C8B-B14F-4D97-AF65-F5344CB8AC3E}">
        <p14:creationId xmlns:p14="http://schemas.microsoft.com/office/powerpoint/2010/main" val="2038835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39</a:t>
            </a:fld>
            <a:endParaRPr lang="zh-CN" altLang="en-US"/>
          </a:p>
        </p:txBody>
      </p:sp>
    </p:spTree>
    <p:extLst>
      <p:ext uri="{BB962C8B-B14F-4D97-AF65-F5344CB8AC3E}">
        <p14:creationId xmlns:p14="http://schemas.microsoft.com/office/powerpoint/2010/main" val="250512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3</a:t>
            </a:fld>
            <a:endParaRPr lang="zh-CN" altLang="en-US"/>
          </a:p>
        </p:txBody>
      </p:sp>
    </p:spTree>
    <p:extLst>
      <p:ext uri="{BB962C8B-B14F-4D97-AF65-F5344CB8AC3E}">
        <p14:creationId xmlns:p14="http://schemas.microsoft.com/office/powerpoint/2010/main" val="4164706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40</a:t>
            </a:fld>
            <a:endParaRPr lang="zh-CN" altLang="en-US"/>
          </a:p>
        </p:txBody>
      </p:sp>
    </p:spTree>
    <p:extLst>
      <p:ext uri="{BB962C8B-B14F-4D97-AF65-F5344CB8AC3E}">
        <p14:creationId xmlns:p14="http://schemas.microsoft.com/office/powerpoint/2010/main" val="3452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4</a:t>
            </a:fld>
            <a:endParaRPr lang="zh-CN" altLang="en-US"/>
          </a:p>
        </p:txBody>
      </p:sp>
    </p:spTree>
    <p:extLst>
      <p:ext uri="{BB962C8B-B14F-4D97-AF65-F5344CB8AC3E}">
        <p14:creationId xmlns:p14="http://schemas.microsoft.com/office/powerpoint/2010/main" val="3805271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5</a:t>
            </a:fld>
            <a:endParaRPr lang="zh-CN" altLang="en-US"/>
          </a:p>
        </p:txBody>
      </p:sp>
    </p:spTree>
    <p:extLst>
      <p:ext uri="{BB962C8B-B14F-4D97-AF65-F5344CB8AC3E}">
        <p14:creationId xmlns:p14="http://schemas.microsoft.com/office/powerpoint/2010/main" val="224584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6</a:t>
            </a:fld>
            <a:endParaRPr lang="zh-CN" altLang="en-US"/>
          </a:p>
        </p:txBody>
      </p:sp>
    </p:spTree>
    <p:extLst>
      <p:ext uri="{BB962C8B-B14F-4D97-AF65-F5344CB8AC3E}">
        <p14:creationId xmlns:p14="http://schemas.microsoft.com/office/powerpoint/2010/main" val="1715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7</a:t>
            </a:fld>
            <a:endParaRPr lang="zh-CN" altLang="en-US"/>
          </a:p>
        </p:txBody>
      </p:sp>
    </p:spTree>
    <p:extLst>
      <p:ext uri="{BB962C8B-B14F-4D97-AF65-F5344CB8AC3E}">
        <p14:creationId xmlns:p14="http://schemas.microsoft.com/office/powerpoint/2010/main" val="115590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8</a:t>
            </a:fld>
            <a:endParaRPr lang="zh-CN" altLang="en-US"/>
          </a:p>
        </p:txBody>
      </p:sp>
    </p:spTree>
    <p:extLst>
      <p:ext uri="{BB962C8B-B14F-4D97-AF65-F5344CB8AC3E}">
        <p14:creationId xmlns:p14="http://schemas.microsoft.com/office/powerpoint/2010/main" val="130513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1662C45-90D1-451C-AA66-9436675DC230}" type="slidenum">
              <a:rPr lang="zh-CN" altLang="en-US" smtClean="0"/>
              <a:pPr/>
              <a:t>9</a:t>
            </a:fld>
            <a:endParaRPr lang="zh-CN" altLang="en-US"/>
          </a:p>
        </p:txBody>
      </p:sp>
    </p:spTree>
    <p:extLst>
      <p:ext uri="{BB962C8B-B14F-4D97-AF65-F5344CB8AC3E}">
        <p14:creationId xmlns:p14="http://schemas.microsoft.com/office/powerpoint/2010/main" val="141178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p:cNvSpPr/>
          <p:nvPr userDrawn="1"/>
        </p:nvSpPr>
        <p:spPr bwMode="auto">
          <a:xfrm>
            <a:off x="0" y="0"/>
            <a:ext cx="9144000" cy="5143500"/>
          </a:xfrm>
          <a:prstGeom prst="rect">
            <a:avLst/>
          </a:prstGeom>
          <a:solidFill>
            <a:schemeClr val="tx1">
              <a:lumMod val="75000"/>
              <a:lumOff val="2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51435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Arial" charset="0"/>
              <a:ea typeface="宋体" pitchFamily="2" charset="-122"/>
            </a:endParaRPr>
          </a:p>
        </p:txBody>
      </p:sp>
      <p:pic>
        <p:nvPicPr>
          <p:cNvPr id="8" name="图片 3" descr="4G-01.png"/>
          <p:cNvPicPr>
            <a:picLocks noChangeAspect="1" noChangeArrowheads="1"/>
          </p:cNvPicPr>
          <p:nvPr userDrawn="1"/>
        </p:nvPicPr>
        <p:blipFill>
          <a:blip r:embed="rId2" cstate="print"/>
          <a:srcRect/>
          <a:stretch>
            <a:fillRect/>
          </a:stretch>
        </p:blipFill>
        <p:spPr bwMode="auto">
          <a:xfrm>
            <a:off x="7452320" y="-118"/>
            <a:ext cx="1656184" cy="841367"/>
          </a:xfrm>
          <a:prstGeom prst="rect">
            <a:avLst/>
          </a:prstGeom>
          <a:noFill/>
          <a:ln w="9525">
            <a:noFill/>
            <a:miter lim="800000"/>
            <a:headEnd/>
            <a:tailEnd/>
          </a:ln>
        </p:spPr>
      </p:pic>
      <p:sp>
        <p:nvSpPr>
          <p:cNvPr id="10" name="标题 1"/>
          <p:cNvSpPr txBox="1">
            <a:spLocks/>
          </p:cNvSpPr>
          <p:nvPr userDrawn="1"/>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endParaRPr lang="zh-CN" altLang="en-US" sz="2000" dirty="0">
              <a:solidFill>
                <a:schemeClr val="bg1"/>
              </a:solidFill>
              <a:latin typeface="微软雅黑" panose="020B0503020204020204" pitchFamily="34" charset="-122"/>
              <a:ea typeface="微软雅黑" panose="020B0503020204020204" pitchFamily="34" charset="-122"/>
              <a:cs typeface="+mj-cs"/>
            </a:endParaRPr>
          </a:p>
        </p:txBody>
      </p:sp>
      <p:sp>
        <p:nvSpPr>
          <p:cNvPr id="17" name="标题 1"/>
          <p:cNvSpPr txBox="1">
            <a:spLocks/>
          </p:cNvSpPr>
          <p:nvPr userDrawn="1"/>
        </p:nvSpPr>
        <p:spPr>
          <a:xfrm>
            <a:off x="179512" y="-20538"/>
            <a:ext cx="7382916" cy="644318"/>
          </a:xfrm>
          <a:prstGeom prst="rect">
            <a:avLst/>
          </a:prstGeom>
        </p:spPr>
        <p:txBody>
          <a:bodyPr vert="horz" lIns="91440" tIns="45720" rIns="91440" bIns="45720" rtlCol="0" anchor="ctr">
            <a:noAutofit/>
          </a:bodyPr>
          <a:lstStyle/>
          <a:p>
            <a:pPr lvl="0">
              <a:spcBef>
                <a:spcPct val="0"/>
              </a:spcBef>
              <a:defRPr/>
            </a:pPr>
            <a:endParaRPr lang="zh-CN" altLang="en-US" sz="2400" dirty="0">
              <a:solidFill>
                <a:srgbClr val="FFFF00"/>
              </a:solidFill>
              <a:latin typeface="微软雅黑"/>
              <a:ea typeface="微软雅黑"/>
              <a:cs typeface="+mj-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8748714" y="4956572"/>
            <a:ext cx="395287" cy="23083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fld id="{CBDA57A4-C943-4125-AFF2-39BF94149C58}" type="slidenum">
              <a:rPr lang="zh-CN" altLang="en-US" sz="900" b="1" smtClean="0">
                <a:solidFill>
                  <a:srgbClr val="9BBB59"/>
                </a:solidFill>
                <a:latin typeface="微软雅黑" pitchFamily="34" charset="-122"/>
                <a:ea typeface="微软雅黑" pitchFamily="34" charset="-122"/>
              </a:rPr>
              <a:pPr algn="r" eaLnBrk="1" hangingPunct="1">
                <a:defRPr/>
              </a:pPr>
              <a:t>‹#›</a:t>
            </a:fld>
            <a:endParaRPr lang="zh-CN" altLang="en-US" sz="900" b="1" smtClean="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31568684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8748714" y="4956572"/>
            <a:ext cx="395287" cy="23083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fld id="{CBDA57A4-C943-4125-AFF2-39BF94149C58}" type="slidenum">
              <a:rPr lang="zh-CN" altLang="en-US" sz="900" b="1" smtClean="0">
                <a:solidFill>
                  <a:srgbClr val="9BBB59"/>
                </a:solidFill>
                <a:latin typeface="微软雅黑" pitchFamily="34" charset="-122"/>
                <a:ea typeface="微软雅黑" pitchFamily="34" charset="-122"/>
              </a:rPr>
              <a:pPr algn="r" eaLnBrk="1" hangingPunct="1">
                <a:defRPr/>
              </a:pPr>
              <a:t>‹#›</a:t>
            </a:fld>
            <a:endParaRPr lang="zh-CN" altLang="en-US" sz="900" b="1" smtClean="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13648598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8748714" y="4956572"/>
            <a:ext cx="395287" cy="23083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fld id="{CBDA57A4-C943-4125-AFF2-39BF94149C58}" type="slidenum">
              <a:rPr lang="zh-CN" altLang="en-US" sz="900" b="1" smtClean="0">
                <a:solidFill>
                  <a:srgbClr val="9BBB59"/>
                </a:solidFill>
                <a:latin typeface="微软雅黑" pitchFamily="34" charset="-122"/>
                <a:ea typeface="微软雅黑" pitchFamily="34" charset="-122"/>
              </a:rPr>
              <a:pPr algn="r" eaLnBrk="1" hangingPunct="1">
                <a:defRPr/>
              </a:pPr>
              <a:t>‹#›</a:t>
            </a:fld>
            <a:endParaRPr lang="zh-CN" altLang="en-US" sz="900" b="1" smtClean="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303170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8748714" y="4956572"/>
            <a:ext cx="395287" cy="23083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fld id="{CBDA57A4-C943-4125-AFF2-39BF94149C58}" type="slidenum">
              <a:rPr lang="zh-CN" altLang="en-US" sz="900" b="1" smtClean="0">
                <a:solidFill>
                  <a:srgbClr val="9BBB59"/>
                </a:solidFill>
                <a:latin typeface="微软雅黑" pitchFamily="34" charset="-122"/>
                <a:ea typeface="微软雅黑" pitchFamily="34" charset="-122"/>
              </a:rPr>
              <a:pPr algn="r" eaLnBrk="1" hangingPunct="1">
                <a:defRPr/>
              </a:pPr>
              <a:t>‹#›</a:t>
            </a:fld>
            <a:endParaRPr lang="zh-CN" altLang="en-US" sz="900" b="1" smtClean="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49271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 name="图片 1" descr="ppt模板-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46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4" descr="ppt模板-02.jpg"/>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userDrawn="1"/>
        </p:nvSpPr>
        <p:spPr>
          <a:xfrm>
            <a:off x="8748714" y="4956572"/>
            <a:ext cx="395287" cy="230832"/>
          </a:xfrm>
          <a:prstGeom prst="rect">
            <a:avLst/>
          </a:prstGeom>
          <a:noFill/>
        </p:spPr>
        <p:txBody>
          <a:bodyPr>
            <a:spAutoFit/>
          </a:bodyPr>
          <a:lstStyle/>
          <a:p>
            <a:pPr algn="r" fontAlgn="auto">
              <a:spcBef>
                <a:spcPts val="0"/>
              </a:spcBef>
              <a:spcAft>
                <a:spcPts val="0"/>
              </a:spcAft>
              <a:defRPr/>
            </a:pPr>
            <a:fld id="{928EC530-16C0-471F-B618-8ECD4E853150}" type="slidenum">
              <a:rPr lang="zh-CN" altLang="en-US" sz="900" b="1">
                <a:solidFill>
                  <a:schemeClr val="accent3"/>
                </a:solidFill>
                <a:latin typeface="微软雅黑" pitchFamily="34" charset="-122"/>
                <a:ea typeface="微软雅黑" pitchFamily="34" charset="-122"/>
              </a:rPr>
              <a:pPr algn="r" fontAlgn="auto">
                <a:spcBef>
                  <a:spcPts val="0"/>
                </a:spcBef>
                <a:spcAft>
                  <a:spcPts val="0"/>
                </a:spcAft>
                <a:defRPr/>
              </a:pPr>
              <a:t>‹#›</a:t>
            </a:fld>
            <a:endParaRPr lang="zh-CN" altLang="en-US" sz="90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2306280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5143500"/>
          </a:xfrm>
          <a:prstGeom prst="rect">
            <a:avLst/>
          </a:prstGeom>
        </p:spPr>
      </p:pic>
      <p:sp>
        <p:nvSpPr>
          <p:cNvPr id="5" name="标题 1"/>
          <p:cNvSpPr>
            <a:spLocks noGrp="1"/>
          </p:cNvSpPr>
          <p:nvPr userDrawn="1">
            <p:ph type="title"/>
          </p:nvPr>
        </p:nvSpPr>
        <p:spPr>
          <a:xfrm>
            <a:off x="179512" y="64928"/>
            <a:ext cx="6408712" cy="371196"/>
          </a:xfrm>
          <a:prstGeom prst="rect">
            <a:avLst/>
          </a:prstGeom>
        </p:spPr>
        <p:txBody>
          <a:bodyPr/>
          <a:lstStyle>
            <a:lvl1pPr algn="l">
              <a:defRPr sz="2100">
                <a:solidFill>
                  <a:schemeClr val="bg1"/>
                </a:solidFill>
                <a:latin typeface="微软雅黑" pitchFamily="34" charset="-122"/>
                <a:ea typeface="微软雅黑" pitchFamily="34" charset="-122"/>
              </a:defRPr>
            </a:lvl1pPr>
          </a:lstStyle>
          <a:p>
            <a:r>
              <a:rPr kumimoji="1" lang="zh-CN" altLang="en-US" dirty="0" smtClean="0"/>
              <a:t>目录</a:t>
            </a:r>
            <a:endParaRPr kumimoji="1" lang="zh-CN" altLang="en-US" dirty="0"/>
          </a:p>
        </p:txBody>
      </p:sp>
      <p:sp>
        <p:nvSpPr>
          <p:cNvPr id="8" name="TextBox 7"/>
          <p:cNvSpPr txBox="1">
            <a:spLocks noChangeArrowheads="1"/>
          </p:cNvSpPr>
          <p:nvPr userDrawn="1"/>
        </p:nvSpPr>
        <p:spPr bwMode="auto">
          <a:xfrm>
            <a:off x="8748714" y="4956572"/>
            <a:ext cx="3952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楷体_GB2312" pitchFamily="49" charset="-122"/>
                <a:ea typeface="宋体" charset="-122"/>
              </a:defRPr>
            </a:lvl1pPr>
            <a:lvl2pPr marL="742950" indent="-285750" eaLnBrk="0" hangingPunct="0">
              <a:defRPr sz="1600">
                <a:solidFill>
                  <a:schemeClr val="tx1"/>
                </a:solidFill>
                <a:latin typeface="楷体_GB2312" pitchFamily="49" charset="-122"/>
                <a:ea typeface="宋体" charset="-122"/>
              </a:defRPr>
            </a:lvl2pPr>
            <a:lvl3pPr marL="1143000" indent="-228600" eaLnBrk="0" hangingPunct="0">
              <a:defRPr sz="1600">
                <a:solidFill>
                  <a:schemeClr val="tx1"/>
                </a:solidFill>
                <a:latin typeface="楷体_GB2312" pitchFamily="49" charset="-122"/>
                <a:ea typeface="宋体" charset="-122"/>
              </a:defRPr>
            </a:lvl3pPr>
            <a:lvl4pPr marL="1600200" indent="-228600" eaLnBrk="0" hangingPunct="0">
              <a:defRPr sz="1600">
                <a:solidFill>
                  <a:schemeClr val="tx1"/>
                </a:solidFill>
                <a:latin typeface="楷体_GB2312" pitchFamily="49" charset="-122"/>
                <a:ea typeface="宋体" charset="-122"/>
              </a:defRPr>
            </a:lvl4pPr>
            <a:lvl5pPr marL="2057400" indent="-228600" eaLnBrk="0" hangingPunct="0">
              <a:defRPr sz="1600">
                <a:solidFill>
                  <a:schemeClr val="tx1"/>
                </a:solidFill>
                <a:latin typeface="楷体_GB2312" pitchFamily="49" charset="-122"/>
                <a:ea typeface="宋体" charset="-122"/>
              </a:defRPr>
            </a:lvl5pPr>
            <a:lvl6pPr marL="2514600" indent="-228600" eaLnBrk="0" fontAlgn="base" hangingPunct="0">
              <a:spcBef>
                <a:spcPct val="0"/>
              </a:spcBef>
              <a:spcAft>
                <a:spcPct val="0"/>
              </a:spcAft>
              <a:defRPr sz="1600">
                <a:solidFill>
                  <a:schemeClr val="tx1"/>
                </a:solidFill>
                <a:latin typeface="楷体_GB2312" pitchFamily="49" charset="-122"/>
                <a:ea typeface="宋体" charset="-122"/>
              </a:defRPr>
            </a:lvl6pPr>
            <a:lvl7pPr marL="2971800" indent="-228600" eaLnBrk="0" fontAlgn="base" hangingPunct="0">
              <a:spcBef>
                <a:spcPct val="0"/>
              </a:spcBef>
              <a:spcAft>
                <a:spcPct val="0"/>
              </a:spcAft>
              <a:defRPr sz="1600">
                <a:solidFill>
                  <a:schemeClr val="tx1"/>
                </a:solidFill>
                <a:latin typeface="楷体_GB2312" pitchFamily="49" charset="-122"/>
                <a:ea typeface="宋体" charset="-122"/>
              </a:defRPr>
            </a:lvl7pPr>
            <a:lvl8pPr marL="3429000" indent="-228600" eaLnBrk="0" fontAlgn="base" hangingPunct="0">
              <a:spcBef>
                <a:spcPct val="0"/>
              </a:spcBef>
              <a:spcAft>
                <a:spcPct val="0"/>
              </a:spcAft>
              <a:defRPr sz="1600">
                <a:solidFill>
                  <a:schemeClr val="tx1"/>
                </a:solidFill>
                <a:latin typeface="楷体_GB2312" pitchFamily="49" charset="-122"/>
                <a:ea typeface="宋体" charset="-122"/>
              </a:defRPr>
            </a:lvl8pPr>
            <a:lvl9pPr marL="3886200" indent="-228600" eaLnBrk="0" fontAlgn="base" hangingPunct="0">
              <a:spcBef>
                <a:spcPct val="0"/>
              </a:spcBef>
              <a:spcAft>
                <a:spcPct val="0"/>
              </a:spcAft>
              <a:defRPr sz="1600">
                <a:solidFill>
                  <a:schemeClr val="tx1"/>
                </a:solidFill>
                <a:latin typeface="楷体_GB2312" pitchFamily="49" charset="-122"/>
                <a:ea typeface="宋体" charset="-122"/>
              </a:defRPr>
            </a:lvl9pPr>
          </a:lstStyle>
          <a:p>
            <a:pPr algn="r" eaLnBrk="1" hangingPunct="1"/>
            <a:fld id="{77CAE9EC-B488-4489-977E-82BB00BD9A16}" type="slidenum">
              <a:rPr lang="zh-CN" altLang="en-US" sz="900" b="1">
                <a:solidFill>
                  <a:srgbClr val="9BBB59"/>
                </a:solidFill>
                <a:latin typeface="微软雅黑" pitchFamily="34" charset="-122"/>
                <a:ea typeface="微软雅黑" pitchFamily="34" charset="-122"/>
              </a:rPr>
              <a:pPr algn="r" eaLnBrk="1" hangingPunct="1"/>
              <a:t>‹#›</a:t>
            </a:fld>
            <a:endParaRPr lang="zh-CN" altLang="en-US" sz="900" b="1" dirty="0">
              <a:solidFill>
                <a:srgbClr val="9BBB59"/>
              </a:solidFill>
              <a:latin typeface="微软雅黑" pitchFamily="34" charset="-122"/>
              <a:ea typeface="微软雅黑" pitchFamily="34" charset="-122"/>
            </a:endParaRPr>
          </a:p>
        </p:txBody>
      </p:sp>
    </p:spTree>
    <p:extLst>
      <p:ext uri="{BB962C8B-B14F-4D97-AF65-F5344CB8AC3E}">
        <p14:creationId xmlns:p14="http://schemas.microsoft.com/office/powerpoint/2010/main" val="422607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ppt模板-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84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2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3" descr="4G-01.png"/>
          <p:cNvPicPr>
            <a:picLocks noChangeAspect="1" noChangeArrowheads="1"/>
          </p:cNvPicPr>
          <p:nvPr userDrawn="1"/>
        </p:nvPicPr>
        <p:blipFill>
          <a:blip r:embed="rId3" cstate="print"/>
          <a:srcRect/>
          <a:stretch>
            <a:fillRect/>
          </a:stretch>
        </p:blipFill>
        <p:spPr bwMode="auto">
          <a:xfrm>
            <a:off x="7452320" y="-69817"/>
            <a:ext cx="1656184" cy="841367"/>
          </a:xfrm>
          <a:prstGeom prst="rect">
            <a:avLst/>
          </a:prstGeom>
          <a:noFill/>
          <a:ln w="9525">
            <a:noFill/>
            <a:miter lim="800000"/>
            <a:headEnd/>
            <a:tailEnd/>
          </a:ln>
        </p:spPr>
      </p:pic>
      <p:sp>
        <p:nvSpPr>
          <p:cNvPr id="8" name="灯片编号占位符 7"/>
          <p:cNvSpPr>
            <a:spLocks noGrp="1"/>
          </p:cNvSpPr>
          <p:nvPr>
            <p:ph type="sldNum" sz="quarter" idx="11"/>
          </p:nvPr>
        </p:nvSpPr>
        <p:spPr>
          <a:xfrm>
            <a:off x="6974904" y="4818186"/>
            <a:ext cx="2133600" cy="273844"/>
          </a:xfrm>
        </p:spPr>
        <p:txBody>
          <a:bodyPr/>
          <a:lstStyle/>
          <a:p>
            <a:fld id="{0C913308-F349-4B6D-A68A-DD1791B4A57B}"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3" name="图片 1"/>
          <p:cNvPicPr>
            <a:picLocks noChangeAspect="1"/>
          </p:cNvPicPr>
          <p:nvPr userDrawn="1"/>
        </p:nvPicPr>
        <p:blipFill>
          <a:blip r:embed="rId2" cstate="print"/>
          <a:srcRect/>
          <a:stretch>
            <a:fillRect/>
          </a:stretch>
        </p:blipFill>
        <p:spPr bwMode="auto">
          <a:xfrm>
            <a:off x="0" y="4956573"/>
            <a:ext cx="9144000" cy="210740"/>
          </a:xfrm>
          <a:prstGeom prst="rect">
            <a:avLst/>
          </a:prstGeom>
          <a:noFill/>
          <a:ln w="9525">
            <a:noFill/>
            <a:miter lim="800000"/>
            <a:headEnd/>
            <a:tailEnd/>
          </a:ln>
        </p:spPr>
      </p:pic>
      <p:sp>
        <p:nvSpPr>
          <p:cNvPr id="4" name="TextBox 3"/>
          <p:cNvSpPr txBox="1">
            <a:spLocks noChangeArrowheads="1"/>
          </p:cNvSpPr>
          <p:nvPr userDrawn="1"/>
        </p:nvSpPr>
        <p:spPr bwMode="auto">
          <a:xfrm>
            <a:off x="8748714" y="4956572"/>
            <a:ext cx="395287" cy="230832"/>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fld id="{C2F945B8-B791-46B7-ADE6-BDB924063794}" type="slidenum">
              <a:rPr lang="zh-CN" altLang="en-US" sz="900" b="1" smtClean="0">
                <a:solidFill>
                  <a:schemeClr val="bg1"/>
                </a:solidFill>
                <a:latin typeface="微软雅黑" pitchFamily="34" charset="-122"/>
                <a:ea typeface="微软雅黑" pitchFamily="34" charset="-122"/>
              </a:rPr>
              <a:pPr algn="r" eaLnBrk="1" hangingPunct="1">
                <a:defRPr/>
              </a:pPr>
              <a:t>‹#›</a:t>
            </a:fld>
            <a:endParaRPr lang="zh-CN" altLang="en-US" sz="900" b="1" smtClean="0">
              <a:solidFill>
                <a:schemeClr val="bg1"/>
              </a:solidFill>
              <a:latin typeface="微软雅黑" pitchFamily="34" charset="-122"/>
              <a:ea typeface="微软雅黑" pitchFamily="34" charset="-122"/>
            </a:endParaRPr>
          </a:p>
        </p:txBody>
      </p:sp>
      <p:pic>
        <p:nvPicPr>
          <p:cNvPr id="5" name="图片 4"/>
          <p:cNvPicPr>
            <a:picLocks noChangeAspect="1" noChangeArrowheads="1"/>
          </p:cNvPicPr>
          <p:nvPr userDrawn="1"/>
        </p:nvPicPr>
        <p:blipFill>
          <a:blip r:embed="rId3" cstate="print"/>
          <a:srcRect/>
          <a:stretch>
            <a:fillRect/>
          </a:stretch>
        </p:blipFill>
        <p:spPr bwMode="auto">
          <a:xfrm>
            <a:off x="8013701" y="141685"/>
            <a:ext cx="931863" cy="215503"/>
          </a:xfrm>
          <a:prstGeom prst="rect">
            <a:avLst/>
          </a:prstGeom>
          <a:noFill/>
          <a:ln w="9525">
            <a:noFill/>
            <a:miter lim="800000"/>
            <a:headEnd/>
            <a:tailEnd/>
          </a:ln>
        </p:spPr>
      </p:pic>
      <p:sp>
        <p:nvSpPr>
          <p:cNvPr id="11" name="标题 10"/>
          <p:cNvSpPr>
            <a:spLocks noGrp="1"/>
          </p:cNvSpPr>
          <p:nvPr>
            <p:ph type="title"/>
          </p:nvPr>
        </p:nvSpPr>
        <p:spPr>
          <a:xfrm>
            <a:off x="234629" y="129939"/>
            <a:ext cx="7382916" cy="461665"/>
          </a:xfrm>
          <a:prstGeom prst="rect">
            <a:avLst/>
          </a:prstGeom>
          <a:noFill/>
        </p:spPr>
        <p:txBody>
          <a:bodyPr wrap="square" rtlCol="0">
            <a:spAutoFit/>
          </a:bodyPr>
          <a:lstStyle>
            <a:lvl1pPr algn="l">
              <a:defRPr lang="zh-CN" altLang="en-US" sz="2400" b="1">
                <a:solidFill>
                  <a:srgbClr val="00B0F0"/>
                </a:solidFill>
                <a:latin typeface="微软雅黑" panose="020B0503020204020204" pitchFamily="34" charset="-122"/>
                <a:ea typeface="微软雅黑" panose="020B0503020204020204" pitchFamily="34" charset="-122"/>
                <a:cs typeface="+mn-cs"/>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931892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9" name="矩形 8"/>
          <p:cNvSpPr/>
          <p:nvPr userDrawn="1"/>
        </p:nvSpPr>
        <p:spPr bwMode="auto">
          <a:xfrm>
            <a:off x="0" y="0"/>
            <a:ext cx="9144000" cy="5143500"/>
          </a:xfrm>
          <a:prstGeom prst="rect">
            <a:avLst/>
          </a:prstGeom>
          <a:solidFill>
            <a:schemeClr val="tx1">
              <a:lumMod val="75000"/>
              <a:lumOff val="2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51435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3" descr="4G-01.png"/>
          <p:cNvPicPr>
            <a:picLocks noChangeAspect="1" noChangeArrowheads="1"/>
          </p:cNvPicPr>
          <p:nvPr userDrawn="1"/>
        </p:nvPicPr>
        <p:blipFill>
          <a:blip r:embed="rId2" cstate="print"/>
          <a:srcRect/>
          <a:stretch>
            <a:fillRect/>
          </a:stretch>
        </p:blipFill>
        <p:spPr bwMode="auto">
          <a:xfrm>
            <a:off x="7452320" y="-118"/>
            <a:ext cx="1656184" cy="841367"/>
          </a:xfrm>
          <a:prstGeom prst="rect">
            <a:avLst/>
          </a:prstGeom>
          <a:noFill/>
          <a:ln w="9525">
            <a:noFill/>
            <a:miter lim="800000"/>
            <a:headEnd/>
            <a:tailEnd/>
          </a:ln>
        </p:spPr>
      </p:pic>
    </p:spTree>
    <p:extLst>
      <p:ext uri="{BB962C8B-B14F-4D97-AF65-F5344CB8AC3E}">
        <p14:creationId xmlns:p14="http://schemas.microsoft.com/office/powerpoint/2010/main" val="3136848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17"/>
            <a:ext cx="9137581" cy="51471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83568" y="843559"/>
            <a:ext cx="8229600" cy="3394472"/>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页脚占位符 4"/>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灯片编号占位符 5"/>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09186926-63E0-4450-921D-4BF3824B1B19}"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lIns="91436" tIns="45718" rIns="91436" bIns="45718" anchor="t"/>
          <a:lstStyle>
            <a:lvl1pPr algn="l">
              <a:defRPr sz="3600" b="1" cap="all">
                <a:solidFill>
                  <a:schemeClr val="tx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a:prstGeom prst="rect">
            <a:avLst/>
          </a:prstGeom>
        </p:spPr>
        <p:txBody>
          <a:bodyPr lIns="91436" tIns="45718" rIns="91436" bIns="45718" anchor="b"/>
          <a:lstStyle>
            <a:lvl1pPr marL="0" indent="0">
              <a:buNone/>
              <a:defRPr sz="1800"/>
            </a:lvl1pPr>
            <a:lvl2pPr marL="457178" indent="0">
              <a:buNone/>
              <a:defRPr sz="1800"/>
            </a:lvl2pPr>
            <a:lvl3pPr marL="914355" indent="0">
              <a:buNone/>
              <a:defRPr sz="1600"/>
            </a:lvl3pPr>
            <a:lvl4pPr marL="1371532" indent="0">
              <a:buNone/>
              <a:defRPr sz="1400"/>
            </a:lvl4pPr>
            <a:lvl5pPr marL="1828709" indent="0">
              <a:buNone/>
              <a:defRPr sz="1400"/>
            </a:lvl5pPr>
            <a:lvl6pPr marL="2285886" indent="0">
              <a:buNone/>
              <a:defRPr sz="1400"/>
            </a:lvl6pPr>
            <a:lvl7pPr marL="2743064" indent="0">
              <a:buNone/>
              <a:defRPr sz="1400"/>
            </a:lvl7pPr>
            <a:lvl8pPr marL="3200240" indent="0">
              <a:buNone/>
              <a:defRPr sz="1400"/>
            </a:lvl8pPr>
            <a:lvl9pPr marL="3657418" indent="0">
              <a:buNone/>
              <a:defRPr sz="1400"/>
            </a:lvl9pPr>
          </a:lstStyle>
          <a:p>
            <a:pPr lvl="0"/>
            <a:r>
              <a:rPr lang="zh-CN" altLang="en-US" dirty="0" smtClean="0"/>
              <a:t>单击此处编辑母版文本样式</a:t>
            </a:r>
          </a:p>
        </p:txBody>
      </p:sp>
      <p:sp>
        <p:nvSpPr>
          <p:cNvPr id="4" name="日期占位符 3"/>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页脚占位符 4"/>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灯片编号占位符 5"/>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0DC2444A-58DB-44A2-BA26-5B21C9C54B6C}"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00151"/>
            <a:ext cx="4038600" cy="3394472"/>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00151"/>
            <a:ext cx="4038600" cy="3394472"/>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页脚占位符 5"/>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7" name="灯片编号占位符 6"/>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A4880E70-7C59-4BBF-98E8-402B4E75E638}"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lIns="91436" tIns="45718" rIns="91436" bIns="45718" anchor="b"/>
          <a:lstStyle>
            <a:lvl1pPr marL="0" indent="0">
              <a:buNone/>
              <a:defRPr sz="1800" b="0"/>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8" y="1151335"/>
            <a:ext cx="4041775" cy="479822"/>
          </a:xfrm>
          <a:prstGeom prst="rect">
            <a:avLst/>
          </a:prstGeom>
        </p:spPr>
        <p:txBody>
          <a:bodyPr lIns="91436" tIns="45718" rIns="91436" bIns="45718" anchor="b"/>
          <a:lstStyle>
            <a:lvl1pPr marL="0" indent="0">
              <a:buNone/>
              <a:defRPr sz="1800" b="0"/>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8" name="页脚占位符 7"/>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9" name="灯片编号占位符 8"/>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25DF9541-DCF5-48A4-A93A-5CD5C5C9CA44}"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4" name="页脚占位符 3"/>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灯片编号占位符 4"/>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36EE0CD2-F1D5-4AC2-8A9D-1EC65DA928FC}"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3" name="页脚占位符 2"/>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4" name="灯片编号占位符 3"/>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17C20889-6FA0-41A1-ADF4-5CE3F4EA89F2}"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36" tIns="45718" rIns="91436" bIns="45718" anchor="b"/>
          <a:lstStyle>
            <a:lvl1pPr algn="l">
              <a:defRPr sz="2400" b="0">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a:prstGeom prst="rect">
            <a:avLst/>
          </a:prstGeom>
        </p:spPr>
        <p:txBody>
          <a:bodyPr lIns="91436" tIns="45718" rIns="91436" bIns="45718"/>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2" y="1076328"/>
            <a:ext cx="3008313" cy="3518297"/>
          </a:xfrm>
          <a:prstGeom prst="rect">
            <a:avLst/>
          </a:prstGeom>
        </p:spPr>
        <p:txBody>
          <a:bodyPr lIns="91436" tIns="45718" rIns="91436" bIns="45718"/>
          <a:lstStyle>
            <a:lvl1pPr marL="0" indent="0">
              <a:buNone/>
              <a:defRPr sz="18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页脚占位符 5"/>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7" name="灯片编号占位符 6"/>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1F09A5B1-869D-40A4-A032-927F92503061}"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6" tIns="45718" rIns="91436" bIns="45718" anchor="b"/>
          <a:lstStyle>
            <a:lvl1pPr algn="l">
              <a:defRPr sz="2400" b="0">
                <a:solidFill>
                  <a:schemeClr val="tx1"/>
                </a:solidFill>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6" tIns="45718" rIns="91436" bIns="45718"/>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5"/>
            <a:ext cx="5486400" cy="603647"/>
          </a:xfrm>
          <a:prstGeom prst="rect">
            <a:avLst/>
          </a:prstGeom>
        </p:spPr>
        <p:txBody>
          <a:bodyPr lIns="91436" tIns="45718" rIns="91436" bIns="45718"/>
          <a:lstStyle>
            <a:lvl1pPr marL="0" indent="0">
              <a:buNone/>
              <a:defRPr sz="18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页脚占位符 5"/>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7" name="灯片编号占位符 6"/>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30DE5EA6-FB2D-4E19-8E77-E782E38D7BB7}"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3568" y="843559"/>
            <a:ext cx="8229600" cy="3394472"/>
          </a:xfrm>
          <a:prstGeom prst="rect">
            <a:avLst/>
          </a:prstGeom>
        </p:spPr>
        <p:txBody>
          <a:bodyPr vert="eaVert" lIns="91436" tIns="45718" rIns="91436" bIns="45718"/>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页脚占位符 4"/>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灯片编号占位符 5"/>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8983AB0B-D941-4C1B-A1BC-71FA9932215C}"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lIns="91436" tIns="45718" rIns="91436" bIns="45718"/>
          <a:lstStyle>
            <a:lvl1pPr>
              <a:defRPr sz="36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lIns="91436" tIns="45718" rIns="91436" bIns="45718"/>
          <a:lstStyle>
            <a:lvl1pPr>
              <a:defRPr sz="1800"/>
            </a:lvl1pPr>
            <a:lvl2pPr>
              <a:defRPr sz="1600"/>
            </a:lvl2pPr>
            <a:lvl3pPr>
              <a:defRPr sz="140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页脚占位符 4"/>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6" name="灯片编号占位符 5"/>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67F6A030-5667-44F3-B46E-9EB9151828FF}"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sz="3600">
                <a:solidFill>
                  <a:schemeClr val="tx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4" name="页脚占位符 3"/>
          <p:cNvSpPr>
            <a:spLocks noGrp="1"/>
          </p:cNvSpPr>
          <p:nvPr>
            <p:ph type="ftr" sz="quarter" idx="11"/>
          </p:nvPr>
        </p:nvSpPr>
        <p:spPr>
          <a:xfrm>
            <a:off x="3124200" y="4684715"/>
            <a:ext cx="2895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endParaRPr lang="zh-CN" altLang="zh-CN" sz="1400">
              <a:solidFill>
                <a:srgbClr val="FFFFFF"/>
              </a:solidFill>
            </a:endParaRPr>
          </a:p>
        </p:txBody>
      </p:sp>
      <p:sp>
        <p:nvSpPr>
          <p:cNvPr id="5" name="灯片编号占位符 4"/>
          <p:cNvSpPr>
            <a:spLocks noGrp="1"/>
          </p:cNvSpPr>
          <p:nvPr>
            <p:ph type="sldNum" sz="quarter" idx="12"/>
          </p:nvPr>
        </p:nvSpPr>
        <p:spPr>
          <a:xfrm>
            <a:off x="6553200" y="4684715"/>
            <a:ext cx="2133600" cy="357187"/>
          </a:xfrm>
          <a:prstGeom prst="rect">
            <a:avLst/>
          </a:prstGeom>
        </p:spPr>
        <p:txBody>
          <a:bodyPr lIns="91436" tIns="45718" rIns="91436" bIns="45718"/>
          <a:lstStyle>
            <a:lvl1pPr>
              <a:defRPr>
                <a:latin typeface="Arial" pitchFamily="34" charset="0"/>
                <a:ea typeface="宋体" pitchFamily="2" charset="-122"/>
              </a:defRPr>
            </a:lvl1pPr>
          </a:lstStyle>
          <a:p>
            <a:pPr defTabSz="685800">
              <a:defRPr/>
            </a:pPr>
            <a:fld id="{A942256A-4F41-49EB-A684-FC351CDDBB9D}" type="slidenum">
              <a:rPr lang="zh-CN" altLang="zh-CN" sz="1400">
                <a:solidFill>
                  <a:srgbClr val="FFFFFF"/>
                </a:solidFill>
              </a:rPr>
              <a:pPr defTabSz="685800">
                <a:defRPr/>
              </a:pPr>
              <a:t>‹#›</a:t>
            </a:fld>
            <a:endParaRPr lang="zh-CN" altLang="zh-CN" sz="140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3675"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404040"/>
        </a:solidFill>
        <a:effectLst/>
      </p:bgPr>
    </p:bg>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1403351" y="2427289"/>
            <a:ext cx="8639175" cy="307775"/>
          </a:xfrm>
          <a:prstGeom prst="rect">
            <a:avLst/>
          </a:prstGeom>
          <a:noFill/>
          <a:ln>
            <a:noFill/>
          </a:ln>
          <a:extLst/>
        </p:spPr>
        <p:txBody>
          <a:bodyPr lIns="91438" tIns="45719" rIns="91438" bIns="4571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defTabSz="685800" eaLnBrk="1" hangingPunct="1">
              <a:defRPr/>
            </a:pPr>
            <a:endParaRPr lang="zh-CN" altLang="en-US" sz="1400" smtClean="0">
              <a:solidFill>
                <a:srgbClr val="FFFFFF"/>
              </a:solidFill>
            </a:endParaRPr>
          </a:p>
        </p:txBody>
      </p:sp>
      <p:pic>
        <p:nvPicPr>
          <p:cNvPr id="1028" name="Picture 6" descr="C:\Users\zz\Desktop\和商务+中国移动-黑白.png"/>
          <p:cNvPicPr>
            <a:picLocks noChangeAspect="1" noChangeArrowheads="1"/>
          </p:cNvPicPr>
          <p:nvPr userDrawn="1"/>
        </p:nvPicPr>
        <p:blipFill>
          <a:blip r:embed="rId14" cstate="print"/>
          <a:srcRect/>
          <a:stretch>
            <a:fillRect/>
          </a:stretch>
        </p:blipFill>
        <p:spPr bwMode="auto">
          <a:xfrm>
            <a:off x="6738938" y="103188"/>
            <a:ext cx="2247900" cy="355600"/>
          </a:xfrm>
          <a:prstGeom prst="rect">
            <a:avLst/>
          </a:prstGeom>
          <a:noFill/>
          <a:ln w="9525">
            <a:noFill/>
            <a:miter lim="800000"/>
            <a:headEnd/>
            <a:tailEnd/>
          </a:ln>
        </p:spPr>
      </p:pic>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微软雅黑" pitchFamily="34" charset="-122"/>
        </a:defRPr>
      </a:lvl2pPr>
      <a:lvl3pPr algn="ctr" rtl="0" eaLnBrk="0" fontAlgn="base" hangingPunct="0">
        <a:spcBef>
          <a:spcPct val="0"/>
        </a:spcBef>
        <a:spcAft>
          <a:spcPct val="0"/>
        </a:spcAft>
        <a:defRPr sz="4400">
          <a:solidFill>
            <a:schemeClr val="tx2"/>
          </a:solidFill>
          <a:latin typeface="Arial" pitchFamily="34" charset="0"/>
          <a:ea typeface="微软雅黑" pitchFamily="34" charset="-122"/>
        </a:defRPr>
      </a:lvl3pPr>
      <a:lvl4pPr algn="ctr" rtl="0" eaLnBrk="0" fontAlgn="base" hangingPunct="0">
        <a:spcBef>
          <a:spcPct val="0"/>
        </a:spcBef>
        <a:spcAft>
          <a:spcPct val="0"/>
        </a:spcAft>
        <a:defRPr sz="4400">
          <a:solidFill>
            <a:schemeClr val="tx2"/>
          </a:solidFill>
          <a:latin typeface="Arial" pitchFamily="34" charset="0"/>
          <a:ea typeface="微软雅黑" pitchFamily="34" charset="-122"/>
        </a:defRPr>
      </a:lvl4pPr>
      <a:lvl5pPr algn="ctr" rtl="0" eaLnBrk="0" fontAlgn="base" hangingPunct="0">
        <a:spcBef>
          <a:spcPct val="0"/>
        </a:spcBef>
        <a:spcAft>
          <a:spcPct val="0"/>
        </a:spcAft>
        <a:defRPr sz="4400">
          <a:solidFill>
            <a:schemeClr val="tx2"/>
          </a:solidFill>
          <a:latin typeface="Arial" pitchFamily="34" charset="0"/>
          <a:ea typeface="微软雅黑" pitchFamily="34" charset="-122"/>
        </a:defRPr>
      </a:lvl5pPr>
      <a:lvl6pPr marL="457189" algn="ctr" rtl="0" fontAlgn="base">
        <a:spcBef>
          <a:spcPct val="0"/>
        </a:spcBef>
        <a:spcAft>
          <a:spcPct val="0"/>
        </a:spcAft>
        <a:defRPr sz="4400">
          <a:solidFill>
            <a:schemeClr val="tx2"/>
          </a:solidFill>
          <a:latin typeface="Arial" pitchFamily="34" charset="0"/>
          <a:ea typeface="宋体" pitchFamily="2" charset="-122"/>
        </a:defRPr>
      </a:lvl6pPr>
      <a:lvl7pPr marL="914378" algn="ctr" rtl="0" fontAlgn="base">
        <a:spcBef>
          <a:spcPct val="0"/>
        </a:spcBef>
        <a:spcAft>
          <a:spcPct val="0"/>
        </a:spcAft>
        <a:defRPr sz="4400">
          <a:solidFill>
            <a:schemeClr val="tx2"/>
          </a:solidFill>
          <a:latin typeface="Arial" pitchFamily="34" charset="0"/>
          <a:ea typeface="宋体" pitchFamily="2" charset="-122"/>
        </a:defRPr>
      </a:lvl7pPr>
      <a:lvl8pPr marL="1371566" algn="ctr" rtl="0" fontAlgn="base">
        <a:spcBef>
          <a:spcPct val="0"/>
        </a:spcBef>
        <a:spcAft>
          <a:spcPct val="0"/>
        </a:spcAft>
        <a:defRPr sz="4400">
          <a:solidFill>
            <a:schemeClr val="tx2"/>
          </a:solidFill>
          <a:latin typeface="Arial" pitchFamily="34" charset="0"/>
          <a:ea typeface="宋体" pitchFamily="2" charset="-122"/>
        </a:defRPr>
      </a:lvl8pPr>
      <a:lvl9pPr marL="1828754"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892" indent="-342892" algn="l" rtl="0" eaLnBrk="0" fontAlgn="base" hangingPunct="0">
        <a:spcBef>
          <a:spcPct val="20000"/>
        </a:spcBef>
        <a:spcAft>
          <a:spcPct val="0"/>
        </a:spcAft>
        <a:buChar char="•"/>
        <a:defRPr sz="3200">
          <a:solidFill>
            <a:schemeClr val="tx1"/>
          </a:solidFill>
          <a:latin typeface="+mn-lt"/>
          <a:ea typeface="+mn-ea"/>
          <a:cs typeface="+mn-cs"/>
        </a:defRPr>
      </a:lvl1pPr>
      <a:lvl2pPr marL="742931" indent="-285743" algn="l" rtl="0" eaLnBrk="0" fontAlgn="base" hangingPunct="0">
        <a:spcBef>
          <a:spcPct val="20000"/>
        </a:spcBef>
        <a:spcAft>
          <a:spcPct val="0"/>
        </a:spcAft>
        <a:buChar char="–"/>
        <a:defRPr sz="2800">
          <a:solidFill>
            <a:schemeClr val="tx1"/>
          </a:solidFill>
          <a:latin typeface="+mn-lt"/>
          <a:ea typeface="+mn-ea"/>
        </a:defRPr>
      </a:lvl2pPr>
      <a:lvl3pPr marL="1142972" indent="-228594" algn="l" rtl="0" eaLnBrk="0" fontAlgn="base" hangingPunct="0">
        <a:spcBef>
          <a:spcPct val="20000"/>
        </a:spcBef>
        <a:spcAft>
          <a:spcPct val="0"/>
        </a:spcAft>
        <a:buChar char="•"/>
        <a:defRPr sz="2400">
          <a:solidFill>
            <a:schemeClr val="tx1"/>
          </a:solidFill>
          <a:latin typeface="+mn-lt"/>
          <a:ea typeface="+mn-ea"/>
        </a:defRPr>
      </a:lvl3pPr>
      <a:lvl4pPr marL="1600160" indent="-228594" algn="l" rtl="0" eaLnBrk="0" fontAlgn="base" hangingPunct="0">
        <a:spcBef>
          <a:spcPct val="20000"/>
        </a:spcBef>
        <a:spcAft>
          <a:spcPct val="0"/>
        </a:spcAft>
        <a:buChar char="–"/>
        <a:defRPr sz="2000">
          <a:solidFill>
            <a:schemeClr val="tx1"/>
          </a:solidFill>
          <a:latin typeface="+mn-lt"/>
          <a:ea typeface="+mn-ea"/>
        </a:defRPr>
      </a:lvl4pPr>
      <a:lvl5pPr marL="2057348" indent="-228594" algn="l" rtl="0" eaLnBrk="0" fontAlgn="base" hangingPunct="0">
        <a:spcBef>
          <a:spcPct val="20000"/>
        </a:spcBef>
        <a:spcAft>
          <a:spcPct val="0"/>
        </a:spcAft>
        <a:buChar char="»"/>
        <a:defRPr sz="2000">
          <a:solidFill>
            <a:schemeClr val="tx1"/>
          </a:solidFill>
          <a:latin typeface="+mn-lt"/>
          <a:ea typeface="+mn-ea"/>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5"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diagramColors" Target="../diagrams/colors1.xml"/><Relationship Id="rId12"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0" Type="http://schemas.openxmlformats.org/officeDocument/2006/relationships/image" Target="../media/image45.png"/><Relationship Id="rId4" Type="http://schemas.openxmlformats.org/officeDocument/2006/relationships/diagramData" Target="../diagrams/data1.xml"/><Relationship Id="rId9" Type="http://schemas.openxmlformats.org/officeDocument/2006/relationships/image" Target="../media/image44.jpeg"/><Relationship Id="rId14" Type="http://schemas.openxmlformats.org/officeDocument/2006/relationships/image" Target="../media/image49.jpe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18" Type="http://schemas.openxmlformats.org/officeDocument/2006/relationships/image" Target="../media/image83.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7.emf"/><Relationship Id="rId17" Type="http://schemas.openxmlformats.org/officeDocument/2006/relationships/image" Target="../media/image82.emf"/><Relationship Id="rId2" Type="http://schemas.openxmlformats.org/officeDocument/2006/relationships/image" Target="../media/image67.png"/><Relationship Id="rId16" Type="http://schemas.openxmlformats.org/officeDocument/2006/relationships/image" Target="../media/image81.emf"/><Relationship Id="rId1" Type="http://schemas.openxmlformats.org/officeDocument/2006/relationships/slideLayout" Target="../slideLayouts/slideLayout1.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5" Type="http://schemas.openxmlformats.org/officeDocument/2006/relationships/image" Target="../media/image80.emf"/><Relationship Id="rId10" Type="http://schemas.openxmlformats.org/officeDocument/2006/relationships/image" Target="../media/image75.emf"/><Relationship Id="rId19" Type="http://schemas.openxmlformats.org/officeDocument/2006/relationships/image" Target="../media/image84.png"/><Relationship Id="rId4" Type="http://schemas.openxmlformats.org/officeDocument/2006/relationships/image" Target="../media/image69.emf"/><Relationship Id="rId9" Type="http://schemas.openxmlformats.org/officeDocument/2006/relationships/image" Target="../media/image74.emf"/><Relationship Id="rId14" Type="http://schemas.openxmlformats.org/officeDocument/2006/relationships/image" Target="../media/image79.emf"/></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25.xml"/><Relationship Id="rId7"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6.jpe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jpe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jpe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image" Target="../media/image123.jpeg"/><Relationship Id="rId1" Type="http://schemas.openxmlformats.org/officeDocument/2006/relationships/slideLayout" Target="../slideLayouts/slideLayout1.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3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jpeg"/><Relationship Id="rId7" Type="http://schemas.openxmlformats.org/officeDocument/2006/relationships/image" Target="../media/image13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31.png"/><Relationship Id="rId5" Type="http://schemas.microsoft.com/office/2007/relationships/hdphoto" Target="../media/hdphoto1.wdp"/><Relationship Id="rId10" Type="http://schemas.openxmlformats.org/officeDocument/2006/relationships/image" Target="../media/image135.jpg"/><Relationship Id="rId4" Type="http://schemas.openxmlformats.org/officeDocument/2006/relationships/image" Target="../media/image130.png"/><Relationship Id="rId9"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38.jpg"/><Relationship Id="rId4" Type="http://schemas.openxmlformats.org/officeDocument/2006/relationships/image" Target="../media/image137.png"/></Relationships>
</file>

<file path=ppt/slides/_rels/slide3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02246" y="3723878"/>
            <a:ext cx="3911648" cy="523220"/>
          </a:xfrm>
          <a:prstGeom prst="rect">
            <a:avLst/>
          </a:prstGeom>
          <a:noFill/>
        </p:spPr>
        <p:txBody>
          <a:bodyPr wrap="none" rtlCol="0">
            <a:spAutoFit/>
          </a:bodyPr>
          <a:lstStyle/>
          <a:p>
            <a:r>
              <a:rPr lang="en-US" altLang="zh-CN" sz="2800" b="1" dirty="0" smtClean="0">
                <a:solidFill>
                  <a:schemeClr val="bg1"/>
                </a:solidFill>
                <a:latin typeface="微软雅黑" pitchFamily="34" charset="-122"/>
                <a:ea typeface="微软雅黑" pitchFamily="34" charset="-122"/>
              </a:rPr>
              <a:t>4G</a:t>
            </a:r>
            <a:r>
              <a:rPr lang="zh-CN" altLang="en-US" sz="2800" b="1" dirty="0" smtClean="0">
                <a:solidFill>
                  <a:schemeClr val="bg1"/>
                </a:solidFill>
                <a:latin typeface="微软雅黑" pitchFamily="34" charset="-122"/>
                <a:ea typeface="微软雅黑" pitchFamily="34" charset="-122"/>
              </a:rPr>
              <a:t>车联网整体解决方案</a:t>
            </a:r>
            <a:endParaRPr lang="zh-CN" altLang="en-US" sz="2800" b="1" dirty="0">
              <a:solidFill>
                <a:schemeClr val="bg1"/>
              </a:solidFill>
              <a:latin typeface="微软雅黑" pitchFamily="34" charset="-122"/>
              <a:ea typeface="微软雅黑" pitchFamily="34" charset="-122"/>
            </a:endParaRPr>
          </a:p>
        </p:txBody>
      </p:sp>
      <p:pic>
        <p:nvPicPr>
          <p:cNvPr id="134" name="Picture 7" descr="C:\Users\think\Desktop\OBD使用单页\车辆调度-上页.jpg"/>
          <p:cNvPicPr>
            <a:picLocks noChangeAspect="1" noChangeArrowheads="1"/>
          </p:cNvPicPr>
          <p:nvPr/>
        </p:nvPicPr>
        <p:blipFill>
          <a:blip r:embed="rId3" cstate="print"/>
          <a:srcRect b="65816"/>
          <a:stretch>
            <a:fillRect/>
          </a:stretch>
        </p:blipFill>
        <p:spPr bwMode="auto">
          <a:xfrm>
            <a:off x="0" y="0"/>
            <a:ext cx="9144000" cy="3507854"/>
          </a:xfrm>
          <a:prstGeom prst="rect">
            <a:avLst/>
          </a:prstGeom>
          <a:noFill/>
          <a:ln w="9525">
            <a:noFill/>
            <a:miter lim="800000"/>
            <a:headEnd/>
            <a:tailEnd/>
          </a:ln>
        </p:spPr>
      </p:pic>
    </p:spTree>
    <p:extLst>
      <p:ext uri="{BB962C8B-B14F-4D97-AF65-F5344CB8AC3E}">
        <p14:creationId xmlns:p14="http://schemas.microsoft.com/office/powerpoint/2010/main" val="1184868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3"/>
          <p:cNvSpPr txBox="1">
            <a:spLocks noChangeArrowheads="1"/>
          </p:cNvSpPr>
          <p:nvPr/>
        </p:nvSpPr>
        <p:spPr bwMode="auto">
          <a:xfrm>
            <a:off x="2388394" y="54173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45" name="组合 10"/>
          <p:cNvGrpSpPr>
            <a:grpSpLocks/>
          </p:cNvGrpSpPr>
          <p:nvPr/>
        </p:nvGrpSpPr>
        <p:grpSpPr bwMode="auto">
          <a:xfrm>
            <a:off x="413538" y="735547"/>
            <a:ext cx="5238582" cy="4266473"/>
            <a:chOff x="1676400" y="1250950"/>
            <a:chExt cx="5610225" cy="3494909"/>
          </a:xfrm>
        </p:grpSpPr>
        <p:sp>
          <p:nvSpPr>
            <p:cNvPr id="46" name="Rounded Rectangle 5"/>
            <p:cNvSpPr>
              <a:spLocks noChangeArrowheads="1"/>
            </p:cNvSpPr>
            <p:nvPr/>
          </p:nvSpPr>
          <p:spPr bwMode="auto">
            <a:xfrm>
              <a:off x="3451717" y="1250950"/>
              <a:ext cx="2047049" cy="1548378"/>
            </a:xfrm>
            <a:prstGeom prst="roundRect">
              <a:avLst>
                <a:gd name="adj" fmla="val 10995"/>
              </a:avLst>
            </a:prstGeom>
            <a:gradFill rotWithShape="1">
              <a:gsLst>
                <a:gs pos="0">
                  <a:schemeClr val="accent6">
                    <a:lumMod val="75000"/>
                  </a:schemeClr>
                </a:gs>
                <a:gs pos="100000">
                  <a:schemeClr val="accent6">
                    <a:lumMod val="60000"/>
                    <a:lumOff val="40000"/>
                  </a:schemeClr>
                </a:gs>
              </a:gsLst>
              <a:lin ang="16200000"/>
            </a:gradFill>
            <a:ln w="9525">
              <a:solidFill>
                <a:srgbClr val="262626"/>
              </a:solidFill>
              <a:round/>
              <a:headEnd/>
              <a:tailEnd/>
            </a:ln>
            <a:effectLst>
              <a:outerShdw blurRad="63500" dist="23000" dir="5400000" rotWithShape="0">
                <a:srgbClr val="000000">
                  <a:alpha val="34999"/>
                </a:srgbClr>
              </a:outerShdw>
            </a:effectLst>
          </p:spPr>
          <p:txBody>
            <a:bodyPr anchor="t"/>
            <a:lstStyle/>
            <a:p>
              <a:pPr algn="ctr" defTabSz="601266">
                <a:spcBef>
                  <a:spcPct val="20000"/>
                </a:spcBef>
                <a:defRPr/>
              </a:pPr>
              <a:r>
                <a:rPr lang="zh-CN" altLang="en-US" sz="2100" b="1" kern="0" noProof="1">
                  <a:latin typeface="微软雅黑" panose="020B0503020204020204" pitchFamily="34" charset="-122"/>
                  <a:ea typeface="微软雅黑" panose="020B0503020204020204" pitchFamily="34" charset="-122"/>
                  <a:cs typeface="Arial" charset="0"/>
                </a:rPr>
                <a:t>整合产业链</a:t>
              </a:r>
              <a:endParaRPr lang="en-US" altLang="zh-CN" sz="2100" b="1" kern="0" noProof="1">
                <a:latin typeface="微软雅黑" panose="020B0503020204020204" pitchFamily="34" charset="-122"/>
                <a:ea typeface="微软雅黑" panose="020B0503020204020204" pitchFamily="34" charset="-122"/>
                <a:cs typeface="Arial" charset="0"/>
              </a:endParaRPr>
            </a:p>
            <a:p>
              <a:pPr algn="ctr" defTabSz="601266">
                <a:spcBef>
                  <a:spcPct val="20000"/>
                </a:spcBef>
                <a:defRPr/>
              </a:pPr>
              <a:endParaRPr lang="en-US" altLang="zh-CN" sz="1350" b="1"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整车厂商</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en-US" altLang="zh-CN" sz="1500" kern="0" noProof="1">
                  <a:latin typeface="微软雅黑" panose="020B0503020204020204" pitchFamily="34" charset="-122"/>
                  <a:ea typeface="微软雅黑" panose="020B0503020204020204" pitchFamily="34" charset="-122"/>
                  <a:cs typeface="Arial" charset="0"/>
                </a:rPr>
                <a:t>CP/SP</a:t>
              </a:r>
              <a:r>
                <a:rPr lang="zh-CN" altLang="en-US" sz="1500" kern="0" noProof="1">
                  <a:latin typeface="微软雅黑" panose="020B0503020204020204" pitchFamily="34" charset="-122"/>
                  <a:ea typeface="微软雅黑" panose="020B0503020204020204" pitchFamily="34" charset="-122"/>
                  <a:cs typeface="Arial" charset="0"/>
                </a:rPr>
                <a:t>提供商</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电信运营商</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互联网企业</a:t>
              </a:r>
              <a:endParaRPr lang="en-US" altLang="zh-CN" sz="1500" kern="0" noProof="1">
                <a:latin typeface="微软雅黑" panose="020B0503020204020204" pitchFamily="34" charset="-122"/>
                <a:ea typeface="微软雅黑" panose="020B0503020204020204" pitchFamily="34" charset="-122"/>
                <a:cs typeface="Arial" charset="0"/>
              </a:endParaRPr>
            </a:p>
          </p:txBody>
        </p:sp>
        <p:sp>
          <p:nvSpPr>
            <p:cNvPr id="47" name="Rounded Rectangle 8"/>
            <p:cNvSpPr>
              <a:spLocks noChangeArrowheads="1"/>
            </p:cNvSpPr>
            <p:nvPr/>
          </p:nvSpPr>
          <p:spPr bwMode="auto">
            <a:xfrm>
              <a:off x="1676400" y="3216620"/>
              <a:ext cx="2048443" cy="1529239"/>
            </a:xfrm>
            <a:prstGeom prst="roundRect">
              <a:avLst>
                <a:gd name="adj" fmla="val 10995"/>
              </a:avLst>
            </a:prstGeom>
            <a:gradFill rotWithShape="1">
              <a:gsLst>
                <a:gs pos="0">
                  <a:srgbClr val="12A0F6"/>
                </a:gs>
                <a:gs pos="100000">
                  <a:srgbClr val="84DFE4"/>
                </a:gs>
              </a:gsLst>
              <a:lin ang="16200000"/>
            </a:gradFill>
            <a:ln w="9525">
              <a:solidFill>
                <a:srgbClr val="262626"/>
              </a:solidFill>
              <a:round/>
              <a:headEnd/>
              <a:tailEnd/>
            </a:ln>
            <a:effectLst>
              <a:outerShdw blurRad="63500" dist="23000" dir="5400000" rotWithShape="0">
                <a:srgbClr val="000000">
                  <a:alpha val="34999"/>
                </a:srgbClr>
              </a:outerShdw>
            </a:effectLst>
          </p:spPr>
          <p:txBody>
            <a:bodyPr anchor="t"/>
            <a:lstStyle/>
            <a:p>
              <a:pPr algn="ctr" defTabSz="601266">
                <a:spcBef>
                  <a:spcPct val="20000"/>
                </a:spcBef>
                <a:defRPr/>
              </a:pPr>
              <a:r>
                <a:rPr lang="zh-CN" altLang="en-US" sz="2100" b="1" kern="0" noProof="1">
                  <a:latin typeface="微软雅黑" panose="020B0503020204020204" pitchFamily="34" charset="-122"/>
                  <a:ea typeface="微软雅黑" panose="020B0503020204020204" pitchFamily="34" charset="-122"/>
                  <a:cs typeface="Arial" charset="0"/>
                </a:rPr>
                <a:t>运营能力</a:t>
              </a:r>
              <a:endParaRPr lang="en-US" altLang="zh-CN" sz="2100" b="1" kern="0" noProof="1">
                <a:latin typeface="微软雅黑" panose="020B0503020204020204" pitchFamily="34" charset="-122"/>
                <a:ea typeface="微软雅黑" panose="020B0503020204020204" pitchFamily="34" charset="-122"/>
                <a:cs typeface="Arial" charset="0"/>
              </a:endParaRPr>
            </a:p>
            <a:p>
              <a:pPr defTabSz="601266">
                <a:spcBef>
                  <a:spcPct val="20000"/>
                </a:spcBef>
                <a:defRPr/>
              </a:pPr>
              <a:endParaRPr lang="en-US" altLang="zh-CN" sz="1050" b="1"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资金投入</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资质申请</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服务品质</a:t>
              </a:r>
              <a:endParaRPr lang="en-US" altLang="zh-CN" sz="1500" kern="0" noProof="1">
                <a:latin typeface="微软雅黑" panose="020B0503020204020204" pitchFamily="34" charset="-122"/>
                <a:ea typeface="微软雅黑" panose="020B0503020204020204" pitchFamily="34" charset="-122"/>
                <a:cs typeface="Arial" charset="0"/>
              </a:endParaRPr>
            </a:p>
          </p:txBody>
        </p:sp>
        <p:sp>
          <p:nvSpPr>
            <p:cNvPr id="48" name="Rounded Rectangle 10"/>
            <p:cNvSpPr>
              <a:spLocks noChangeArrowheads="1"/>
            </p:cNvSpPr>
            <p:nvPr/>
          </p:nvSpPr>
          <p:spPr bwMode="auto">
            <a:xfrm>
              <a:off x="5238182" y="3216620"/>
              <a:ext cx="2048443" cy="1529239"/>
            </a:xfrm>
            <a:prstGeom prst="roundRect">
              <a:avLst>
                <a:gd name="adj" fmla="val 10995"/>
              </a:avLst>
            </a:prstGeom>
            <a:gradFill rotWithShape="1">
              <a:gsLst>
                <a:gs pos="0">
                  <a:srgbClr val="A6F77D"/>
                </a:gs>
                <a:gs pos="100000">
                  <a:srgbClr val="72D816"/>
                </a:gs>
              </a:gsLst>
              <a:lin ang="5400000" scaled="1"/>
            </a:gradFill>
            <a:ln w="9525">
              <a:solidFill>
                <a:srgbClr val="4F950F"/>
              </a:solidFill>
              <a:miter lim="800000"/>
              <a:headEnd/>
              <a:tailEnd/>
            </a:ln>
          </p:spPr>
          <p:txBody>
            <a:bodyPr anchor="t"/>
            <a:lstStyle/>
            <a:p>
              <a:pPr algn="ctr" defTabSz="601266">
                <a:spcBef>
                  <a:spcPct val="20000"/>
                </a:spcBef>
                <a:defRPr/>
              </a:pPr>
              <a:r>
                <a:rPr lang="zh-CN" altLang="en-US" sz="2100" b="1" kern="0" noProof="1">
                  <a:latin typeface="微软雅黑" panose="020B0503020204020204" pitchFamily="34" charset="-122"/>
                  <a:ea typeface="微软雅黑" panose="020B0503020204020204" pitchFamily="34" charset="-122"/>
                  <a:cs typeface="Arial" charset="0"/>
                </a:rPr>
                <a:t>研发能力</a:t>
              </a:r>
              <a:endParaRPr lang="en-US" altLang="zh-CN" sz="2100" b="1" kern="0" noProof="1">
                <a:latin typeface="微软雅黑" panose="020B0503020204020204" pitchFamily="34" charset="-122"/>
                <a:ea typeface="微软雅黑" panose="020B0503020204020204" pitchFamily="34" charset="-122"/>
                <a:cs typeface="Arial" charset="0"/>
              </a:endParaRPr>
            </a:p>
            <a:p>
              <a:pPr defTabSz="601266">
                <a:spcBef>
                  <a:spcPct val="20000"/>
                </a:spcBef>
                <a:defRPr/>
              </a:pPr>
              <a:endParaRPr lang="en-US" altLang="zh-CN" sz="1200" b="1"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技术门槛</a:t>
              </a:r>
              <a:endParaRPr lang="en-US" altLang="zh-CN" sz="1500" kern="0" noProof="1">
                <a:latin typeface="微软雅黑" panose="020B0503020204020204" pitchFamily="34" charset="-122"/>
                <a:ea typeface="微软雅黑" panose="020B0503020204020204" pitchFamily="34" charset="-122"/>
                <a:cs typeface="Arial" charset="0"/>
              </a:endParaRPr>
            </a:p>
            <a:p>
              <a:pPr defTabSz="601266">
                <a:spcBef>
                  <a:spcPct val="20000"/>
                </a:spcBef>
                <a:buFont typeface="Arial" charset="0"/>
                <a:buChar char="•"/>
                <a:defRPr/>
              </a:pPr>
              <a:r>
                <a:rPr lang="zh-CN" altLang="en-US" sz="1500" kern="0" noProof="1">
                  <a:latin typeface="微软雅黑" panose="020B0503020204020204" pitchFamily="34" charset="-122"/>
                  <a:ea typeface="微软雅黑" panose="020B0503020204020204" pitchFamily="34" charset="-122"/>
                  <a:cs typeface="Arial" charset="0"/>
                </a:rPr>
                <a:t>跨界能力</a:t>
              </a:r>
              <a:endParaRPr lang="en-US" altLang="zh-CN" sz="1500" kern="0" noProof="1">
                <a:latin typeface="微软雅黑" panose="020B0503020204020204" pitchFamily="34" charset="-122"/>
                <a:ea typeface="微软雅黑" panose="020B0503020204020204" pitchFamily="34" charset="-122"/>
                <a:cs typeface="Arial" charset="0"/>
              </a:endParaRPr>
            </a:p>
          </p:txBody>
        </p:sp>
        <p:sp>
          <p:nvSpPr>
            <p:cNvPr id="49" name="Nedadbuet pil 79"/>
            <p:cNvSpPr/>
            <p:nvPr/>
          </p:nvSpPr>
          <p:spPr bwMode="auto">
            <a:xfrm rot="365095">
              <a:off x="4942058" y="1956184"/>
              <a:ext cx="1550567" cy="1103996"/>
            </a:xfrm>
            <a:prstGeom prst="curvedDownArrow">
              <a:avLst>
                <a:gd name="adj1" fmla="val 17923"/>
                <a:gd name="adj2" fmla="val 27598"/>
                <a:gd name="adj3" fmla="val 27674"/>
              </a:avLst>
            </a:prstGeom>
            <a:gradFill flip="none" rotWithShape="1">
              <a:gsLst>
                <a:gs pos="18000">
                  <a:srgbClr val="0070C0"/>
                </a:gs>
                <a:gs pos="34000">
                  <a:srgbClr val="13D6FD">
                    <a:alpha val="41961"/>
                  </a:srgbClr>
                </a:gs>
                <a:gs pos="59000">
                  <a:srgbClr val="0081BE">
                    <a:lumMod val="40000"/>
                    <a:lumOff val="60000"/>
                    <a:alpha val="0"/>
                  </a:srgbClr>
                </a:gs>
                <a:gs pos="100000">
                  <a:srgbClr val="E6E6E6">
                    <a:alpha val="0"/>
                  </a:srgbClr>
                </a:gs>
              </a:gsLst>
              <a:lin ang="10800000" scaled="1"/>
              <a:tileRect/>
            </a:gradFill>
            <a:ln w="25400" cap="flat" cmpd="sng" algn="ctr">
              <a:noFill/>
              <a:prstDash val="solid"/>
            </a:ln>
            <a:effectLst/>
          </p:spPr>
          <p:txBody>
            <a:bodyPr anchor="ctr"/>
            <a:lstStyle/>
            <a:p>
              <a:pPr algn="ctr">
                <a:defRPr/>
              </a:pPr>
              <a:endParaRPr lang="da-DK" sz="1350" kern="0">
                <a:solidFill>
                  <a:srgbClr val="FFFFFF"/>
                </a:solidFill>
                <a:latin typeface="Calibri" pitchFamily="-65" charset="0"/>
              </a:endParaRPr>
            </a:p>
          </p:txBody>
        </p:sp>
        <p:sp>
          <p:nvSpPr>
            <p:cNvPr id="51" name="Nedadbuet pil 79"/>
            <p:cNvSpPr/>
            <p:nvPr/>
          </p:nvSpPr>
          <p:spPr bwMode="auto">
            <a:xfrm rot="14420951">
              <a:off x="2249071" y="2242378"/>
              <a:ext cx="1550567" cy="1103996"/>
            </a:xfrm>
            <a:prstGeom prst="curvedDownArrow">
              <a:avLst>
                <a:gd name="adj1" fmla="val 17923"/>
                <a:gd name="adj2" fmla="val 27598"/>
                <a:gd name="adj3" fmla="val 27674"/>
              </a:avLst>
            </a:prstGeom>
            <a:gradFill flip="none" rotWithShape="1">
              <a:gsLst>
                <a:gs pos="18000">
                  <a:srgbClr val="0070C0"/>
                </a:gs>
                <a:gs pos="34000">
                  <a:srgbClr val="13D6FD">
                    <a:alpha val="41961"/>
                  </a:srgbClr>
                </a:gs>
                <a:gs pos="59000">
                  <a:srgbClr val="0081BE">
                    <a:lumMod val="40000"/>
                    <a:lumOff val="60000"/>
                    <a:alpha val="0"/>
                  </a:srgbClr>
                </a:gs>
                <a:gs pos="100000">
                  <a:srgbClr val="E6E6E6">
                    <a:alpha val="0"/>
                  </a:srgbClr>
                </a:gs>
              </a:gsLst>
              <a:lin ang="10800000" scaled="1"/>
              <a:tileRect/>
            </a:gradFill>
            <a:ln w="25400" cap="flat" cmpd="sng" algn="ctr">
              <a:noFill/>
              <a:prstDash val="solid"/>
            </a:ln>
            <a:effectLst/>
          </p:spPr>
          <p:txBody>
            <a:bodyPr anchor="ctr"/>
            <a:lstStyle/>
            <a:p>
              <a:pPr algn="ctr">
                <a:defRPr/>
              </a:pPr>
              <a:endParaRPr lang="da-DK" sz="1350" kern="0">
                <a:solidFill>
                  <a:srgbClr val="FFFFFF"/>
                </a:solidFill>
                <a:latin typeface="Calibri" pitchFamily="-65" charset="0"/>
              </a:endParaRPr>
            </a:p>
          </p:txBody>
        </p:sp>
        <p:sp>
          <p:nvSpPr>
            <p:cNvPr id="52" name="Nedadbuet pil 79"/>
            <p:cNvSpPr/>
            <p:nvPr/>
          </p:nvSpPr>
          <p:spPr bwMode="auto">
            <a:xfrm rot="7350500">
              <a:off x="3835726" y="3374339"/>
              <a:ext cx="1550567" cy="1103996"/>
            </a:xfrm>
            <a:prstGeom prst="curvedDownArrow">
              <a:avLst>
                <a:gd name="adj1" fmla="val 17923"/>
                <a:gd name="adj2" fmla="val 27598"/>
                <a:gd name="adj3" fmla="val 27674"/>
              </a:avLst>
            </a:prstGeom>
            <a:gradFill flip="none" rotWithShape="1">
              <a:gsLst>
                <a:gs pos="18000">
                  <a:srgbClr val="0070C0"/>
                </a:gs>
                <a:gs pos="34000">
                  <a:srgbClr val="13D6FD">
                    <a:alpha val="41961"/>
                  </a:srgbClr>
                </a:gs>
                <a:gs pos="59000">
                  <a:srgbClr val="0081BE">
                    <a:lumMod val="40000"/>
                    <a:lumOff val="60000"/>
                    <a:alpha val="0"/>
                  </a:srgbClr>
                </a:gs>
                <a:gs pos="100000">
                  <a:srgbClr val="E6E6E6">
                    <a:alpha val="0"/>
                  </a:srgbClr>
                </a:gs>
              </a:gsLst>
              <a:lin ang="10800000" scaled="1"/>
              <a:tileRect/>
            </a:gradFill>
            <a:ln w="25400" cap="flat" cmpd="sng" algn="ctr">
              <a:noFill/>
              <a:prstDash val="solid"/>
            </a:ln>
            <a:effectLst/>
          </p:spPr>
          <p:txBody>
            <a:bodyPr anchor="ctr"/>
            <a:lstStyle/>
            <a:p>
              <a:pPr algn="ctr">
                <a:defRPr/>
              </a:pPr>
              <a:endParaRPr lang="da-DK" sz="1350" kern="0">
                <a:solidFill>
                  <a:srgbClr val="FFFFFF"/>
                </a:solidFill>
                <a:latin typeface="Calibri" pitchFamily="-65" charset="0"/>
              </a:endParaRPr>
            </a:p>
          </p:txBody>
        </p:sp>
      </p:grpSp>
      <p:sp>
        <p:nvSpPr>
          <p:cNvPr id="3" name="矩形 2"/>
          <p:cNvSpPr/>
          <p:nvPr/>
        </p:nvSpPr>
        <p:spPr>
          <a:xfrm>
            <a:off x="6030162" y="735546"/>
            <a:ext cx="2808312" cy="10801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350" b="1" dirty="0">
                <a:solidFill>
                  <a:schemeClr val="tx1"/>
                </a:solidFill>
              </a:rPr>
              <a:t>整合产业链：</a:t>
            </a:r>
          </a:p>
          <a:p>
            <a:r>
              <a:rPr lang="zh-CN" altLang="en-US" sz="1350" dirty="0"/>
              <a:t>在现有车联网商业模式下，企业进入车联网市场首选合作伙伴是整车厂商。</a:t>
            </a:r>
          </a:p>
        </p:txBody>
      </p:sp>
      <p:sp>
        <p:nvSpPr>
          <p:cNvPr id="4" name="矩形 3"/>
          <p:cNvSpPr/>
          <p:nvPr/>
        </p:nvSpPr>
        <p:spPr>
          <a:xfrm>
            <a:off x="6030162" y="3684360"/>
            <a:ext cx="2808312" cy="12096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350" b="1" dirty="0"/>
              <a:t>运营能力：</a:t>
            </a:r>
          </a:p>
          <a:p>
            <a:r>
              <a:rPr lang="zh-CN" altLang="en-US" sz="1350" dirty="0"/>
              <a:t>车联网运营早期需要大量的资金、人力的投入。发展与积累的过程漫长，会对前期投入形成极大的挑战。</a:t>
            </a:r>
          </a:p>
        </p:txBody>
      </p:sp>
      <p:sp>
        <p:nvSpPr>
          <p:cNvPr id="7" name="矩形 6"/>
          <p:cNvSpPr/>
          <p:nvPr/>
        </p:nvSpPr>
        <p:spPr>
          <a:xfrm>
            <a:off x="6030162" y="2123098"/>
            <a:ext cx="2808312" cy="1196795"/>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r>
              <a:rPr lang="zh-CN" altLang="en-US" sz="1350" b="1" dirty="0"/>
              <a:t>研发能力：</a:t>
            </a:r>
          </a:p>
          <a:p>
            <a:r>
              <a:rPr lang="zh-CN" altLang="en-US" sz="1350" dirty="0"/>
              <a:t>车联网是一个领域跨界广泛的产业，因此需要强有力的跨界研发能力。</a:t>
            </a:r>
          </a:p>
          <a:p>
            <a:pPr algn="ctr"/>
            <a:endParaRPr lang="zh-CN" altLang="en-US" sz="1350" dirty="0"/>
          </a:p>
        </p:txBody>
      </p:sp>
      <p:sp>
        <p:nvSpPr>
          <p:cNvPr id="14"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车联网产业关键因素</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9529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Line 4"/>
          <p:cNvSpPr>
            <a:spLocks noChangeShapeType="1"/>
          </p:cNvSpPr>
          <p:nvPr/>
        </p:nvSpPr>
        <p:spPr bwMode="gray">
          <a:xfrm flipV="1">
            <a:off x="3043999" y="2789956"/>
            <a:ext cx="1294703" cy="199112"/>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76805" name="Line 5"/>
          <p:cNvSpPr>
            <a:spLocks noChangeShapeType="1"/>
          </p:cNvSpPr>
          <p:nvPr/>
        </p:nvSpPr>
        <p:spPr bwMode="gray">
          <a:xfrm>
            <a:off x="3760543" y="1818085"/>
            <a:ext cx="685800" cy="685800"/>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76806" name="Line 6"/>
          <p:cNvSpPr>
            <a:spLocks noChangeShapeType="1"/>
          </p:cNvSpPr>
          <p:nvPr/>
        </p:nvSpPr>
        <p:spPr bwMode="gray">
          <a:xfrm flipH="1">
            <a:off x="3831980" y="2961085"/>
            <a:ext cx="614363" cy="1057275"/>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76807" name="Line 7"/>
          <p:cNvSpPr>
            <a:spLocks noChangeShapeType="1"/>
          </p:cNvSpPr>
          <p:nvPr/>
        </p:nvSpPr>
        <p:spPr bwMode="gray">
          <a:xfrm>
            <a:off x="4732093" y="2903934"/>
            <a:ext cx="617360" cy="321295"/>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76808" name="Line 8"/>
          <p:cNvSpPr>
            <a:spLocks noChangeShapeType="1"/>
          </p:cNvSpPr>
          <p:nvPr/>
        </p:nvSpPr>
        <p:spPr bwMode="gray">
          <a:xfrm flipV="1">
            <a:off x="4732093" y="1883487"/>
            <a:ext cx="426357" cy="677548"/>
          </a:xfrm>
          <a:prstGeom prst="line">
            <a:avLst/>
          </a:prstGeom>
          <a:noFill/>
          <a:ln w="127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76809" name="Oval 9"/>
          <p:cNvSpPr>
            <a:spLocks noChangeArrowheads="1"/>
          </p:cNvSpPr>
          <p:nvPr/>
        </p:nvSpPr>
        <p:spPr bwMode="gray">
          <a:xfrm>
            <a:off x="4211801" y="2395829"/>
            <a:ext cx="671513" cy="671513"/>
          </a:xfrm>
          <a:prstGeom prst="ellipse">
            <a:avLst/>
          </a:prstGeom>
          <a:solidFill>
            <a:srgbClr val="C0C0C0">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811" name="Group 11"/>
          <p:cNvGrpSpPr>
            <a:grpSpLocks/>
          </p:cNvGrpSpPr>
          <p:nvPr/>
        </p:nvGrpSpPr>
        <p:grpSpPr bwMode="auto">
          <a:xfrm>
            <a:off x="2092913" y="1160860"/>
            <a:ext cx="1912900" cy="1038225"/>
            <a:chOff x="2064" y="1008"/>
            <a:chExt cx="722" cy="872"/>
          </a:xfrm>
        </p:grpSpPr>
        <p:sp>
          <p:nvSpPr>
            <p:cNvPr id="76951" name="Oval 12"/>
            <p:cNvSpPr>
              <a:spLocks noChangeArrowheads="1"/>
            </p:cNvSpPr>
            <p:nvPr/>
          </p:nvSpPr>
          <p:spPr bwMode="gray">
            <a:xfrm>
              <a:off x="2064" y="1008"/>
              <a:ext cx="722" cy="727"/>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952" name="Group 13"/>
            <p:cNvGrpSpPr>
              <a:grpSpLocks/>
            </p:cNvGrpSpPr>
            <p:nvPr/>
          </p:nvGrpSpPr>
          <p:grpSpPr bwMode="auto">
            <a:xfrm>
              <a:off x="2086" y="1031"/>
              <a:ext cx="680" cy="849"/>
              <a:chOff x="3975" y="1593"/>
              <a:chExt cx="931" cy="1163"/>
            </a:xfrm>
          </p:grpSpPr>
          <p:pic>
            <p:nvPicPr>
              <p:cNvPr id="76965" name="Picture 14"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66" name="Oval 15"/>
              <p:cNvSpPr>
                <a:spLocks noChangeArrowheads="1"/>
              </p:cNvSpPr>
              <p:nvPr/>
            </p:nvSpPr>
            <p:spPr bwMode="gray">
              <a:xfrm>
                <a:off x="3975" y="1593"/>
                <a:ext cx="931" cy="937"/>
              </a:xfrm>
              <a:prstGeom prst="ellipse">
                <a:avLst/>
              </a:prstGeom>
              <a:solidFill>
                <a:schemeClr val="accent3">
                  <a:alpha val="50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pic>
            <p:nvPicPr>
              <p:cNvPr id="76967" name="Picture 16"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968" name="Group 17"/>
              <p:cNvGrpSpPr>
                <a:grpSpLocks/>
              </p:cNvGrpSpPr>
              <p:nvPr/>
            </p:nvGrpSpPr>
            <p:grpSpPr bwMode="auto">
              <a:xfrm rot="-3733502" flipH="1" flipV="1">
                <a:off x="4256" y="2247"/>
                <a:ext cx="820" cy="198"/>
                <a:chOff x="2532" y="1051"/>
                <a:chExt cx="893" cy="246"/>
              </a:xfrm>
            </p:grpSpPr>
            <p:grpSp>
              <p:nvGrpSpPr>
                <p:cNvPr id="76969" name="Group 18"/>
                <p:cNvGrpSpPr>
                  <a:grpSpLocks/>
                </p:cNvGrpSpPr>
                <p:nvPr/>
              </p:nvGrpSpPr>
              <p:grpSpPr bwMode="auto">
                <a:xfrm>
                  <a:off x="2532" y="1051"/>
                  <a:ext cx="743" cy="185"/>
                  <a:chOff x="1565" y="2568"/>
                  <a:chExt cx="1118" cy="279"/>
                </a:xfrm>
              </p:grpSpPr>
              <p:sp>
                <p:nvSpPr>
                  <p:cNvPr id="76975" name="AutoShape 1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6" name="AutoShape 2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7" name="AutoShape 2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8" name="AutoShape 2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70" name="Group 23"/>
                <p:cNvGrpSpPr>
                  <a:grpSpLocks/>
                </p:cNvGrpSpPr>
                <p:nvPr/>
              </p:nvGrpSpPr>
              <p:grpSpPr bwMode="auto">
                <a:xfrm rot="1353540">
                  <a:off x="2682" y="1111"/>
                  <a:ext cx="743" cy="186"/>
                  <a:chOff x="1565" y="2568"/>
                  <a:chExt cx="1118" cy="279"/>
                </a:xfrm>
              </p:grpSpPr>
              <p:sp>
                <p:nvSpPr>
                  <p:cNvPr id="76971" name="AutoShape 2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2" name="AutoShape 2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3" name="AutoShape 2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74" name="AutoShape 2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grpSp>
          <p:nvGrpSpPr>
            <p:cNvPr id="76953" name="Group 28"/>
            <p:cNvGrpSpPr>
              <a:grpSpLocks/>
            </p:cNvGrpSpPr>
            <p:nvPr/>
          </p:nvGrpSpPr>
          <p:grpSpPr bwMode="auto">
            <a:xfrm rot="-3733502" flipH="1" flipV="1">
              <a:off x="2362" y="1505"/>
              <a:ext cx="527" cy="128"/>
              <a:chOff x="2532" y="1051"/>
              <a:chExt cx="893" cy="246"/>
            </a:xfrm>
          </p:grpSpPr>
          <p:grpSp>
            <p:nvGrpSpPr>
              <p:cNvPr id="76955" name="Group 29"/>
              <p:cNvGrpSpPr>
                <a:grpSpLocks/>
              </p:cNvGrpSpPr>
              <p:nvPr/>
            </p:nvGrpSpPr>
            <p:grpSpPr bwMode="auto">
              <a:xfrm>
                <a:off x="2532" y="1051"/>
                <a:ext cx="743" cy="185"/>
                <a:chOff x="1565" y="2568"/>
                <a:chExt cx="1118" cy="279"/>
              </a:xfrm>
            </p:grpSpPr>
            <p:sp>
              <p:nvSpPr>
                <p:cNvPr id="76961" name="AutoShape 3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62" name="AutoShape 3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63" name="AutoShape 3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64" name="AutoShape 3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56" name="Group 34"/>
              <p:cNvGrpSpPr>
                <a:grpSpLocks/>
              </p:cNvGrpSpPr>
              <p:nvPr/>
            </p:nvGrpSpPr>
            <p:grpSpPr bwMode="auto">
              <a:xfrm rot="1353540">
                <a:off x="2682" y="1111"/>
                <a:ext cx="743" cy="186"/>
                <a:chOff x="1565" y="2568"/>
                <a:chExt cx="1118" cy="279"/>
              </a:xfrm>
            </p:grpSpPr>
            <p:sp>
              <p:nvSpPr>
                <p:cNvPr id="76957" name="AutoShape 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58" name="AutoShape 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59" name="AutoShape 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60" name="AutoShape 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954" name="Rectangle 39"/>
            <p:cNvSpPr>
              <a:spLocks noChangeArrowheads="1"/>
            </p:cNvSpPr>
            <p:nvPr/>
          </p:nvSpPr>
          <p:spPr bwMode="gray">
            <a:xfrm>
              <a:off x="2170" y="1216"/>
              <a:ext cx="50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b="1" dirty="0">
                  <a:solidFill>
                    <a:srgbClr val="000000"/>
                  </a:solidFill>
                </a:rPr>
                <a:t>促进精准营销</a:t>
              </a:r>
              <a:endParaRPr lang="en-US" altLang="zh-CN" sz="1500" b="1" dirty="0">
                <a:solidFill>
                  <a:srgbClr val="000000"/>
                </a:solidFill>
              </a:endParaRPr>
            </a:p>
          </p:txBody>
        </p:sp>
      </p:grpSp>
      <p:grpSp>
        <p:nvGrpSpPr>
          <p:cNvPr id="76812" name="Group 40"/>
          <p:cNvGrpSpPr>
            <a:grpSpLocks/>
          </p:cNvGrpSpPr>
          <p:nvPr/>
        </p:nvGrpSpPr>
        <p:grpSpPr bwMode="auto">
          <a:xfrm>
            <a:off x="1240788" y="2620695"/>
            <a:ext cx="1896741" cy="1038225"/>
            <a:chOff x="2064" y="1008"/>
            <a:chExt cx="722" cy="872"/>
          </a:xfrm>
        </p:grpSpPr>
        <p:sp>
          <p:nvSpPr>
            <p:cNvPr id="76923" name="Oval 41"/>
            <p:cNvSpPr>
              <a:spLocks noChangeArrowheads="1"/>
            </p:cNvSpPr>
            <p:nvPr/>
          </p:nvSpPr>
          <p:spPr bwMode="gray">
            <a:xfrm>
              <a:off x="2064" y="1008"/>
              <a:ext cx="722" cy="727"/>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924" name="Group 42"/>
            <p:cNvGrpSpPr>
              <a:grpSpLocks/>
            </p:cNvGrpSpPr>
            <p:nvPr/>
          </p:nvGrpSpPr>
          <p:grpSpPr bwMode="auto">
            <a:xfrm>
              <a:off x="2086" y="1031"/>
              <a:ext cx="680" cy="849"/>
              <a:chOff x="3975" y="1593"/>
              <a:chExt cx="931" cy="1163"/>
            </a:xfrm>
          </p:grpSpPr>
          <p:pic>
            <p:nvPicPr>
              <p:cNvPr id="76937" name="Picture 4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38" name="Oval 44"/>
              <p:cNvSpPr>
                <a:spLocks noChangeArrowheads="1"/>
              </p:cNvSpPr>
              <p:nvPr/>
            </p:nvSpPr>
            <p:spPr bwMode="gray">
              <a:xfrm>
                <a:off x="3975" y="1593"/>
                <a:ext cx="931" cy="937"/>
              </a:xfrm>
              <a:prstGeom prst="ellipse">
                <a:avLst/>
              </a:prstGeom>
              <a:solidFill>
                <a:schemeClr val="accent2">
                  <a:alpha val="50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pic>
            <p:nvPicPr>
              <p:cNvPr id="76939" name="Picture 45"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2"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940" name="Group 46"/>
              <p:cNvGrpSpPr>
                <a:grpSpLocks/>
              </p:cNvGrpSpPr>
              <p:nvPr/>
            </p:nvGrpSpPr>
            <p:grpSpPr bwMode="auto">
              <a:xfrm rot="-3733502" flipH="1" flipV="1">
                <a:off x="4256" y="2247"/>
                <a:ext cx="820" cy="198"/>
                <a:chOff x="2532" y="1051"/>
                <a:chExt cx="893" cy="246"/>
              </a:xfrm>
            </p:grpSpPr>
            <p:grpSp>
              <p:nvGrpSpPr>
                <p:cNvPr id="76941" name="Group 47"/>
                <p:cNvGrpSpPr>
                  <a:grpSpLocks/>
                </p:cNvGrpSpPr>
                <p:nvPr/>
              </p:nvGrpSpPr>
              <p:grpSpPr bwMode="auto">
                <a:xfrm>
                  <a:off x="2532" y="1051"/>
                  <a:ext cx="743" cy="185"/>
                  <a:chOff x="1565" y="2568"/>
                  <a:chExt cx="1118" cy="279"/>
                </a:xfrm>
              </p:grpSpPr>
              <p:sp>
                <p:nvSpPr>
                  <p:cNvPr id="76947" name="AutoShape 4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48" name="AutoShape 4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49" name="AutoShape 5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50" name="AutoShape 5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42" name="Group 52"/>
                <p:cNvGrpSpPr>
                  <a:grpSpLocks/>
                </p:cNvGrpSpPr>
                <p:nvPr/>
              </p:nvGrpSpPr>
              <p:grpSpPr bwMode="auto">
                <a:xfrm rot="1353540">
                  <a:off x="2682" y="1111"/>
                  <a:ext cx="743" cy="186"/>
                  <a:chOff x="1565" y="2568"/>
                  <a:chExt cx="1118" cy="279"/>
                </a:xfrm>
              </p:grpSpPr>
              <p:sp>
                <p:nvSpPr>
                  <p:cNvPr id="76943" name="AutoShape 5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44" name="AutoShape 5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45" name="AutoShape 5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46" name="AutoShape 5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grpSp>
          <p:nvGrpSpPr>
            <p:cNvPr id="76925" name="Group 57"/>
            <p:cNvGrpSpPr>
              <a:grpSpLocks/>
            </p:cNvGrpSpPr>
            <p:nvPr/>
          </p:nvGrpSpPr>
          <p:grpSpPr bwMode="auto">
            <a:xfrm rot="-3733502" flipH="1" flipV="1">
              <a:off x="2362" y="1505"/>
              <a:ext cx="527" cy="128"/>
              <a:chOff x="2532" y="1051"/>
              <a:chExt cx="893" cy="246"/>
            </a:xfrm>
          </p:grpSpPr>
          <p:grpSp>
            <p:nvGrpSpPr>
              <p:cNvPr id="76927" name="Group 58"/>
              <p:cNvGrpSpPr>
                <a:grpSpLocks/>
              </p:cNvGrpSpPr>
              <p:nvPr/>
            </p:nvGrpSpPr>
            <p:grpSpPr bwMode="auto">
              <a:xfrm>
                <a:off x="2532" y="1051"/>
                <a:ext cx="743" cy="185"/>
                <a:chOff x="1565" y="2568"/>
                <a:chExt cx="1118" cy="279"/>
              </a:xfrm>
            </p:grpSpPr>
            <p:sp>
              <p:nvSpPr>
                <p:cNvPr id="76933" name="AutoShape 5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4" name="AutoShape 6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5" name="AutoShape 6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6" name="AutoShape 6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28" name="Group 63"/>
              <p:cNvGrpSpPr>
                <a:grpSpLocks/>
              </p:cNvGrpSpPr>
              <p:nvPr/>
            </p:nvGrpSpPr>
            <p:grpSpPr bwMode="auto">
              <a:xfrm rot="1353540">
                <a:off x="2682" y="1111"/>
                <a:ext cx="743" cy="186"/>
                <a:chOff x="1565" y="2568"/>
                <a:chExt cx="1118" cy="279"/>
              </a:xfrm>
            </p:grpSpPr>
            <p:sp>
              <p:nvSpPr>
                <p:cNvPr id="76929" name="AutoShape 6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0" name="AutoShape 6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1" name="AutoShape 6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32" name="AutoShape 6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926" name="Rectangle 68"/>
            <p:cNvSpPr>
              <a:spLocks noChangeArrowheads="1"/>
            </p:cNvSpPr>
            <p:nvPr/>
          </p:nvSpPr>
          <p:spPr bwMode="gray">
            <a:xfrm>
              <a:off x="2135" y="1215"/>
              <a:ext cx="58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b="1" dirty="0">
                  <a:solidFill>
                    <a:srgbClr val="000000"/>
                  </a:solidFill>
                </a:rPr>
                <a:t>提升品牌科技感</a:t>
              </a:r>
            </a:p>
          </p:txBody>
        </p:sp>
      </p:grpSp>
      <p:grpSp>
        <p:nvGrpSpPr>
          <p:cNvPr id="76813" name="Group 69"/>
          <p:cNvGrpSpPr>
            <a:grpSpLocks/>
          </p:cNvGrpSpPr>
          <p:nvPr/>
        </p:nvGrpSpPr>
        <p:grpSpPr bwMode="auto">
          <a:xfrm>
            <a:off x="2950488" y="4029770"/>
            <a:ext cx="1859035" cy="1038225"/>
            <a:chOff x="2064" y="1008"/>
            <a:chExt cx="722" cy="872"/>
          </a:xfrm>
        </p:grpSpPr>
        <p:sp>
          <p:nvSpPr>
            <p:cNvPr id="76895" name="Oval 70"/>
            <p:cNvSpPr>
              <a:spLocks noChangeArrowheads="1"/>
            </p:cNvSpPr>
            <p:nvPr/>
          </p:nvSpPr>
          <p:spPr bwMode="gray">
            <a:xfrm>
              <a:off x="2064" y="1008"/>
              <a:ext cx="722" cy="727"/>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896" name="Group 71"/>
            <p:cNvGrpSpPr>
              <a:grpSpLocks/>
            </p:cNvGrpSpPr>
            <p:nvPr/>
          </p:nvGrpSpPr>
          <p:grpSpPr bwMode="auto">
            <a:xfrm>
              <a:off x="2087" y="1031"/>
              <a:ext cx="681" cy="849"/>
              <a:chOff x="3975" y="1593"/>
              <a:chExt cx="932" cy="1163"/>
            </a:xfrm>
          </p:grpSpPr>
          <p:pic>
            <p:nvPicPr>
              <p:cNvPr id="76909" name="Picture 72"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10" name="Oval 73"/>
              <p:cNvSpPr>
                <a:spLocks noChangeArrowheads="1"/>
              </p:cNvSpPr>
              <p:nvPr/>
            </p:nvSpPr>
            <p:spPr bwMode="gray">
              <a:xfrm>
                <a:off x="3976" y="1594"/>
                <a:ext cx="931" cy="937"/>
              </a:xfrm>
              <a:prstGeom prst="ellipse">
                <a:avLst/>
              </a:prstGeom>
              <a:solidFill>
                <a:schemeClr val="accent6">
                  <a:alpha val="50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pic>
            <p:nvPicPr>
              <p:cNvPr id="76911" name="Picture 74"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3"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912" name="Group 75"/>
              <p:cNvGrpSpPr>
                <a:grpSpLocks/>
              </p:cNvGrpSpPr>
              <p:nvPr/>
            </p:nvGrpSpPr>
            <p:grpSpPr bwMode="auto">
              <a:xfrm rot="-3733502" flipH="1" flipV="1">
                <a:off x="4256" y="2247"/>
                <a:ext cx="820" cy="198"/>
                <a:chOff x="2532" y="1051"/>
                <a:chExt cx="893" cy="246"/>
              </a:xfrm>
            </p:grpSpPr>
            <p:grpSp>
              <p:nvGrpSpPr>
                <p:cNvPr id="76913" name="Group 76"/>
                <p:cNvGrpSpPr>
                  <a:grpSpLocks/>
                </p:cNvGrpSpPr>
                <p:nvPr/>
              </p:nvGrpSpPr>
              <p:grpSpPr bwMode="auto">
                <a:xfrm>
                  <a:off x="2532" y="1051"/>
                  <a:ext cx="743" cy="185"/>
                  <a:chOff x="1565" y="2568"/>
                  <a:chExt cx="1118" cy="279"/>
                </a:xfrm>
              </p:grpSpPr>
              <p:sp>
                <p:nvSpPr>
                  <p:cNvPr id="76919"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20"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21"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22"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14" name="Group 81"/>
                <p:cNvGrpSpPr>
                  <a:grpSpLocks/>
                </p:cNvGrpSpPr>
                <p:nvPr/>
              </p:nvGrpSpPr>
              <p:grpSpPr bwMode="auto">
                <a:xfrm rot="1353540">
                  <a:off x="2682" y="1111"/>
                  <a:ext cx="743" cy="186"/>
                  <a:chOff x="1565" y="2568"/>
                  <a:chExt cx="1118" cy="279"/>
                </a:xfrm>
              </p:grpSpPr>
              <p:sp>
                <p:nvSpPr>
                  <p:cNvPr id="76915"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16"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17"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18"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grpSp>
          <p:nvGrpSpPr>
            <p:cNvPr id="76897" name="Group 86"/>
            <p:cNvGrpSpPr>
              <a:grpSpLocks/>
            </p:cNvGrpSpPr>
            <p:nvPr/>
          </p:nvGrpSpPr>
          <p:grpSpPr bwMode="auto">
            <a:xfrm rot="-3733502" flipH="1" flipV="1">
              <a:off x="2362" y="1505"/>
              <a:ext cx="527" cy="128"/>
              <a:chOff x="2532" y="1051"/>
              <a:chExt cx="893" cy="246"/>
            </a:xfrm>
          </p:grpSpPr>
          <p:grpSp>
            <p:nvGrpSpPr>
              <p:cNvPr id="76899" name="Group 87"/>
              <p:cNvGrpSpPr>
                <a:grpSpLocks/>
              </p:cNvGrpSpPr>
              <p:nvPr/>
            </p:nvGrpSpPr>
            <p:grpSpPr bwMode="auto">
              <a:xfrm>
                <a:off x="2532" y="1051"/>
                <a:ext cx="743" cy="185"/>
                <a:chOff x="1565" y="2568"/>
                <a:chExt cx="1118" cy="279"/>
              </a:xfrm>
            </p:grpSpPr>
            <p:sp>
              <p:nvSpPr>
                <p:cNvPr id="76905"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6"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7"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8"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900" name="Group 92"/>
              <p:cNvGrpSpPr>
                <a:grpSpLocks/>
              </p:cNvGrpSpPr>
              <p:nvPr/>
            </p:nvGrpSpPr>
            <p:grpSpPr bwMode="auto">
              <a:xfrm rot="1353540">
                <a:off x="2682" y="1111"/>
                <a:ext cx="743" cy="186"/>
                <a:chOff x="1565" y="2568"/>
                <a:chExt cx="1118" cy="279"/>
              </a:xfrm>
            </p:grpSpPr>
            <p:sp>
              <p:nvSpPr>
                <p:cNvPr id="76901"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2"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3"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904"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898" name="Rectangle 97"/>
            <p:cNvSpPr>
              <a:spLocks noChangeArrowheads="1"/>
            </p:cNvSpPr>
            <p:nvPr/>
          </p:nvSpPr>
          <p:spPr bwMode="gray">
            <a:xfrm>
              <a:off x="2160" y="1207"/>
              <a:ext cx="52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rgbClr val="000000"/>
                  </a:solidFill>
                </a:rPr>
                <a:t>促进客服服务</a:t>
              </a:r>
            </a:p>
          </p:txBody>
        </p:sp>
      </p:grpSp>
      <p:grpSp>
        <p:nvGrpSpPr>
          <p:cNvPr id="76814" name="Group 98"/>
          <p:cNvGrpSpPr>
            <a:grpSpLocks/>
          </p:cNvGrpSpPr>
          <p:nvPr/>
        </p:nvGrpSpPr>
        <p:grpSpPr bwMode="auto">
          <a:xfrm>
            <a:off x="5267874" y="2921584"/>
            <a:ext cx="1812007" cy="1038225"/>
            <a:chOff x="2064" y="1008"/>
            <a:chExt cx="722" cy="872"/>
          </a:xfrm>
        </p:grpSpPr>
        <p:sp>
          <p:nvSpPr>
            <p:cNvPr id="76867" name="Oval 99"/>
            <p:cNvSpPr>
              <a:spLocks noChangeArrowheads="1"/>
            </p:cNvSpPr>
            <p:nvPr/>
          </p:nvSpPr>
          <p:spPr bwMode="gray">
            <a:xfrm>
              <a:off x="2064" y="1008"/>
              <a:ext cx="722" cy="727"/>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868" name="Group 100"/>
            <p:cNvGrpSpPr>
              <a:grpSpLocks/>
            </p:cNvGrpSpPr>
            <p:nvPr/>
          </p:nvGrpSpPr>
          <p:grpSpPr bwMode="auto">
            <a:xfrm>
              <a:off x="2086" y="1031"/>
              <a:ext cx="680" cy="849"/>
              <a:chOff x="3975" y="1593"/>
              <a:chExt cx="931" cy="1163"/>
            </a:xfrm>
          </p:grpSpPr>
          <p:pic>
            <p:nvPicPr>
              <p:cNvPr id="76881" name="Picture 10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82" name="Oval 102"/>
              <p:cNvSpPr>
                <a:spLocks noChangeArrowheads="1"/>
              </p:cNvSpPr>
              <p:nvPr/>
            </p:nvSpPr>
            <p:spPr bwMode="gray">
              <a:xfrm>
                <a:off x="3975" y="1593"/>
                <a:ext cx="931" cy="937"/>
              </a:xfrm>
              <a:prstGeom prst="ellipse">
                <a:avLst/>
              </a:prstGeom>
              <a:solidFill>
                <a:schemeClr val="accent5">
                  <a:alpha val="50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pic>
            <p:nvPicPr>
              <p:cNvPr id="76883" name="Picture 103"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84" name="Group 104"/>
              <p:cNvGrpSpPr>
                <a:grpSpLocks/>
              </p:cNvGrpSpPr>
              <p:nvPr/>
            </p:nvGrpSpPr>
            <p:grpSpPr bwMode="auto">
              <a:xfrm rot="-3733502" flipH="1" flipV="1">
                <a:off x="4256" y="2247"/>
                <a:ext cx="820" cy="198"/>
                <a:chOff x="2532" y="1051"/>
                <a:chExt cx="893" cy="246"/>
              </a:xfrm>
            </p:grpSpPr>
            <p:grpSp>
              <p:nvGrpSpPr>
                <p:cNvPr id="76885" name="Group 105"/>
                <p:cNvGrpSpPr>
                  <a:grpSpLocks/>
                </p:cNvGrpSpPr>
                <p:nvPr/>
              </p:nvGrpSpPr>
              <p:grpSpPr bwMode="auto">
                <a:xfrm>
                  <a:off x="2532" y="1051"/>
                  <a:ext cx="743" cy="185"/>
                  <a:chOff x="1565" y="2568"/>
                  <a:chExt cx="1118" cy="279"/>
                </a:xfrm>
              </p:grpSpPr>
              <p:sp>
                <p:nvSpPr>
                  <p:cNvPr id="76891" name="AutoShape 106"/>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92" name="AutoShape 107"/>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93" name="AutoShape 108"/>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94" name="AutoShape 109"/>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886" name="Group 110"/>
                <p:cNvGrpSpPr>
                  <a:grpSpLocks/>
                </p:cNvGrpSpPr>
                <p:nvPr/>
              </p:nvGrpSpPr>
              <p:grpSpPr bwMode="auto">
                <a:xfrm rot="1353540">
                  <a:off x="2682" y="1111"/>
                  <a:ext cx="743" cy="186"/>
                  <a:chOff x="1565" y="2568"/>
                  <a:chExt cx="1118" cy="279"/>
                </a:xfrm>
              </p:grpSpPr>
              <p:sp>
                <p:nvSpPr>
                  <p:cNvPr id="76887" name="AutoShape 111"/>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88" name="AutoShape 112"/>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89" name="AutoShape 113"/>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90" name="AutoShape 114"/>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grpSp>
          <p:nvGrpSpPr>
            <p:cNvPr id="76869" name="Group 115"/>
            <p:cNvGrpSpPr>
              <a:grpSpLocks/>
            </p:cNvGrpSpPr>
            <p:nvPr/>
          </p:nvGrpSpPr>
          <p:grpSpPr bwMode="auto">
            <a:xfrm rot="-3733502" flipH="1" flipV="1">
              <a:off x="2362" y="1505"/>
              <a:ext cx="527" cy="128"/>
              <a:chOff x="2532" y="1051"/>
              <a:chExt cx="893" cy="246"/>
            </a:xfrm>
          </p:grpSpPr>
          <p:grpSp>
            <p:nvGrpSpPr>
              <p:cNvPr id="76871" name="Group 116"/>
              <p:cNvGrpSpPr>
                <a:grpSpLocks/>
              </p:cNvGrpSpPr>
              <p:nvPr/>
            </p:nvGrpSpPr>
            <p:grpSpPr bwMode="auto">
              <a:xfrm>
                <a:off x="2532" y="1051"/>
                <a:ext cx="743" cy="185"/>
                <a:chOff x="1565" y="2568"/>
                <a:chExt cx="1118" cy="279"/>
              </a:xfrm>
            </p:grpSpPr>
            <p:sp>
              <p:nvSpPr>
                <p:cNvPr id="76877" name="AutoShape 11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78" name="AutoShape 11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79" name="AutoShape 11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80" name="AutoShape 12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872" name="Group 121"/>
              <p:cNvGrpSpPr>
                <a:grpSpLocks/>
              </p:cNvGrpSpPr>
              <p:nvPr/>
            </p:nvGrpSpPr>
            <p:grpSpPr bwMode="auto">
              <a:xfrm rot="1353540">
                <a:off x="2682" y="1111"/>
                <a:ext cx="743" cy="186"/>
                <a:chOff x="1565" y="2568"/>
                <a:chExt cx="1118" cy="279"/>
              </a:xfrm>
            </p:grpSpPr>
            <p:sp>
              <p:nvSpPr>
                <p:cNvPr id="76873" name="AutoShape 12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74" name="AutoShape 12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75" name="AutoShape 12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76" name="AutoShape 12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870" name="Rectangle 126"/>
            <p:cNvSpPr>
              <a:spLocks noChangeArrowheads="1"/>
            </p:cNvSpPr>
            <p:nvPr/>
          </p:nvSpPr>
          <p:spPr bwMode="gray">
            <a:xfrm>
              <a:off x="2226" y="1122"/>
              <a:ext cx="457"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rgbClr val="000000"/>
                  </a:solidFill>
                </a:rPr>
                <a:t>促进经销商</a:t>
              </a:r>
              <a:endParaRPr lang="en-US" altLang="zh-CN" sz="1500" b="1" dirty="0">
                <a:solidFill>
                  <a:srgbClr val="000000"/>
                </a:solidFill>
              </a:endParaRPr>
            </a:p>
            <a:p>
              <a:pPr algn="ctr" eaLnBrk="1" hangingPunct="1"/>
              <a:r>
                <a:rPr lang="zh-CN" altLang="en-US" sz="1500" b="1" dirty="0">
                  <a:solidFill>
                    <a:srgbClr val="000000"/>
                  </a:solidFill>
                </a:rPr>
                <a:t>网络管理</a:t>
              </a:r>
              <a:endParaRPr lang="en-US" altLang="zh-CN" sz="1500" b="1" dirty="0">
                <a:solidFill>
                  <a:srgbClr val="000000"/>
                </a:solidFill>
              </a:endParaRPr>
            </a:p>
          </p:txBody>
        </p:sp>
      </p:grpSp>
      <p:grpSp>
        <p:nvGrpSpPr>
          <p:cNvPr id="76815" name="Group 127"/>
          <p:cNvGrpSpPr>
            <a:grpSpLocks/>
          </p:cNvGrpSpPr>
          <p:nvPr/>
        </p:nvGrpSpPr>
        <p:grpSpPr bwMode="auto">
          <a:xfrm>
            <a:off x="4846394" y="1168004"/>
            <a:ext cx="2029353" cy="1038225"/>
            <a:chOff x="2064" y="1008"/>
            <a:chExt cx="722" cy="872"/>
          </a:xfrm>
        </p:grpSpPr>
        <p:sp>
          <p:nvSpPr>
            <p:cNvPr id="76839" name="Oval 128"/>
            <p:cNvSpPr>
              <a:spLocks noChangeArrowheads="1"/>
            </p:cNvSpPr>
            <p:nvPr/>
          </p:nvSpPr>
          <p:spPr bwMode="gray">
            <a:xfrm>
              <a:off x="2064" y="1008"/>
              <a:ext cx="722" cy="727"/>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nvGrpSpPr>
            <p:cNvPr id="76840" name="Group 129"/>
            <p:cNvGrpSpPr>
              <a:grpSpLocks/>
            </p:cNvGrpSpPr>
            <p:nvPr/>
          </p:nvGrpSpPr>
          <p:grpSpPr bwMode="auto">
            <a:xfrm>
              <a:off x="2086" y="1031"/>
              <a:ext cx="680" cy="849"/>
              <a:chOff x="3975" y="1593"/>
              <a:chExt cx="931" cy="1163"/>
            </a:xfrm>
          </p:grpSpPr>
          <p:pic>
            <p:nvPicPr>
              <p:cNvPr id="76853" name="Picture 1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54" name="Oval 131"/>
              <p:cNvSpPr>
                <a:spLocks noChangeArrowheads="1"/>
              </p:cNvSpPr>
              <p:nvPr/>
            </p:nvSpPr>
            <p:spPr bwMode="gray">
              <a:xfrm>
                <a:off x="3975" y="1593"/>
                <a:ext cx="931" cy="937"/>
              </a:xfrm>
              <a:prstGeom prst="ellipse">
                <a:avLst/>
              </a:prstGeom>
              <a:solidFill>
                <a:schemeClr val="accent4">
                  <a:alpha val="5000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pic>
            <p:nvPicPr>
              <p:cNvPr id="76855" name="Picture 132"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56" name="Group 133"/>
              <p:cNvGrpSpPr>
                <a:grpSpLocks/>
              </p:cNvGrpSpPr>
              <p:nvPr/>
            </p:nvGrpSpPr>
            <p:grpSpPr bwMode="auto">
              <a:xfrm rot="-3733502" flipH="1" flipV="1">
                <a:off x="4256" y="2247"/>
                <a:ext cx="820" cy="198"/>
                <a:chOff x="2532" y="1051"/>
                <a:chExt cx="893" cy="246"/>
              </a:xfrm>
            </p:grpSpPr>
            <p:grpSp>
              <p:nvGrpSpPr>
                <p:cNvPr id="76857" name="Group 134"/>
                <p:cNvGrpSpPr>
                  <a:grpSpLocks/>
                </p:cNvGrpSpPr>
                <p:nvPr/>
              </p:nvGrpSpPr>
              <p:grpSpPr bwMode="auto">
                <a:xfrm>
                  <a:off x="2532" y="1051"/>
                  <a:ext cx="743" cy="185"/>
                  <a:chOff x="1565" y="2568"/>
                  <a:chExt cx="1118" cy="279"/>
                </a:xfrm>
              </p:grpSpPr>
              <p:sp>
                <p:nvSpPr>
                  <p:cNvPr id="76863" name="AutoShape 1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4" name="AutoShape 1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5" name="AutoShape 1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6" name="AutoShape 1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858" name="Group 139"/>
                <p:cNvGrpSpPr>
                  <a:grpSpLocks/>
                </p:cNvGrpSpPr>
                <p:nvPr/>
              </p:nvGrpSpPr>
              <p:grpSpPr bwMode="auto">
                <a:xfrm rot="1353540">
                  <a:off x="2682" y="1111"/>
                  <a:ext cx="743" cy="186"/>
                  <a:chOff x="1565" y="2568"/>
                  <a:chExt cx="1118" cy="279"/>
                </a:xfrm>
              </p:grpSpPr>
              <p:sp>
                <p:nvSpPr>
                  <p:cNvPr id="76859" name="AutoShape 14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0" name="AutoShape 14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1" name="AutoShape 14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62" name="AutoShape 14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grpSp>
          <p:nvGrpSpPr>
            <p:cNvPr id="76841" name="Group 144"/>
            <p:cNvGrpSpPr>
              <a:grpSpLocks/>
            </p:cNvGrpSpPr>
            <p:nvPr/>
          </p:nvGrpSpPr>
          <p:grpSpPr bwMode="auto">
            <a:xfrm rot="-3733502" flipH="1" flipV="1">
              <a:off x="2362" y="1505"/>
              <a:ext cx="527" cy="128"/>
              <a:chOff x="2532" y="1051"/>
              <a:chExt cx="893" cy="246"/>
            </a:xfrm>
          </p:grpSpPr>
          <p:grpSp>
            <p:nvGrpSpPr>
              <p:cNvPr id="76843" name="Group 145"/>
              <p:cNvGrpSpPr>
                <a:grpSpLocks/>
              </p:cNvGrpSpPr>
              <p:nvPr/>
            </p:nvGrpSpPr>
            <p:grpSpPr bwMode="auto">
              <a:xfrm>
                <a:off x="2532" y="1051"/>
                <a:ext cx="743" cy="185"/>
                <a:chOff x="1565" y="2568"/>
                <a:chExt cx="1118" cy="279"/>
              </a:xfrm>
            </p:grpSpPr>
            <p:sp>
              <p:nvSpPr>
                <p:cNvPr id="76849" name="AutoShape 146"/>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50" name="AutoShape 147"/>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51" name="AutoShape 148"/>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52" name="AutoShape 149"/>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844" name="Group 150"/>
              <p:cNvGrpSpPr>
                <a:grpSpLocks/>
              </p:cNvGrpSpPr>
              <p:nvPr/>
            </p:nvGrpSpPr>
            <p:grpSpPr bwMode="auto">
              <a:xfrm rot="1353540">
                <a:off x="2682" y="1111"/>
                <a:ext cx="743" cy="186"/>
                <a:chOff x="1565" y="2568"/>
                <a:chExt cx="1118" cy="279"/>
              </a:xfrm>
            </p:grpSpPr>
            <p:sp>
              <p:nvSpPr>
                <p:cNvPr id="76845" name="AutoShape 151"/>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46" name="AutoShape 152"/>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47" name="AutoShape 153"/>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48" name="AutoShape 154"/>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842" name="Rectangle 155"/>
            <p:cNvSpPr>
              <a:spLocks noChangeArrowheads="1"/>
            </p:cNvSpPr>
            <p:nvPr/>
          </p:nvSpPr>
          <p:spPr bwMode="gray">
            <a:xfrm>
              <a:off x="2234" y="1149"/>
              <a:ext cx="40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rgbClr val="000000"/>
                  </a:solidFill>
                </a:rPr>
                <a:t>满足用户</a:t>
              </a:r>
              <a:endParaRPr lang="en-US" altLang="zh-CN" sz="1500" b="1" dirty="0">
                <a:solidFill>
                  <a:srgbClr val="000000"/>
                </a:solidFill>
              </a:endParaRPr>
            </a:p>
            <a:p>
              <a:pPr algn="ctr" eaLnBrk="1" hangingPunct="1"/>
              <a:r>
                <a:rPr lang="zh-CN" altLang="en-US" sz="1500" b="1" dirty="0">
                  <a:solidFill>
                    <a:srgbClr val="000000"/>
                  </a:solidFill>
                </a:rPr>
                <a:t>个性化需求</a:t>
              </a:r>
              <a:endParaRPr lang="en-US" altLang="zh-CN" sz="1500" b="1" dirty="0">
                <a:solidFill>
                  <a:srgbClr val="000000"/>
                </a:solidFill>
              </a:endParaRPr>
            </a:p>
          </p:txBody>
        </p:sp>
      </p:grpSp>
      <p:grpSp>
        <p:nvGrpSpPr>
          <p:cNvPr id="76816" name="Group 156"/>
          <p:cNvGrpSpPr>
            <a:grpSpLocks/>
          </p:cNvGrpSpPr>
          <p:nvPr/>
        </p:nvGrpSpPr>
        <p:grpSpPr bwMode="auto">
          <a:xfrm rot="4976862" flipH="1">
            <a:off x="4291007" y="2481992"/>
            <a:ext cx="504825" cy="485775"/>
            <a:chOff x="1944" y="1111"/>
            <a:chExt cx="204" cy="196"/>
          </a:xfrm>
        </p:grpSpPr>
        <p:pic>
          <p:nvPicPr>
            <p:cNvPr id="76824" name="Picture 157"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5230" name="Oval 158"/>
            <p:cNvSpPr>
              <a:spLocks noChangeArrowheads="1"/>
            </p:cNvSpPr>
            <p:nvPr/>
          </p:nvSpPr>
          <p:spPr bwMode="gray">
            <a:xfrm flipH="1">
              <a:off x="1962" y="1124"/>
              <a:ext cx="173" cy="172"/>
            </a:xfrm>
            <a:prstGeom prst="ellipse">
              <a:avLst/>
            </a:prstGeom>
            <a:gradFill rotWithShape="1">
              <a:gsLst>
                <a:gs pos="0">
                  <a:schemeClr val="bg2">
                    <a:gamma/>
                    <a:shade val="46275"/>
                    <a:invGamma/>
                  </a:schemeClr>
                </a:gs>
                <a:gs pos="50000">
                  <a:schemeClr val="bg2">
                    <a:alpha val="50000"/>
                  </a:schemeClr>
                </a:gs>
                <a:gs pos="100000">
                  <a:schemeClr val="bg2">
                    <a:gamma/>
                    <a:shade val="46275"/>
                    <a:invGamma/>
                  </a:schemeClr>
                </a:gs>
              </a:gsLst>
              <a:lin ang="5400000" scaled="1"/>
            </a:gradFill>
            <a:ln w="9525" algn="ctr">
              <a:noFill/>
              <a:round/>
              <a:headEnd/>
              <a:tailEnd/>
            </a:ln>
            <a:effectLst/>
          </p:spPr>
          <p:txBody>
            <a:bodyPr wrap="none" anchor="ctr"/>
            <a:lstStyle/>
            <a:p>
              <a:pPr>
                <a:defRPr/>
              </a:pPr>
              <a:endParaRPr lang="zh-CN" altLang="en-US" sz="1350"/>
            </a:p>
          </p:txBody>
        </p:sp>
        <p:grpSp>
          <p:nvGrpSpPr>
            <p:cNvPr id="76826" name="Group 159"/>
            <p:cNvGrpSpPr>
              <a:grpSpLocks/>
            </p:cNvGrpSpPr>
            <p:nvPr/>
          </p:nvGrpSpPr>
          <p:grpSpPr bwMode="auto">
            <a:xfrm rot="1297425" flipV="1">
              <a:off x="1971" y="1258"/>
              <a:ext cx="151" cy="37"/>
              <a:chOff x="2532" y="1051"/>
              <a:chExt cx="893" cy="246"/>
            </a:xfrm>
          </p:grpSpPr>
          <p:grpSp>
            <p:nvGrpSpPr>
              <p:cNvPr id="76829" name="Group 160"/>
              <p:cNvGrpSpPr>
                <a:grpSpLocks/>
              </p:cNvGrpSpPr>
              <p:nvPr/>
            </p:nvGrpSpPr>
            <p:grpSpPr bwMode="auto">
              <a:xfrm>
                <a:off x="2532" y="1051"/>
                <a:ext cx="743" cy="185"/>
                <a:chOff x="1565" y="2568"/>
                <a:chExt cx="1118" cy="279"/>
              </a:xfrm>
            </p:grpSpPr>
            <p:sp>
              <p:nvSpPr>
                <p:cNvPr id="76835" name="AutoShape 161"/>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6" name="AutoShape 162"/>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7" name="AutoShape 163"/>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8" name="AutoShape 164"/>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nvGrpSpPr>
              <p:cNvPr id="76830" name="Group 165"/>
              <p:cNvGrpSpPr>
                <a:grpSpLocks/>
              </p:cNvGrpSpPr>
              <p:nvPr/>
            </p:nvGrpSpPr>
            <p:grpSpPr bwMode="auto">
              <a:xfrm rot="1353540">
                <a:off x="2682" y="1111"/>
                <a:ext cx="743" cy="186"/>
                <a:chOff x="1565" y="2568"/>
                <a:chExt cx="1118" cy="279"/>
              </a:xfrm>
            </p:grpSpPr>
            <p:sp>
              <p:nvSpPr>
                <p:cNvPr id="76831" name="AutoShape 166"/>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2" name="AutoShape 167"/>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3" name="AutoShape 168"/>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76834" name="AutoShape 169"/>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sp>
          <p:nvSpPr>
            <p:cNvPr id="76827" name="Arc 170"/>
            <p:cNvSpPr>
              <a:spLocks/>
            </p:cNvSpPr>
            <p:nvPr/>
          </p:nvSpPr>
          <p:spPr bwMode="gray">
            <a:xfrm rot="3847716">
              <a:off x="1948" y="1107"/>
              <a:ext cx="196" cy="204"/>
            </a:xfrm>
            <a:custGeom>
              <a:avLst/>
              <a:gdLst>
                <a:gd name="T0" fmla="*/ 0 w 43200"/>
                <a:gd name="T1" fmla="*/ 0 h 43155"/>
                <a:gd name="T2" fmla="*/ 0 w 43200"/>
                <a:gd name="T3" fmla="*/ 0 h 43155"/>
                <a:gd name="T4" fmla="*/ 0 w 43200"/>
                <a:gd name="T5" fmla="*/ 0 h 43155"/>
                <a:gd name="T6" fmla="*/ 0 60000 65536"/>
                <a:gd name="T7" fmla="*/ 0 60000 65536"/>
                <a:gd name="T8" fmla="*/ 0 60000 65536"/>
                <a:gd name="T9" fmla="*/ 0 w 43200"/>
                <a:gd name="T10" fmla="*/ 0 h 43155"/>
                <a:gd name="T11" fmla="*/ 43200 w 43200"/>
                <a:gd name="T12" fmla="*/ 43155 h 43155"/>
              </a:gdLst>
              <a:ahLst/>
              <a:cxnLst>
                <a:cxn ang="T6">
                  <a:pos x="T0" y="T1"/>
                </a:cxn>
                <a:cxn ang="T7">
                  <a:pos x="T2" y="T3"/>
                </a:cxn>
                <a:cxn ang="T8">
                  <a:pos x="T4" y="T5"/>
                </a:cxn>
              </a:cxnLst>
              <a:rect l="T9" t="T10" r="T11" b="T12"/>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pic>
          <p:nvPicPr>
            <p:cNvPr id="76828" name="Picture 171" descr="light_shadow1"/>
            <p:cNvPicPr>
              <a:picLocks noChangeAspect="1" noChangeArrowheads="1"/>
            </p:cNvPicPr>
            <p:nvPr/>
          </p:nvPicPr>
          <p:blipFill>
            <a:blip r:embed="rId6" cstate="print">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0" name="Rectangle 45"/>
          <p:cNvSpPr>
            <a:spLocks noChangeArrowheads="1"/>
          </p:cNvSpPr>
          <p:nvPr/>
        </p:nvSpPr>
        <p:spPr bwMode="auto">
          <a:xfrm>
            <a:off x="7074213" y="901733"/>
            <a:ext cx="1689466" cy="771525"/>
          </a:xfrm>
          <a:prstGeom prst="rect">
            <a:avLst/>
          </a:prstGeom>
          <a:noFill/>
          <a:ln>
            <a:noFill/>
          </a:ln>
        </p:spPr>
        <p:txBody>
          <a:bodyPr anchor="ctr"/>
          <a:lstStyle/>
          <a:p>
            <a:r>
              <a:rPr lang="zh-CN" altLang="en-US" sz="1200" b="1" dirty="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车联网</a:t>
            </a:r>
            <a:r>
              <a:rPr lang="zh-CN" altLang="en-US" sz="1200" b="1" dirty="0" smtClean="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开放平台</a:t>
            </a:r>
            <a:r>
              <a:rPr lang="zh-CN" altLang="en-US" sz="1200" b="1" dirty="0" smtClean="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服务</a:t>
            </a:r>
            <a:r>
              <a:rPr lang="zh-CN" altLang="en-US" sz="1200" b="1" dirty="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体系，</a:t>
            </a:r>
            <a:r>
              <a:rPr lang="zh-CN" altLang="en-US" sz="1200" b="1" dirty="0" smtClean="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可以整合多种应用资源，满足</a:t>
            </a:r>
            <a:r>
              <a:rPr lang="zh-CN" altLang="en-US" sz="1200" b="1" dirty="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用户</a:t>
            </a:r>
            <a:r>
              <a:rPr lang="zh-CN" altLang="en-US" sz="1200" b="1" dirty="0" smtClean="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个性化的应用场景需求，提升用户驾车体验</a:t>
            </a:r>
            <a:endParaRPr lang="zh-CN" altLang="en-US" sz="1200" b="1" dirty="0">
              <a:solidFill>
                <a:schemeClr val="accent4">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Rectangle 45"/>
          <p:cNvSpPr>
            <a:spLocks noChangeArrowheads="1"/>
          </p:cNvSpPr>
          <p:nvPr/>
        </p:nvSpPr>
        <p:spPr bwMode="auto">
          <a:xfrm>
            <a:off x="7216400" y="2480438"/>
            <a:ext cx="1718703" cy="1306731"/>
          </a:xfrm>
          <a:prstGeom prst="rect">
            <a:avLst/>
          </a:prstGeom>
          <a:noFill/>
          <a:ln>
            <a:noFill/>
          </a:ln>
        </p:spPr>
        <p:txBody>
          <a:bodyPr anchor="ctr"/>
          <a:lstStyle/>
          <a:p>
            <a:r>
              <a:rPr lang="zh-CN" altLang="en-US" sz="135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车联网会增加车主、车厂、经销商直接接触，有助车厂提升对经销商网络的</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管理与服务</a:t>
            </a:r>
            <a:r>
              <a:rPr lang="zh-CN" altLang="en-US" sz="135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创新能力</a:t>
            </a:r>
          </a:p>
        </p:txBody>
      </p:sp>
      <p:sp>
        <p:nvSpPr>
          <p:cNvPr id="185" name="Rectangle 47"/>
          <p:cNvSpPr>
            <a:spLocks noChangeArrowheads="1"/>
          </p:cNvSpPr>
          <p:nvPr/>
        </p:nvSpPr>
        <p:spPr bwMode="auto">
          <a:xfrm>
            <a:off x="5008313" y="4063785"/>
            <a:ext cx="1649132" cy="771525"/>
          </a:xfrm>
          <a:prstGeom prst="rect">
            <a:avLst/>
          </a:prstGeom>
          <a:noFill/>
          <a:ln>
            <a:noFill/>
          </a:ln>
        </p:spPr>
        <p:txBody>
          <a:bodyPr anchor="ctr"/>
          <a:lstStyle/>
          <a:p>
            <a:r>
              <a:rPr lang="zh-CN" altLang="en-US" sz="1350" b="1" dirty="0">
                <a:solidFill>
                  <a:schemeClr val="accent6">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车联网有助于客服中心拓展服务范围，向</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增值</a:t>
            </a: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a:t>
            </a:r>
            <a:r>
              <a:rPr lang="zh-CN" altLang="en-US" sz="1350" b="1" dirty="0">
                <a:solidFill>
                  <a:schemeClr val="accent6">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50" b="1" dirty="0" smtClean="0">
                <a:solidFill>
                  <a:schemeClr val="accent6">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个性化</a:t>
            </a:r>
            <a:r>
              <a:rPr lang="zh-CN" altLang="en-US" sz="1350" b="1" dirty="0">
                <a:solidFill>
                  <a:schemeClr val="accent6">
                    <a:lumMod val="40000"/>
                    <a:lumOff val="60000"/>
                  </a:schemeClr>
                </a:solidFill>
                <a:latin typeface="微软雅黑" panose="020B0503020204020204" pitchFamily="34" charset="-122"/>
                <a:ea typeface="微软雅黑" panose="020B0503020204020204" pitchFamily="34" charset="-122"/>
                <a:sym typeface="微软雅黑" panose="020B0503020204020204" pitchFamily="34" charset="-122"/>
              </a:rPr>
              <a:t>服务发展</a:t>
            </a:r>
          </a:p>
        </p:txBody>
      </p:sp>
      <p:sp>
        <p:nvSpPr>
          <p:cNvPr id="186" name="Rectangle 45"/>
          <p:cNvSpPr>
            <a:spLocks noChangeArrowheads="1"/>
          </p:cNvSpPr>
          <p:nvPr/>
        </p:nvSpPr>
        <p:spPr bwMode="auto">
          <a:xfrm>
            <a:off x="460615" y="800490"/>
            <a:ext cx="1657511" cy="1055218"/>
          </a:xfrm>
          <a:prstGeom prst="rect">
            <a:avLst/>
          </a:prstGeom>
          <a:noFill/>
          <a:ln>
            <a:noFill/>
          </a:ln>
        </p:spPr>
        <p:txBody>
          <a:bodyPr anchor="ctr"/>
          <a:lstStyle/>
          <a:p>
            <a:r>
              <a:rPr lang="zh-CN" altLang="en-US" sz="1350" b="1" dirty="0">
                <a:solidFill>
                  <a:schemeClr val="accent3">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车联网有助车厂直接获取用户用车数据，借助</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大数据</a:t>
            </a:r>
            <a:r>
              <a:rPr lang="zh-CN" altLang="en-US" sz="1350" b="1" dirty="0">
                <a:solidFill>
                  <a:schemeClr val="accent3">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能力提升更精准的产品营销</a:t>
            </a:r>
          </a:p>
        </p:txBody>
      </p:sp>
      <p:sp>
        <p:nvSpPr>
          <p:cNvPr id="188" name="Rectangle 44"/>
          <p:cNvSpPr>
            <a:spLocks noChangeArrowheads="1"/>
          </p:cNvSpPr>
          <p:nvPr/>
        </p:nvSpPr>
        <p:spPr bwMode="auto">
          <a:xfrm>
            <a:off x="271275" y="3543114"/>
            <a:ext cx="1795484" cy="1070743"/>
          </a:xfrm>
          <a:prstGeom prst="rect">
            <a:avLst/>
          </a:prstGeom>
          <a:noFill/>
          <a:ln>
            <a:noFill/>
          </a:ln>
        </p:spPr>
        <p:txBody>
          <a:bodyPr anchor="ctr"/>
          <a:lstStyle/>
          <a:p>
            <a:r>
              <a:rPr lang="zh-CN" altLang="en-US" sz="135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车联网代表智能化移动车载信息服务</a:t>
            </a:r>
            <a:r>
              <a:rPr lang="zh-CN" altLang="en-US" sz="1350" b="1" dirty="0" smtClean="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，采用最新的</a:t>
            </a:r>
            <a:r>
              <a:rPr lang="en-US" altLang="zh-CN"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4G/5G</a:t>
            </a: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移动通信技术</a:t>
            </a:r>
            <a:r>
              <a:rPr lang="zh-CN" altLang="en-US" sz="1350" b="1" dirty="0" smtClean="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，有</a:t>
            </a:r>
            <a:r>
              <a:rPr lang="zh-CN" altLang="en-US" sz="135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助提升品牌智能化科技感</a:t>
            </a:r>
          </a:p>
        </p:txBody>
      </p:sp>
      <p:sp>
        <p:nvSpPr>
          <p:cNvPr id="17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车联网技术助力车企实现有效的价值经营</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830335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云形 2"/>
          <p:cNvSpPr/>
          <p:nvPr/>
        </p:nvSpPr>
        <p:spPr>
          <a:xfrm>
            <a:off x="1133475" y="1017263"/>
            <a:ext cx="4284893" cy="1008112"/>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211970" name="Group 2"/>
          <p:cNvGrpSpPr>
            <a:grpSpLocks/>
          </p:cNvGrpSpPr>
          <p:nvPr/>
        </p:nvGrpSpPr>
        <p:grpSpPr bwMode="auto">
          <a:xfrm>
            <a:off x="1133475" y="4038600"/>
            <a:ext cx="6866335" cy="1103710"/>
            <a:chOff x="247" y="4566"/>
            <a:chExt cx="3829" cy="1431"/>
          </a:xfrm>
        </p:grpSpPr>
        <p:grpSp>
          <p:nvGrpSpPr>
            <p:cNvPr id="211987" name="Group 3"/>
            <p:cNvGrpSpPr>
              <a:grpSpLocks/>
            </p:cNvGrpSpPr>
            <p:nvPr/>
          </p:nvGrpSpPr>
          <p:grpSpPr bwMode="auto">
            <a:xfrm>
              <a:off x="2161" y="4566"/>
              <a:ext cx="1915" cy="1431"/>
              <a:chOff x="2854" y="1824"/>
              <a:chExt cx="2622" cy="1882"/>
            </a:xfrm>
          </p:grpSpPr>
          <p:sp>
            <p:nvSpPr>
              <p:cNvPr id="212026" name="Line 4"/>
              <p:cNvSpPr>
                <a:spLocks noChangeShapeType="1"/>
              </p:cNvSpPr>
              <p:nvPr/>
            </p:nvSpPr>
            <p:spPr bwMode="auto">
              <a:xfrm>
                <a:off x="2854" y="1824"/>
                <a:ext cx="2622" cy="143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7" name="Line 5"/>
              <p:cNvSpPr>
                <a:spLocks noChangeShapeType="1"/>
              </p:cNvSpPr>
              <p:nvPr/>
            </p:nvSpPr>
            <p:spPr bwMode="auto">
              <a:xfrm>
                <a:off x="2854" y="1824"/>
                <a:ext cx="2622" cy="1687"/>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8" name="Line 6"/>
              <p:cNvSpPr>
                <a:spLocks noChangeShapeType="1"/>
              </p:cNvSpPr>
              <p:nvPr/>
            </p:nvSpPr>
            <p:spPr bwMode="auto">
              <a:xfrm>
                <a:off x="2854" y="1824"/>
                <a:ext cx="2487"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9" name="Line 7"/>
              <p:cNvSpPr>
                <a:spLocks noChangeShapeType="1"/>
              </p:cNvSpPr>
              <p:nvPr/>
            </p:nvSpPr>
            <p:spPr bwMode="auto">
              <a:xfrm>
                <a:off x="2854" y="1824"/>
                <a:ext cx="2083"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0" name="Line 8"/>
              <p:cNvSpPr>
                <a:spLocks noChangeShapeType="1"/>
              </p:cNvSpPr>
              <p:nvPr/>
            </p:nvSpPr>
            <p:spPr bwMode="auto">
              <a:xfrm>
                <a:off x="2854" y="1824"/>
                <a:ext cx="1704"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1" name="Line 9"/>
              <p:cNvSpPr>
                <a:spLocks noChangeShapeType="1"/>
              </p:cNvSpPr>
              <p:nvPr/>
            </p:nvSpPr>
            <p:spPr bwMode="auto">
              <a:xfrm>
                <a:off x="2854" y="1824"/>
                <a:ext cx="1322"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2" name="Line 10"/>
              <p:cNvSpPr>
                <a:spLocks noChangeShapeType="1"/>
              </p:cNvSpPr>
              <p:nvPr/>
            </p:nvSpPr>
            <p:spPr bwMode="auto">
              <a:xfrm>
                <a:off x="2854" y="1824"/>
                <a:ext cx="986"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3" name="Line 11"/>
              <p:cNvSpPr>
                <a:spLocks noChangeShapeType="1"/>
              </p:cNvSpPr>
              <p:nvPr/>
            </p:nvSpPr>
            <p:spPr bwMode="auto">
              <a:xfrm>
                <a:off x="2854" y="1824"/>
                <a:ext cx="651"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4" name="Line 12"/>
              <p:cNvSpPr>
                <a:spLocks noChangeShapeType="1"/>
              </p:cNvSpPr>
              <p:nvPr/>
            </p:nvSpPr>
            <p:spPr bwMode="auto">
              <a:xfrm>
                <a:off x="2854" y="1824"/>
                <a:ext cx="314"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5" name="Line 13"/>
              <p:cNvSpPr>
                <a:spLocks noChangeShapeType="1"/>
              </p:cNvSpPr>
              <p:nvPr/>
            </p:nvSpPr>
            <p:spPr bwMode="auto">
              <a:xfrm>
                <a:off x="2854" y="1824"/>
                <a:ext cx="0"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6" name="Line 14"/>
              <p:cNvSpPr>
                <a:spLocks noChangeShapeType="1"/>
              </p:cNvSpPr>
              <p:nvPr/>
            </p:nvSpPr>
            <p:spPr bwMode="auto">
              <a:xfrm>
                <a:off x="2854" y="1824"/>
                <a:ext cx="2622" cy="1239"/>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7" name="Line 15"/>
              <p:cNvSpPr>
                <a:spLocks noChangeShapeType="1"/>
              </p:cNvSpPr>
              <p:nvPr/>
            </p:nvSpPr>
            <p:spPr bwMode="auto">
              <a:xfrm>
                <a:off x="2854" y="1824"/>
                <a:ext cx="2622" cy="1067"/>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8" name="Line 16"/>
              <p:cNvSpPr>
                <a:spLocks noChangeShapeType="1"/>
              </p:cNvSpPr>
              <p:nvPr/>
            </p:nvSpPr>
            <p:spPr bwMode="auto">
              <a:xfrm>
                <a:off x="2854" y="1824"/>
                <a:ext cx="2622" cy="919"/>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39" name="Line 17"/>
              <p:cNvSpPr>
                <a:spLocks noChangeShapeType="1"/>
              </p:cNvSpPr>
              <p:nvPr/>
            </p:nvSpPr>
            <p:spPr bwMode="auto">
              <a:xfrm>
                <a:off x="2854" y="1824"/>
                <a:ext cx="2622" cy="77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0" name="Line 18"/>
              <p:cNvSpPr>
                <a:spLocks noChangeShapeType="1"/>
              </p:cNvSpPr>
              <p:nvPr/>
            </p:nvSpPr>
            <p:spPr bwMode="auto">
              <a:xfrm>
                <a:off x="2877" y="1824"/>
                <a:ext cx="2599" cy="64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1" name="Line 19"/>
              <p:cNvSpPr>
                <a:spLocks noChangeShapeType="1"/>
              </p:cNvSpPr>
              <p:nvPr/>
            </p:nvSpPr>
            <p:spPr bwMode="auto">
              <a:xfrm>
                <a:off x="2854" y="1824"/>
                <a:ext cx="2622" cy="514"/>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2" name="Line 20"/>
              <p:cNvSpPr>
                <a:spLocks noChangeShapeType="1"/>
              </p:cNvSpPr>
              <p:nvPr/>
            </p:nvSpPr>
            <p:spPr bwMode="auto">
              <a:xfrm>
                <a:off x="2854" y="1824"/>
                <a:ext cx="2622" cy="405"/>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3" name="Line 21"/>
              <p:cNvSpPr>
                <a:spLocks noChangeShapeType="1"/>
              </p:cNvSpPr>
              <p:nvPr/>
            </p:nvSpPr>
            <p:spPr bwMode="auto">
              <a:xfrm>
                <a:off x="2854" y="1824"/>
                <a:ext cx="2622" cy="298"/>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4" name="Line 22"/>
              <p:cNvSpPr>
                <a:spLocks noChangeShapeType="1"/>
              </p:cNvSpPr>
              <p:nvPr/>
            </p:nvSpPr>
            <p:spPr bwMode="auto">
              <a:xfrm>
                <a:off x="2854" y="1824"/>
                <a:ext cx="2622" cy="213"/>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5" name="Line 23"/>
              <p:cNvSpPr>
                <a:spLocks noChangeShapeType="1"/>
              </p:cNvSpPr>
              <p:nvPr/>
            </p:nvSpPr>
            <p:spPr bwMode="auto">
              <a:xfrm>
                <a:off x="2854" y="1824"/>
                <a:ext cx="2622" cy="126"/>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46" name="Line 24"/>
              <p:cNvSpPr>
                <a:spLocks noChangeShapeType="1"/>
              </p:cNvSpPr>
              <p:nvPr/>
            </p:nvSpPr>
            <p:spPr bwMode="auto">
              <a:xfrm>
                <a:off x="2854" y="1824"/>
                <a:ext cx="2622" cy="63"/>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grpSp>
        <p:grpSp>
          <p:nvGrpSpPr>
            <p:cNvPr id="211988" name="Group 25"/>
            <p:cNvGrpSpPr>
              <a:grpSpLocks/>
            </p:cNvGrpSpPr>
            <p:nvPr/>
          </p:nvGrpSpPr>
          <p:grpSpPr bwMode="auto">
            <a:xfrm>
              <a:off x="247" y="4566"/>
              <a:ext cx="1914" cy="1431"/>
              <a:chOff x="235" y="1824"/>
              <a:chExt cx="2619" cy="1882"/>
            </a:xfrm>
          </p:grpSpPr>
          <p:sp>
            <p:nvSpPr>
              <p:cNvPr id="212005" name="Line 26"/>
              <p:cNvSpPr>
                <a:spLocks noChangeShapeType="1"/>
              </p:cNvSpPr>
              <p:nvPr/>
            </p:nvSpPr>
            <p:spPr bwMode="auto">
              <a:xfrm flipH="1">
                <a:off x="235" y="1824"/>
                <a:ext cx="2619"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6" name="Line 27"/>
              <p:cNvSpPr>
                <a:spLocks noChangeShapeType="1"/>
              </p:cNvSpPr>
              <p:nvPr/>
            </p:nvSpPr>
            <p:spPr bwMode="auto">
              <a:xfrm flipH="1">
                <a:off x="235" y="1824"/>
                <a:ext cx="2619" cy="143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7" name="Line 28"/>
              <p:cNvSpPr>
                <a:spLocks noChangeShapeType="1"/>
              </p:cNvSpPr>
              <p:nvPr/>
            </p:nvSpPr>
            <p:spPr bwMode="auto">
              <a:xfrm flipH="1">
                <a:off x="235" y="1824"/>
                <a:ext cx="2619" cy="1687"/>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8" name="Line 29"/>
              <p:cNvSpPr>
                <a:spLocks noChangeShapeType="1"/>
              </p:cNvSpPr>
              <p:nvPr/>
            </p:nvSpPr>
            <p:spPr bwMode="auto">
              <a:xfrm flipH="1">
                <a:off x="371" y="1824"/>
                <a:ext cx="2483"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9" name="Line 30"/>
              <p:cNvSpPr>
                <a:spLocks noChangeShapeType="1"/>
              </p:cNvSpPr>
              <p:nvPr/>
            </p:nvSpPr>
            <p:spPr bwMode="auto">
              <a:xfrm flipH="1">
                <a:off x="774" y="1824"/>
                <a:ext cx="2080"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0" name="Line 31"/>
              <p:cNvSpPr>
                <a:spLocks noChangeShapeType="1"/>
              </p:cNvSpPr>
              <p:nvPr/>
            </p:nvSpPr>
            <p:spPr bwMode="auto">
              <a:xfrm flipH="1">
                <a:off x="1153" y="1824"/>
                <a:ext cx="1701"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1" name="Line 32"/>
              <p:cNvSpPr>
                <a:spLocks noChangeShapeType="1"/>
              </p:cNvSpPr>
              <p:nvPr/>
            </p:nvSpPr>
            <p:spPr bwMode="auto">
              <a:xfrm flipH="1">
                <a:off x="1534" y="1824"/>
                <a:ext cx="1320"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2" name="Line 33"/>
              <p:cNvSpPr>
                <a:spLocks noChangeShapeType="1"/>
              </p:cNvSpPr>
              <p:nvPr/>
            </p:nvSpPr>
            <p:spPr bwMode="auto">
              <a:xfrm flipH="1">
                <a:off x="1872" y="1824"/>
                <a:ext cx="982"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3" name="Line 34"/>
              <p:cNvSpPr>
                <a:spLocks noChangeShapeType="1"/>
              </p:cNvSpPr>
              <p:nvPr/>
            </p:nvSpPr>
            <p:spPr bwMode="auto">
              <a:xfrm flipH="1">
                <a:off x="2206" y="1824"/>
                <a:ext cx="648"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4" name="Line 35"/>
              <p:cNvSpPr>
                <a:spLocks noChangeShapeType="1"/>
              </p:cNvSpPr>
              <p:nvPr/>
            </p:nvSpPr>
            <p:spPr bwMode="auto">
              <a:xfrm flipH="1">
                <a:off x="2543" y="1824"/>
                <a:ext cx="311" cy="188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5" name="Line 36"/>
              <p:cNvSpPr>
                <a:spLocks noChangeShapeType="1"/>
              </p:cNvSpPr>
              <p:nvPr/>
            </p:nvSpPr>
            <p:spPr bwMode="auto">
              <a:xfrm flipH="1">
                <a:off x="235" y="1824"/>
                <a:ext cx="2619" cy="1239"/>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6" name="Line 37"/>
              <p:cNvSpPr>
                <a:spLocks noChangeShapeType="1"/>
              </p:cNvSpPr>
              <p:nvPr/>
            </p:nvSpPr>
            <p:spPr bwMode="auto">
              <a:xfrm flipH="1">
                <a:off x="235" y="1824"/>
                <a:ext cx="2619" cy="1067"/>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7" name="Line 38"/>
              <p:cNvSpPr>
                <a:spLocks noChangeShapeType="1"/>
              </p:cNvSpPr>
              <p:nvPr/>
            </p:nvSpPr>
            <p:spPr bwMode="auto">
              <a:xfrm flipH="1">
                <a:off x="235" y="1824"/>
                <a:ext cx="2619" cy="919"/>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8" name="Line 39"/>
              <p:cNvSpPr>
                <a:spLocks noChangeShapeType="1"/>
              </p:cNvSpPr>
              <p:nvPr/>
            </p:nvSpPr>
            <p:spPr bwMode="auto">
              <a:xfrm flipH="1">
                <a:off x="235" y="1824"/>
                <a:ext cx="2619" cy="77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19" name="Line 40"/>
              <p:cNvSpPr>
                <a:spLocks noChangeShapeType="1"/>
              </p:cNvSpPr>
              <p:nvPr/>
            </p:nvSpPr>
            <p:spPr bwMode="auto">
              <a:xfrm flipH="1">
                <a:off x="235" y="1824"/>
                <a:ext cx="2597" cy="642"/>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0" name="Line 41"/>
              <p:cNvSpPr>
                <a:spLocks noChangeShapeType="1"/>
              </p:cNvSpPr>
              <p:nvPr/>
            </p:nvSpPr>
            <p:spPr bwMode="auto">
              <a:xfrm flipH="1">
                <a:off x="235" y="1824"/>
                <a:ext cx="2619" cy="514"/>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1" name="Line 42"/>
              <p:cNvSpPr>
                <a:spLocks noChangeShapeType="1"/>
              </p:cNvSpPr>
              <p:nvPr/>
            </p:nvSpPr>
            <p:spPr bwMode="auto">
              <a:xfrm flipH="1">
                <a:off x="235" y="1824"/>
                <a:ext cx="2619" cy="405"/>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2" name="Line 43"/>
              <p:cNvSpPr>
                <a:spLocks noChangeShapeType="1"/>
              </p:cNvSpPr>
              <p:nvPr/>
            </p:nvSpPr>
            <p:spPr bwMode="auto">
              <a:xfrm flipH="1">
                <a:off x="235" y="1824"/>
                <a:ext cx="2619" cy="298"/>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3" name="Line 44"/>
              <p:cNvSpPr>
                <a:spLocks noChangeShapeType="1"/>
              </p:cNvSpPr>
              <p:nvPr/>
            </p:nvSpPr>
            <p:spPr bwMode="auto">
              <a:xfrm flipH="1">
                <a:off x="235" y="1824"/>
                <a:ext cx="2619" cy="213"/>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4" name="Line 45"/>
              <p:cNvSpPr>
                <a:spLocks noChangeShapeType="1"/>
              </p:cNvSpPr>
              <p:nvPr/>
            </p:nvSpPr>
            <p:spPr bwMode="auto">
              <a:xfrm flipH="1">
                <a:off x="235" y="1824"/>
                <a:ext cx="2619" cy="126"/>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25" name="Line 46"/>
              <p:cNvSpPr>
                <a:spLocks noChangeShapeType="1"/>
              </p:cNvSpPr>
              <p:nvPr/>
            </p:nvSpPr>
            <p:spPr bwMode="auto">
              <a:xfrm flipH="1">
                <a:off x="235" y="1824"/>
                <a:ext cx="2619" cy="63"/>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grpSp>
        <p:grpSp>
          <p:nvGrpSpPr>
            <p:cNvPr id="211989" name="Group 47"/>
            <p:cNvGrpSpPr>
              <a:grpSpLocks/>
            </p:cNvGrpSpPr>
            <p:nvPr/>
          </p:nvGrpSpPr>
          <p:grpSpPr bwMode="auto">
            <a:xfrm>
              <a:off x="247" y="4581"/>
              <a:ext cx="3829" cy="1220"/>
              <a:chOff x="235" y="1844"/>
              <a:chExt cx="5241" cy="1605"/>
            </a:xfrm>
          </p:grpSpPr>
          <p:grpSp>
            <p:nvGrpSpPr>
              <p:cNvPr id="211990" name="Group 48"/>
              <p:cNvGrpSpPr>
                <a:grpSpLocks/>
              </p:cNvGrpSpPr>
              <p:nvPr/>
            </p:nvGrpSpPr>
            <p:grpSpPr bwMode="auto">
              <a:xfrm>
                <a:off x="235" y="2750"/>
                <a:ext cx="5241" cy="699"/>
                <a:chOff x="235" y="2750"/>
                <a:chExt cx="5241" cy="699"/>
              </a:xfrm>
            </p:grpSpPr>
            <p:sp>
              <p:nvSpPr>
                <p:cNvPr id="212001" name="Line 49"/>
                <p:cNvSpPr>
                  <a:spLocks noChangeShapeType="1"/>
                </p:cNvSpPr>
                <p:nvPr/>
              </p:nvSpPr>
              <p:spPr bwMode="auto">
                <a:xfrm>
                  <a:off x="235" y="3449"/>
                  <a:ext cx="5241"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2" name="Line 50"/>
                <p:cNvSpPr>
                  <a:spLocks noChangeShapeType="1"/>
                </p:cNvSpPr>
                <p:nvPr/>
              </p:nvSpPr>
              <p:spPr bwMode="auto">
                <a:xfrm>
                  <a:off x="235" y="3191"/>
                  <a:ext cx="5241"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3" name="Line 51"/>
                <p:cNvSpPr>
                  <a:spLocks noChangeShapeType="1"/>
                </p:cNvSpPr>
                <p:nvPr/>
              </p:nvSpPr>
              <p:spPr bwMode="auto">
                <a:xfrm>
                  <a:off x="235" y="2958"/>
                  <a:ext cx="5239"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4" name="Line 52"/>
                <p:cNvSpPr>
                  <a:spLocks noChangeShapeType="1"/>
                </p:cNvSpPr>
                <p:nvPr/>
              </p:nvSpPr>
              <p:spPr bwMode="auto">
                <a:xfrm>
                  <a:off x="235" y="2750"/>
                  <a:ext cx="5239"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grpSp>
          <p:grpSp>
            <p:nvGrpSpPr>
              <p:cNvPr id="211991" name="Group 53"/>
              <p:cNvGrpSpPr>
                <a:grpSpLocks/>
              </p:cNvGrpSpPr>
              <p:nvPr/>
            </p:nvGrpSpPr>
            <p:grpSpPr bwMode="auto">
              <a:xfrm>
                <a:off x="235" y="1844"/>
                <a:ext cx="5241" cy="728"/>
                <a:chOff x="235" y="1844"/>
                <a:chExt cx="5241" cy="728"/>
              </a:xfrm>
            </p:grpSpPr>
            <p:sp>
              <p:nvSpPr>
                <p:cNvPr id="211992" name="Line 54"/>
                <p:cNvSpPr>
                  <a:spLocks noChangeShapeType="1"/>
                </p:cNvSpPr>
                <p:nvPr/>
              </p:nvSpPr>
              <p:spPr bwMode="auto">
                <a:xfrm>
                  <a:off x="235" y="2572"/>
                  <a:ext cx="5241"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3" name="Line 55"/>
                <p:cNvSpPr>
                  <a:spLocks noChangeShapeType="1"/>
                </p:cNvSpPr>
                <p:nvPr/>
              </p:nvSpPr>
              <p:spPr bwMode="auto">
                <a:xfrm flipV="1">
                  <a:off x="235" y="2401"/>
                  <a:ext cx="5241" cy="1"/>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4" name="Line 56"/>
                <p:cNvSpPr>
                  <a:spLocks noChangeShapeType="1"/>
                </p:cNvSpPr>
                <p:nvPr/>
              </p:nvSpPr>
              <p:spPr bwMode="auto">
                <a:xfrm>
                  <a:off x="235" y="2245"/>
                  <a:ext cx="5241" cy="5"/>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5" name="Line 57"/>
                <p:cNvSpPr>
                  <a:spLocks noChangeShapeType="1"/>
                </p:cNvSpPr>
                <p:nvPr/>
              </p:nvSpPr>
              <p:spPr bwMode="auto">
                <a:xfrm>
                  <a:off x="235" y="2121"/>
                  <a:ext cx="5217"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6" name="Line 58"/>
                <p:cNvSpPr>
                  <a:spLocks noChangeShapeType="1"/>
                </p:cNvSpPr>
                <p:nvPr/>
              </p:nvSpPr>
              <p:spPr bwMode="auto">
                <a:xfrm flipV="1">
                  <a:off x="235" y="2015"/>
                  <a:ext cx="5241" cy="6"/>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7" name="Line 59"/>
                <p:cNvSpPr>
                  <a:spLocks noChangeShapeType="1"/>
                </p:cNvSpPr>
                <p:nvPr/>
              </p:nvSpPr>
              <p:spPr bwMode="auto">
                <a:xfrm>
                  <a:off x="235" y="1946"/>
                  <a:ext cx="5241" cy="4"/>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8" name="Line 60"/>
                <p:cNvSpPr>
                  <a:spLocks noChangeShapeType="1"/>
                </p:cNvSpPr>
                <p:nvPr/>
              </p:nvSpPr>
              <p:spPr bwMode="auto">
                <a:xfrm flipV="1">
                  <a:off x="235" y="1908"/>
                  <a:ext cx="5241" cy="1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1999" name="Line 61"/>
                <p:cNvSpPr>
                  <a:spLocks noChangeShapeType="1"/>
                </p:cNvSpPr>
                <p:nvPr/>
              </p:nvSpPr>
              <p:spPr bwMode="auto">
                <a:xfrm>
                  <a:off x="258" y="1866"/>
                  <a:ext cx="5218"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sp>
              <p:nvSpPr>
                <p:cNvPr id="212000" name="Line 62"/>
                <p:cNvSpPr>
                  <a:spLocks noChangeShapeType="1"/>
                </p:cNvSpPr>
                <p:nvPr/>
              </p:nvSpPr>
              <p:spPr bwMode="auto">
                <a:xfrm>
                  <a:off x="235" y="1844"/>
                  <a:ext cx="5241" cy="0"/>
                </a:xfrm>
                <a:prstGeom prst="line">
                  <a:avLst/>
                </a:prstGeom>
                <a:noFill/>
                <a:ln w="3175">
                  <a:solidFill>
                    <a:srgbClr val="4D4D4D">
                      <a:alpha val="20000"/>
                    </a:srgb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solidFill>
                      <a:schemeClr val="bg1"/>
                    </a:solidFill>
                  </a:endParaRPr>
                </a:p>
              </p:txBody>
            </p:sp>
          </p:grpSp>
        </p:grpSp>
      </p:grpSp>
      <p:sp>
        <p:nvSpPr>
          <p:cNvPr id="211971" name="Freeform 63"/>
          <p:cNvSpPr>
            <a:spLocks/>
          </p:cNvSpPr>
          <p:nvPr/>
        </p:nvSpPr>
        <p:spPr bwMode="auto">
          <a:xfrm>
            <a:off x="296365" y="1918814"/>
            <a:ext cx="5993606" cy="1940404"/>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11973" name="Oval 65"/>
          <p:cNvSpPr>
            <a:spLocks noChangeArrowheads="1"/>
          </p:cNvSpPr>
          <p:nvPr/>
        </p:nvSpPr>
        <p:spPr bwMode="auto">
          <a:xfrm>
            <a:off x="274934" y="3367836"/>
            <a:ext cx="1106091" cy="1104900"/>
          </a:xfrm>
          <a:prstGeom prst="ellipse">
            <a:avLst/>
          </a:prstGeom>
          <a:gradFill rotWithShape="1">
            <a:gsLst>
              <a:gs pos="0">
                <a:srgbClr val="99CC00"/>
              </a:gs>
              <a:gs pos="100000">
                <a:srgbClr val="283600"/>
              </a:gs>
            </a:gsLst>
            <a:path path="rect">
              <a:fillToRect r="100000" b="100000"/>
            </a:path>
          </a:gradFill>
          <a:ln>
            <a:noFill/>
          </a:ln>
          <a:effectLst/>
          <a:extLst>
            <a:ext uri="{91240B29-F687-4F45-9708-019B960494DF}">
              <a14:hiddenLine xmlns:a14="http://schemas.microsoft.com/office/drawing/2010/main" w="285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600" b="1" dirty="0">
              <a:solidFill>
                <a:srgbClr val="FFFFFF"/>
              </a:solidFill>
              <a:latin typeface="Times New Roman" panose="02020603050405020304" pitchFamily="18" charset="0"/>
              <a:ea typeface="HY각헤드라인M"/>
              <a:cs typeface="HY각헤드라인M"/>
            </a:endParaRPr>
          </a:p>
        </p:txBody>
      </p:sp>
      <p:sp>
        <p:nvSpPr>
          <p:cNvPr id="211974" name="Oval 66"/>
          <p:cNvSpPr>
            <a:spLocks noChangeArrowheads="1"/>
          </p:cNvSpPr>
          <p:nvPr/>
        </p:nvSpPr>
        <p:spPr bwMode="auto">
          <a:xfrm>
            <a:off x="2696665" y="3367836"/>
            <a:ext cx="1106091" cy="1104900"/>
          </a:xfrm>
          <a:prstGeom prst="ellipse">
            <a:avLst/>
          </a:prstGeom>
          <a:gradFill rotWithShape="1">
            <a:gsLst>
              <a:gs pos="0">
                <a:srgbClr val="FF9900"/>
              </a:gs>
              <a:gs pos="100000">
                <a:srgbClr val="432800"/>
              </a:gs>
            </a:gsLst>
            <a:path path="rect">
              <a:fillToRect r="100000" b="100000"/>
            </a:path>
          </a:gradFill>
          <a:ln>
            <a:noFill/>
          </a:ln>
          <a:effectLst/>
          <a:extLst>
            <a:ext uri="{91240B29-F687-4F45-9708-019B960494DF}">
              <a14:hiddenLine xmlns:a14="http://schemas.microsoft.com/office/drawing/2010/main" w="285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200" b="1" dirty="0">
              <a:solidFill>
                <a:srgbClr val="FFFFFF"/>
              </a:solidFill>
              <a:latin typeface="Times New Roman" panose="02020603050405020304" pitchFamily="18" charset="0"/>
              <a:ea typeface="HY각헤드라인M"/>
              <a:cs typeface="HY각헤드라인M"/>
            </a:endParaRPr>
          </a:p>
        </p:txBody>
      </p:sp>
      <p:sp>
        <p:nvSpPr>
          <p:cNvPr id="211975" name="Oval 67"/>
          <p:cNvSpPr>
            <a:spLocks noChangeArrowheads="1"/>
          </p:cNvSpPr>
          <p:nvPr/>
        </p:nvSpPr>
        <p:spPr bwMode="auto">
          <a:xfrm>
            <a:off x="1457225" y="3367836"/>
            <a:ext cx="1106090" cy="1104900"/>
          </a:xfrm>
          <a:prstGeom prst="ellipse">
            <a:avLst/>
          </a:prstGeom>
          <a:gradFill rotWithShape="1">
            <a:gsLst>
              <a:gs pos="0">
                <a:srgbClr val="99CCFF"/>
              </a:gs>
              <a:gs pos="100000">
                <a:srgbClr val="283643"/>
              </a:gs>
            </a:gsLst>
            <a:path path="rect">
              <a:fillToRect r="100000" b="100000"/>
            </a:path>
          </a:gradFill>
          <a:ln>
            <a:noFill/>
          </a:ln>
          <a:effectLst/>
          <a:extLst>
            <a:ext uri="{91240B29-F687-4F45-9708-019B960494DF}">
              <a14:hiddenLine xmlns:a14="http://schemas.microsoft.com/office/drawing/2010/main" w="285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200" b="1" dirty="0">
              <a:solidFill>
                <a:srgbClr val="FFFFFF"/>
              </a:solidFill>
              <a:latin typeface="Times New Roman" panose="02020603050405020304" pitchFamily="18" charset="0"/>
              <a:ea typeface="HY각헤드라인M"/>
              <a:cs typeface="HY각헤드라인M"/>
            </a:endParaRPr>
          </a:p>
        </p:txBody>
      </p:sp>
      <p:sp>
        <p:nvSpPr>
          <p:cNvPr id="211976" name="Oval 68"/>
          <p:cNvSpPr>
            <a:spLocks noChangeArrowheads="1"/>
          </p:cNvSpPr>
          <p:nvPr/>
        </p:nvSpPr>
        <p:spPr bwMode="auto">
          <a:xfrm>
            <a:off x="3934915" y="3367836"/>
            <a:ext cx="1106091" cy="1104900"/>
          </a:xfrm>
          <a:prstGeom prst="ellipse">
            <a:avLst/>
          </a:prstGeom>
          <a:gradFill rotWithShape="1">
            <a:gsLst>
              <a:gs pos="0">
                <a:srgbClr val="CC99FF"/>
              </a:gs>
              <a:gs pos="100000">
                <a:srgbClr val="362843"/>
              </a:gs>
            </a:gsLst>
            <a:path path="rect">
              <a:fillToRect r="100000" b="100000"/>
            </a:path>
          </a:gradFill>
          <a:ln>
            <a:noFill/>
          </a:ln>
          <a:effectLst/>
          <a:extLst>
            <a:ext uri="{91240B29-F687-4F45-9708-019B960494DF}">
              <a14:hiddenLine xmlns:a14="http://schemas.microsoft.com/office/drawing/2010/main" w="285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200" b="1" dirty="0">
              <a:solidFill>
                <a:srgbClr val="FFFFFF"/>
              </a:solidFill>
              <a:latin typeface="Times New Roman" panose="02020603050405020304" pitchFamily="18" charset="0"/>
              <a:ea typeface="HY각헤드라인M"/>
              <a:cs typeface="HY각헤드라인M"/>
            </a:endParaRPr>
          </a:p>
        </p:txBody>
      </p:sp>
      <p:sp>
        <p:nvSpPr>
          <p:cNvPr id="211979" name="Oval 71"/>
          <p:cNvSpPr>
            <a:spLocks noChangeArrowheads="1"/>
          </p:cNvSpPr>
          <p:nvPr/>
        </p:nvSpPr>
        <p:spPr bwMode="auto">
          <a:xfrm>
            <a:off x="5183881" y="3367836"/>
            <a:ext cx="1106090" cy="1104900"/>
          </a:xfrm>
          <a:prstGeom prst="ellipse">
            <a:avLst/>
          </a:prstGeom>
          <a:gradFill rotWithShape="1">
            <a:gsLst>
              <a:gs pos="0">
                <a:srgbClr val="FF6600"/>
              </a:gs>
              <a:gs pos="100000">
                <a:srgbClr val="431B00"/>
              </a:gs>
            </a:gsLst>
            <a:path path="rect">
              <a:fillToRect r="100000" b="100000"/>
            </a:path>
          </a:gradFill>
          <a:ln>
            <a:noFill/>
          </a:ln>
          <a:effectLst/>
          <a:extLst>
            <a:ext uri="{91240B29-F687-4F45-9708-019B960494DF}">
              <a14:hiddenLine xmlns:a14="http://schemas.microsoft.com/office/drawing/2010/main" w="285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200" b="1" dirty="0">
              <a:solidFill>
                <a:srgbClr val="FFFFFF"/>
              </a:solidFill>
              <a:latin typeface="Times New Roman" panose="02020603050405020304" pitchFamily="18" charset="0"/>
              <a:ea typeface="HY각헤드라인M"/>
              <a:cs typeface="HY각헤드라인M"/>
            </a:endParaRPr>
          </a:p>
        </p:txBody>
      </p:sp>
      <p:sp>
        <p:nvSpPr>
          <p:cNvPr id="219214" name="WordArt 78"/>
          <p:cNvSpPr>
            <a:spLocks noChangeArrowheads="1" noChangeShapeType="1" noTextEdit="1"/>
          </p:cNvSpPr>
          <p:nvPr/>
        </p:nvSpPr>
        <p:spPr bwMode="auto">
          <a:xfrm>
            <a:off x="1997769" y="2829674"/>
            <a:ext cx="2496740" cy="30241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lIns="0" fromWordArt="1">
            <a:prstTxWarp prst="textFadeUp">
              <a:avLst>
                <a:gd name="adj" fmla="val 9903"/>
              </a:avLst>
            </a:prstTxWarp>
          </a:bodyPr>
          <a:lstStyle/>
          <a:p>
            <a:pPr algn="ctr">
              <a:defRPr/>
            </a:pPr>
            <a:r>
              <a:rPr lang="en-US" altLang="zh-CN" sz="2700" b="1" kern="10" dirty="0" smtClean="0">
                <a:solidFill>
                  <a:schemeClr val="accent3">
                    <a:lumMod val="75000"/>
                  </a:schemeClr>
                </a:solidFill>
                <a:effectLst>
                  <a:outerShdw dist="35921" dir="2700000" algn="ctr" rotWithShape="0">
                    <a:srgbClr val="868686">
                      <a:alpha val="50000"/>
                    </a:srgbClr>
                  </a:outerShdw>
                </a:effectLst>
                <a:latin typeface="HY헤드라인M"/>
              </a:rPr>
              <a:t>4G</a:t>
            </a:r>
            <a:r>
              <a:rPr lang="zh-CN" altLang="en-US" sz="2700" b="1" kern="10" dirty="0" smtClean="0">
                <a:solidFill>
                  <a:schemeClr val="accent3">
                    <a:lumMod val="75000"/>
                  </a:schemeClr>
                </a:solidFill>
                <a:effectLst>
                  <a:outerShdw dist="35921" dir="2700000" algn="ctr" rotWithShape="0">
                    <a:srgbClr val="868686">
                      <a:alpha val="50000"/>
                    </a:srgbClr>
                  </a:outerShdw>
                </a:effectLst>
                <a:latin typeface="HY헤드라인M"/>
              </a:rPr>
              <a:t>网络</a:t>
            </a:r>
            <a:endParaRPr lang="zh-CN" altLang="en-US" sz="2700" b="1" kern="10" dirty="0">
              <a:solidFill>
                <a:schemeClr val="accent3">
                  <a:lumMod val="75000"/>
                </a:schemeClr>
              </a:solidFill>
              <a:effectLst>
                <a:outerShdw dist="35921" dir="2700000" algn="ctr" rotWithShape="0">
                  <a:srgbClr val="868686">
                    <a:alpha val="50000"/>
                  </a:srgbClr>
                </a:outerShdw>
              </a:effectLst>
              <a:latin typeface="HY헤드라인M"/>
            </a:endParaRPr>
          </a:p>
        </p:txBody>
      </p:sp>
      <p:sp>
        <p:nvSpPr>
          <p:cNvPr id="81" name="文本框 80"/>
          <p:cNvSpPr txBox="1"/>
          <p:nvPr/>
        </p:nvSpPr>
        <p:spPr>
          <a:xfrm>
            <a:off x="251520" y="3618821"/>
            <a:ext cx="1080269" cy="584775"/>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TSP</a:t>
            </a:r>
          </a:p>
          <a:p>
            <a:pPr algn="ctr"/>
            <a:r>
              <a:rPr lang="zh-CN" altLang="en-US" sz="1600" dirty="0" smtClean="0">
                <a:solidFill>
                  <a:schemeClr val="bg1"/>
                </a:solidFill>
                <a:latin typeface="微软雅黑" panose="020B0503020204020204" pitchFamily="34" charset="-122"/>
                <a:ea typeface="微软雅黑" panose="020B0503020204020204" pitchFamily="34" charset="-122"/>
              </a:rPr>
              <a:t>提供商</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1482764" y="3590234"/>
            <a:ext cx="1080269"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内容</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1"/>
                </a:solidFill>
                <a:latin typeface="微软雅黑" panose="020B0503020204020204" pitchFamily="34" charset="-122"/>
                <a:ea typeface="微软雅黑" panose="020B0503020204020204" pitchFamily="34" charset="-122"/>
              </a:rPr>
              <a:t>提供商</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2705796" y="3575980"/>
            <a:ext cx="1080269"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渠道</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1"/>
                </a:solidFill>
                <a:latin typeface="微软雅黑" panose="020B0503020204020204" pitchFamily="34" charset="-122"/>
                <a:ea typeface="微软雅黑" panose="020B0503020204020204" pitchFamily="34" charset="-122"/>
              </a:rPr>
              <a:t>经营商</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3960737" y="3706357"/>
            <a:ext cx="108026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呼叫中心</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196889" y="3575494"/>
            <a:ext cx="1080269"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第三方</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1"/>
                </a:solidFill>
                <a:latin typeface="微软雅黑" panose="020B0503020204020204" pitchFamily="34" charset="-122"/>
                <a:ea typeface="微软雅黑" panose="020B0503020204020204" pitchFamily="34" charset="-122"/>
              </a:rPr>
              <a:t>开发者</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useBgFill="1">
        <p:nvSpPr>
          <p:cNvPr id="78" name="文本框 77"/>
          <p:cNvSpPr txBox="1"/>
          <p:nvPr/>
        </p:nvSpPr>
        <p:spPr>
          <a:xfrm>
            <a:off x="1569766" y="1370100"/>
            <a:ext cx="1354571" cy="369332"/>
          </a:xfrm>
          <a:prstGeom prst="rect">
            <a:avLst/>
          </a:prstGeom>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开放平台</a:t>
            </a:r>
            <a:endParaRPr lang="zh-CN" altLang="en-US" b="1" dirty="0">
              <a:latin typeface="微软雅黑" panose="020B0503020204020204" pitchFamily="34" charset="-122"/>
              <a:ea typeface="微软雅黑" panose="020B0503020204020204" pitchFamily="34" charset="-122"/>
            </a:endParaRPr>
          </a:p>
        </p:txBody>
      </p:sp>
      <p:sp>
        <p:nvSpPr>
          <p:cNvPr id="79"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cs typeface="+mj-cs"/>
              </a:rPr>
              <a:t>中国</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移动助力车企实现</a:t>
            </a: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4G</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车联网</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80" name="Oval 65"/>
          <p:cNvSpPr>
            <a:spLocks noChangeArrowheads="1"/>
          </p:cNvSpPr>
          <p:nvPr/>
        </p:nvSpPr>
        <p:spPr bwMode="auto">
          <a:xfrm>
            <a:off x="2769944" y="771550"/>
            <a:ext cx="1106091" cy="1104900"/>
          </a:xfrm>
          <a:prstGeom prst="ellipse">
            <a:avLst/>
          </a:prstGeom>
          <a:gradFill rotWithShape="1">
            <a:gsLst>
              <a:gs pos="0">
                <a:schemeClr val="accent2">
                  <a:lumMod val="40000"/>
                  <a:lumOff val="60000"/>
                </a:schemeClr>
              </a:gs>
              <a:gs pos="100000">
                <a:schemeClr val="accent2">
                  <a:lumMod val="75000"/>
                </a:schemeClr>
              </a:gs>
            </a:gsLst>
            <a:path path="rect">
              <a:fillToRect r="100000" b="100000"/>
            </a:path>
          </a:gradFill>
          <a:ln>
            <a:noFill/>
          </a:ln>
          <a:effectLs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600" b="1" dirty="0">
              <a:solidFill>
                <a:srgbClr val="FFFFFF"/>
              </a:solidFill>
              <a:latin typeface="Times New Roman" panose="02020603050405020304" pitchFamily="18" charset="0"/>
              <a:ea typeface="HY각헤드라인M"/>
              <a:cs typeface="HY각헤드라인M"/>
            </a:endParaRPr>
          </a:p>
        </p:txBody>
      </p:sp>
      <p:sp>
        <p:nvSpPr>
          <p:cNvPr id="86" name="文本框 85"/>
          <p:cNvSpPr txBox="1"/>
          <p:nvPr/>
        </p:nvSpPr>
        <p:spPr>
          <a:xfrm>
            <a:off x="2768444" y="1131590"/>
            <a:ext cx="108026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车企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68660" y="1109353"/>
            <a:ext cx="2515327" cy="923330"/>
          </a:xfrm>
          <a:prstGeom prst="rect">
            <a:avLst/>
          </a:prstGeom>
          <a:noFill/>
        </p:spPr>
        <p:txBody>
          <a:bodyPr wrap="square" rtlCol="0">
            <a:spAutoFit/>
          </a:bodyPr>
          <a:lstStyle/>
          <a:p>
            <a:r>
              <a:rPr lang="zh-CN" altLang="en-US" b="1" i="1" dirty="0" smtClean="0">
                <a:solidFill>
                  <a:schemeClr val="accent5">
                    <a:lumMod val="40000"/>
                    <a:lumOff val="60000"/>
                  </a:schemeClr>
                </a:solidFill>
              </a:rPr>
              <a:t>平台开放化是大势所趋</a:t>
            </a:r>
            <a:endParaRPr lang="en-US" altLang="zh-CN" b="1" i="1" dirty="0" smtClean="0">
              <a:solidFill>
                <a:schemeClr val="accent5">
                  <a:lumMod val="40000"/>
                  <a:lumOff val="60000"/>
                </a:schemeClr>
              </a:solidFill>
            </a:endParaRPr>
          </a:p>
          <a:p>
            <a:r>
              <a:rPr lang="zh-CN" altLang="en-US" b="1" i="1" dirty="0" smtClean="0">
                <a:solidFill>
                  <a:schemeClr val="accent5">
                    <a:lumMod val="40000"/>
                    <a:lumOff val="60000"/>
                  </a:schemeClr>
                </a:solidFill>
              </a:rPr>
              <a:t>利用平台能进行深度的大数据开发</a:t>
            </a:r>
            <a:endParaRPr lang="zh-CN" altLang="en-US" b="1" i="1" dirty="0">
              <a:solidFill>
                <a:schemeClr val="accent5">
                  <a:lumMod val="40000"/>
                  <a:lumOff val="60000"/>
                </a:schemeClr>
              </a:solidFill>
            </a:endParaRPr>
          </a:p>
        </p:txBody>
      </p:sp>
      <p:sp>
        <p:nvSpPr>
          <p:cNvPr id="87" name="文本框 86"/>
          <p:cNvSpPr txBox="1"/>
          <p:nvPr/>
        </p:nvSpPr>
        <p:spPr>
          <a:xfrm>
            <a:off x="6473541" y="2531678"/>
            <a:ext cx="2257378" cy="646331"/>
          </a:xfrm>
          <a:prstGeom prst="rect">
            <a:avLst/>
          </a:prstGeom>
          <a:noFill/>
        </p:spPr>
        <p:txBody>
          <a:bodyPr wrap="square" rtlCol="0">
            <a:spAutoFit/>
          </a:bodyPr>
          <a:lstStyle/>
          <a:p>
            <a:r>
              <a:rPr lang="zh-CN" altLang="en-US" b="1" i="1" dirty="0" smtClean="0">
                <a:solidFill>
                  <a:schemeClr val="accent3">
                    <a:lumMod val="60000"/>
                    <a:lumOff val="40000"/>
                  </a:schemeClr>
                </a:solidFill>
              </a:rPr>
              <a:t>良好的通信网络是车联网发展的重要基础</a:t>
            </a:r>
            <a:endParaRPr lang="zh-CN" altLang="en-US" b="1" i="1" dirty="0">
              <a:solidFill>
                <a:schemeClr val="accent3">
                  <a:lumMod val="60000"/>
                  <a:lumOff val="40000"/>
                </a:schemeClr>
              </a:solidFill>
            </a:endParaRPr>
          </a:p>
        </p:txBody>
      </p:sp>
      <p:sp>
        <p:nvSpPr>
          <p:cNvPr id="88" name="文本框 87"/>
          <p:cNvSpPr txBox="1"/>
          <p:nvPr/>
        </p:nvSpPr>
        <p:spPr>
          <a:xfrm>
            <a:off x="440742" y="4601001"/>
            <a:ext cx="6356754" cy="400110"/>
          </a:xfrm>
          <a:prstGeom prst="rect">
            <a:avLst/>
          </a:prstGeom>
          <a:noFill/>
        </p:spPr>
        <p:txBody>
          <a:bodyPr wrap="square" rtlCol="0">
            <a:spAutoFit/>
          </a:bodyPr>
          <a:lstStyle/>
          <a:p>
            <a:r>
              <a:rPr lang="zh-CN" altLang="en-US" sz="2000" b="1" dirty="0">
                <a:solidFill>
                  <a:schemeClr val="accent2">
                    <a:lumMod val="60000"/>
                    <a:lumOff val="40000"/>
                  </a:schemeClr>
                </a:solidFill>
                <a:latin typeface="微软雅黑" panose="020B0503020204020204" pitchFamily="34" charset="-122"/>
                <a:ea typeface="微软雅黑" panose="020B0503020204020204" pitchFamily="34" charset="-122"/>
              </a:rPr>
              <a:t>通过</a:t>
            </a:r>
            <a:r>
              <a:rPr lang="zh-CN" altLang="en-US" sz="2000" b="1" dirty="0" smtClean="0">
                <a:solidFill>
                  <a:schemeClr val="accent2">
                    <a:lumMod val="60000"/>
                    <a:lumOff val="40000"/>
                  </a:schemeClr>
                </a:solidFill>
                <a:latin typeface="微软雅黑" panose="020B0503020204020204" pitchFamily="34" charset="-122"/>
                <a:ea typeface="微软雅黑" panose="020B0503020204020204" pitchFamily="34" charset="-122"/>
              </a:rPr>
              <a:t>提升汽车信息化，助力车企实现最大的品牌价值！</a:t>
            </a:r>
            <a:endParaRPr lang="zh-CN" altLang="en-US" sz="2000" b="1"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
        <p:nvSpPr>
          <p:cNvPr id="5" name="右箭头 4"/>
          <p:cNvSpPr/>
          <p:nvPr/>
        </p:nvSpPr>
        <p:spPr>
          <a:xfrm>
            <a:off x="5597057" y="2670853"/>
            <a:ext cx="864096" cy="292896"/>
          </a:xfrm>
          <a:prstGeom prst="rightArrow">
            <a:avLst/>
          </a:prstGeom>
          <a:noFill/>
          <a:ln>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5597057" y="1368593"/>
            <a:ext cx="864096" cy="292896"/>
          </a:xfrm>
          <a:prstGeom prst="rightArrow">
            <a:avLst/>
          </a:prstGeom>
          <a:noFill/>
          <a:ln>
            <a:solidFill>
              <a:srgbClr val="C3F1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865635" y="1137804"/>
            <a:ext cx="1318246" cy="369332"/>
          </a:xfrm>
          <a:prstGeom prst="rect">
            <a:avLst/>
          </a:prstGeom>
          <a:noFill/>
        </p:spPr>
        <p:txBody>
          <a:bodyPr wrap="square" rtlCol="0">
            <a:spAutoFit/>
          </a:bodyPr>
          <a:lstStyle/>
          <a:p>
            <a:r>
              <a:rPr lang="en-US" altLang="zh-CN" dirty="0" smtClean="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5">
                      <a:satMod val="175000"/>
                      <a:alpha val="40000"/>
                    </a:schemeClr>
                  </a:glow>
                  <a:reflection blurRad="6350" stA="53000" endA="300" endPos="35500" dir="5400000" sy="-90000" algn="bl" rotWithShape="0"/>
                </a:effectLst>
              </a:rPr>
              <a:t>BIG DATA</a:t>
            </a:r>
            <a:endPar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5">
                    <a:satMod val="175000"/>
                    <a:alpha val="40000"/>
                  </a:schemeClr>
                </a:glow>
                <a:reflection blurRad="6350" stA="53000" endA="300" endPos="35500" dir="5400000" sy="-90000" algn="bl" rotWithShape="0"/>
              </a:effectLst>
            </a:endParaRPr>
          </a:p>
        </p:txBody>
      </p:sp>
    </p:spTree>
    <p:extLst>
      <p:ext uri="{BB962C8B-B14F-4D97-AF65-F5344CB8AC3E}">
        <p14:creationId xmlns:p14="http://schemas.microsoft.com/office/powerpoint/2010/main" val="1404330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107504" y="4083918"/>
            <a:ext cx="5132796" cy="98455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在</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2015GTI</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峰会上，中国移动联合通用汽车</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安吉星推出全球领先的</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4G</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车联网服务，从</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2015</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年</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7</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月起为</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GM</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提供</a:t>
            </a:r>
            <a:r>
              <a:rPr lang="en-US" altLang="zh-CN"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4G</a:t>
            </a:r>
            <a:r>
              <a:rPr lang="zh-CN" altLang="en-US" sz="1400" dirty="0" smtClean="0">
                <a:solidFill>
                  <a:schemeClr val="bg1"/>
                </a:solidFill>
                <a:latin typeface="Times New Roman" panose="02020603050405020304" pitchFamily="18" charset="0"/>
                <a:ea typeface="微软雅黑" pitchFamily="34" charset="-122"/>
                <a:cs typeface="Times New Roman" panose="02020603050405020304" pitchFamily="18" charset="0"/>
              </a:rPr>
              <a:t>车载通信服务。</a:t>
            </a:r>
          </a:p>
        </p:txBody>
      </p:sp>
      <p:sp>
        <p:nvSpPr>
          <p:cNvPr id="32" name="TextBox 5"/>
          <p:cNvSpPr txBox="1"/>
          <p:nvPr/>
        </p:nvSpPr>
        <p:spPr>
          <a:xfrm>
            <a:off x="42449" y="-27384"/>
            <a:ext cx="4040850" cy="461665"/>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a:t>中国移动</a:t>
            </a:r>
            <a:r>
              <a:rPr lang="zh-CN" altLang="en-US" dirty="0" smtClean="0"/>
              <a:t>发布</a:t>
            </a:r>
            <a:r>
              <a:rPr lang="en-US" altLang="zh-CN" dirty="0" smtClean="0"/>
              <a:t>4G</a:t>
            </a:r>
            <a:r>
              <a:rPr lang="zh-CN" altLang="en-US" dirty="0" smtClean="0"/>
              <a:t>车</a:t>
            </a:r>
            <a:r>
              <a:rPr lang="zh-CN" altLang="en-US" dirty="0"/>
              <a:t>联网</a:t>
            </a:r>
          </a:p>
        </p:txBody>
      </p:sp>
      <p:pic>
        <p:nvPicPr>
          <p:cNvPr id="33" name="Picture 3"/>
          <p:cNvPicPr>
            <a:picLocks noChangeAspect="1" noChangeArrowheads="1"/>
          </p:cNvPicPr>
          <p:nvPr/>
        </p:nvPicPr>
        <p:blipFill>
          <a:blip r:embed="rId3"/>
          <a:srcRect/>
          <a:stretch>
            <a:fillRect/>
          </a:stretch>
        </p:blipFill>
        <p:spPr bwMode="auto">
          <a:xfrm>
            <a:off x="142876" y="627534"/>
            <a:ext cx="4857784" cy="3338160"/>
          </a:xfrm>
          <a:prstGeom prst="rect">
            <a:avLst/>
          </a:prstGeom>
          <a:noFill/>
          <a:ln w="9525">
            <a:noFill/>
            <a:miter lim="800000"/>
            <a:headEnd/>
            <a:tailEnd/>
          </a:ln>
          <a:effectLst/>
        </p:spPr>
      </p:pic>
      <p:sp>
        <p:nvSpPr>
          <p:cNvPr id="34" name="矩形 33"/>
          <p:cNvSpPr/>
          <p:nvPr/>
        </p:nvSpPr>
        <p:spPr>
          <a:xfrm>
            <a:off x="5292080" y="655372"/>
            <a:ext cx="4000464" cy="3792064"/>
          </a:xfrm>
          <a:prstGeom prst="rect">
            <a:avLst/>
          </a:prstGeom>
        </p:spPr>
        <p:txBody>
          <a:bodyPr wrap="square">
            <a:spAutoFit/>
          </a:bodyPr>
          <a:lstStyle/>
          <a:p>
            <a:pPr algn="just" defTabSz="897301" eaLnBrk="0" fontAlgn="base" hangingPunct="0">
              <a:lnSpc>
                <a:spcPct val="130000"/>
              </a:lnSpc>
              <a:spcBef>
                <a:spcPct val="30000"/>
              </a:spcBef>
              <a:spcAft>
                <a:spcPct val="0"/>
              </a:spcAft>
            </a:pP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中国移动的高速网络提升汽车服务：</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实时联网</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安全安防</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defTabSz="897301" eaLnBrk="0" fontAlgn="base" hangingPunct="0">
              <a:lnSpc>
                <a:spcPct val="130000"/>
              </a:lnSpc>
              <a:spcBef>
                <a:spcPct val="30000"/>
              </a:spcBef>
              <a:spcAft>
                <a:spcPct val="0"/>
              </a:spcAft>
            </a:pPr>
            <a:endPar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defTabSz="897301" eaLnBrk="0" fontAlgn="base" hangingPunct="0">
              <a:lnSpc>
                <a:spcPct val="130000"/>
              </a:lnSpc>
              <a:spcBef>
                <a:spcPct val="30000"/>
              </a:spcBef>
              <a:spcAft>
                <a:spcPct val="0"/>
              </a:spcAft>
            </a:pPr>
            <a:endParaRPr kumimoji="1" lang="en-US" altLang="zh-CN"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defTabSz="897301" eaLnBrk="0" fontAlgn="base" hangingPunct="0">
              <a:lnSpc>
                <a:spcPct val="130000"/>
              </a:lnSpc>
              <a:spcBef>
                <a:spcPct val="30000"/>
              </a:spcBef>
              <a:spcAft>
                <a:spcPct val="0"/>
              </a:spcAft>
            </a:pP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通过</a:t>
            </a:r>
            <a:r>
              <a:rPr kumimoji="1" lang="en-US" altLang="zh-CN"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4G</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车联网技术，车主可以畅享：</a:t>
            </a:r>
            <a:r>
              <a:rPr kumimoji="1" 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kumimoji="1" lang="en-US" altLang="zh-CN"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网络数据服务</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VoLTE</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服务</a:t>
            </a:r>
            <a:r>
              <a:rPr kumimoji="1" 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在线导航</a:t>
            </a:r>
            <a:r>
              <a:rPr kumimoji="1" 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远程道路救援</a:t>
            </a:r>
            <a:r>
              <a:rPr kumimoji="1" 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defTabSz="897301" eaLnBrk="0" fontAlgn="base" hangingPunct="0">
              <a:lnSpc>
                <a:spcPct val="130000"/>
              </a:lnSpc>
              <a:spcBef>
                <a:spcPct val="30000"/>
              </a:spcBef>
              <a:spcAft>
                <a:spcPct val="0"/>
              </a:spcAft>
              <a:buFont typeface="Arial" panose="020B0604020202020204" pitchFamily="34" charset="0"/>
              <a:buChar char="•"/>
            </a:pPr>
            <a:r>
              <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其他娱乐信息服务</a:t>
            </a:r>
            <a:endParaRPr kumimoji="1" 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95941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0"/>
          <p:cNvSpPr txBox="1">
            <a:spLocks/>
          </p:cNvSpPr>
          <p:nvPr/>
        </p:nvSpPr>
        <p:spPr>
          <a:xfrm>
            <a:off x="9561" y="-27384"/>
            <a:ext cx="3379451" cy="461665"/>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a:t>中国移动</a:t>
            </a:r>
            <a:r>
              <a:rPr lang="en-US" altLang="zh-CN" dirty="0"/>
              <a:t>4G</a:t>
            </a:r>
            <a:r>
              <a:rPr lang="zh-CN" altLang="en-US" dirty="0"/>
              <a:t>车联网成就</a:t>
            </a:r>
          </a:p>
        </p:txBody>
      </p:sp>
      <p:grpSp>
        <p:nvGrpSpPr>
          <p:cNvPr id="7" name="组合 6"/>
          <p:cNvGrpSpPr/>
          <p:nvPr/>
        </p:nvGrpSpPr>
        <p:grpSpPr>
          <a:xfrm>
            <a:off x="107504" y="698578"/>
            <a:ext cx="5655251" cy="865060"/>
            <a:chOff x="307470" y="1644666"/>
            <a:chExt cx="1713946" cy="1260996"/>
          </a:xfrm>
        </p:grpSpPr>
        <p:sp>
          <p:nvSpPr>
            <p:cNvPr id="8" name="Rectangle 3"/>
            <p:cNvSpPr/>
            <p:nvPr/>
          </p:nvSpPr>
          <p:spPr bwMode="auto">
            <a:xfrm>
              <a:off x="307470" y="1644666"/>
              <a:ext cx="1713946" cy="1260996"/>
            </a:xfrm>
            <a:prstGeom prst="roundRect">
              <a:avLst>
                <a:gd name="adj" fmla="val 6940"/>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lnSpc>
                  <a:spcPct val="150000"/>
                </a:lnSpc>
              </a:pPr>
              <a:endParaRPr lang="en-US" sz="1200" kern="0" spc="-4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9" name="文本框 8"/>
            <p:cNvSpPr txBox="1"/>
            <p:nvPr/>
          </p:nvSpPr>
          <p:spPr>
            <a:xfrm>
              <a:off x="307470" y="1644666"/>
              <a:ext cx="1680415" cy="1147971"/>
            </a:xfrm>
            <a:prstGeom prst="rect">
              <a:avLst/>
            </a:prstGeom>
            <a:noFill/>
          </p:spPr>
          <p:txBody>
            <a:bodyPr wrap="square" rtlCol="0">
              <a:spAutoFit/>
            </a:bodyPr>
            <a:lstStyle/>
            <a:p>
              <a:pPr>
                <a:lnSpc>
                  <a:spcPct val="150000"/>
                </a:lnSpc>
              </a:pPr>
              <a:r>
                <a:rPr lang="zh-CN" altLang="en-US" sz="1600" b="1" dirty="0" smtClean="0">
                  <a:solidFill>
                    <a:schemeClr val="bg1"/>
                  </a:solidFill>
                  <a:latin typeface="微软雅黑" panose="020B0503020204020204" pitchFamily="34" charset="-122"/>
                  <a:ea typeface="微软雅黑" panose="020B0503020204020204" pitchFamily="34" charset="-122"/>
                </a:rPr>
                <a:t>中国移动发布</a:t>
              </a:r>
              <a:r>
                <a:rPr lang="zh-CN" altLang="en-US" sz="1600" b="1" dirty="0">
                  <a:solidFill>
                    <a:schemeClr val="bg1"/>
                  </a:solidFill>
                  <a:latin typeface="微软雅黑" panose="020B0503020204020204" pitchFamily="34" charset="-122"/>
                  <a:ea typeface="微软雅黑" panose="020B0503020204020204" pitchFamily="34" charset="-122"/>
                </a:rPr>
                <a:t>自主产权</a:t>
              </a:r>
              <a:r>
                <a:rPr lang="en-US" altLang="zh-CN" sz="1600" b="1" dirty="0">
                  <a:solidFill>
                    <a:schemeClr val="bg1"/>
                  </a:solidFill>
                  <a:latin typeface="微软雅黑" panose="020B0503020204020204" pitchFamily="34" charset="-122"/>
                  <a:ea typeface="微软雅黑" panose="020B0503020204020204" pitchFamily="34" charset="-122"/>
                </a:rPr>
                <a:t>4G</a:t>
              </a:r>
              <a:r>
                <a:rPr lang="zh-CN" altLang="en-US" sz="1600" b="1" dirty="0">
                  <a:solidFill>
                    <a:schemeClr val="bg1"/>
                  </a:solidFill>
                  <a:latin typeface="微软雅黑" panose="020B0503020204020204" pitchFamily="34" charset="-122"/>
                  <a:ea typeface="微软雅黑" panose="020B0503020204020204" pitchFamily="34" charset="-122"/>
                </a:rPr>
                <a:t>车联网产品</a:t>
              </a:r>
              <a:r>
                <a:rPr lang="zh-CN" altLang="en-US" sz="1600" b="1" dirty="0" smtClean="0">
                  <a:solidFill>
                    <a:schemeClr val="bg1"/>
                  </a:solidFill>
                  <a:latin typeface="微软雅黑" panose="020B0503020204020204" pitchFamily="34" charset="-122"/>
                  <a:ea typeface="微软雅黑" panose="020B0503020204020204" pitchFamily="34" charset="-122"/>
                </a:rPr>
                <a:t>，并</a:t>
              </a:r>
              <a:r>
                <a:rPr lang="zh-CN" altLang="en-US" sz="1600" b="1" dirty="0">
                  <a:solidFill>
                    <a:schemeClr val="bg1"/>
                  </a:solidFill>
                  <a:latin typeface="微软雅黑" panose="020B0503020204020204" pitchFamily="34" charset="-122"/>
                  <a:ea typeface="微软雅黑" panose="020B0503020204020204" pitchFamily="34" charset="-122"/>
                </a:rPr>
                <a:t>与车厂合作</a:t>
              </a:r>
              <a:r>
                <a:rPr lang="zh-CN" altLang="en-US" sz="1600" b="1" dirty="0" smtClean="0">
                  <a:solidFill>
                    <a:schemeClr val="bg1"/>
                  </a:solidFill>
                  <a:latin typeface="微软雅黑" panose="020B0503020204020204" pitchFamily="34" charset="-122"/>
                  <a:ea typeface="微软雅黑" panose="020B0503020204020204" pitchFamily="34" charset="-122"/>
                </a:rPr>
                <a:t>积累了丰富经验。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7504" y="1988840"/>
            <a:ext cx="5716754"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2014</a:t>
            </a:r>
            <a:r>
              <a:rPr kumimoji="1"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a:t>
            </a:r>
            <a:r>
              <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11</a:t>
            </a:r>
            <a:r>
              <a:rPr kumimoji="1"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月</a:t>
            </a:r>
            <a:r>
              <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a:t>
            </a:r>
            <a:r>
              <a:rPr kumimoji="1"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日，中国移动正式推出车联网服务以及自主品牌的</a:t>
            </a:r>
            <a:r>
              <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4G</a:t>
            </a:r>
            <a:r>
              <a:rPr kumimoji="1"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多功能车机、车载路由诊断</a:t>
            </a:r>
            <a:r>
              <a:rPr kumimoji="1" lang="zh-CN" altLang="en-US"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设备。</a:t>
            </a:r>
            <a:endPar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kumimoji="1" lang="en-US" altLang="zh-CN"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lvl="1" indent="-285750">
              <a:lnSpc>
                <a:spcPct val="150000"/>
              </a:lnSpc>
              <a:buFont typeface="Arial" panose="020B0604020202020204" pitchFamily="34" charset="0"/>
              <a:buChar char="•"/>
            </a:pPr>
            <a:r>
              <a:rPr kumimoji="1" lang="zh-CN" altLang="en-US"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中国移动自主品牌车联网产品车机、</a:t>
            </a:r>
            <a:r>
              <a:rPr kumimoji="1" lang="en-US" altLang="zh-CN"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OBD</a:t>
            </a:r>
            <a:r>
              <a:rPr kumimoji="1" lang="zh-CN" altLang="en-US"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参展</a:t>
            </a:r>
            <a:r>
              <a:rPr kumimoji="1" lang="en-US" altLang="zh-CN"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2015</a:t>
            </a:r>
            <a:r>
              <a:rPr kumimoji="1" lang="zh-CN" altLang="en-US" sz="16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年巴塞罗那通信展，与车企销售公司合作推广。</a:t>
            </a:r>
            <a:endParaRPr kumimoji="1"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组合 11"/>
          <p:cNvGrpSpPr/>
          <p:nvPr/>
        </p:nvGrpSpPr>
        <p:grpSpPr>
          <a:xfrm>
            <a:off x="6099749" y="3495725"/>
            <a:ext cx="2531692" cy="1518206"/>
            <a:chOff x="0" y="1000108"/>
            <a:chExt cx="5320173" cy="4743585"/>
          </a:xfrm>
        </p:grpSpPr>
        <p:pic>
          <p:nvPicPr>
            <p:cNvPr id="13" name="Picture 4"/>
            <p:cNvPicPr>
              <a:picLocks noChangeAspect="1" noChangeArrowheads="1"/>
            </p:cNvPicPr>
            <p:nvPr/>
          </p:nvPicPr>
          <p:blipFill>
            <a:blip r:embed="rId3" cstate="print"/>
            <a:srcRect l="6565" t="12662" r="14832"/>
            <a:stretch>
              <a:fillRect/>
            </a:stretch>
          </p:blipFill>
          <p:spPr bwMode="auto">
            <a:xfrm>
              <a:off x="2786050" y="3929066"/>
              <a:ext cx="2526766" cy="1814627"/>
            </a:xfrm>
            <a:prstGeom prst="rect">
              <a:avLst/>
            </a:prstGeom>
            <a:noFill/>
            <a:ln w="9525">
              <a:noFill/>
              <a:miter lim="800000"/>
              <a:headEnd/>
              <a:tailEnd/>
            </a:ln>
            <a:effectLst/>
          </p:spPr>
        </p:pic>
        <p:pic>
          <p:nvPicPr>
            <p:cNvPr id="14" name="Picture 5"/>
            <p:cNvPicPr>
              <a:picLocks noChangeAspect="1" noChangeArrowheads="1"/>
            </p:cNvPicPr>
            <p:nvPr/>
          </p:nvPicPr>
          <p:blipFill>
            <a:blip r:embed="rId4" cstate="print"/>
            <a:srcRect r="12506"/>
            <a:stretch>
              <a:fillRect/>
            </a:stretch>
          </p:blipFill>
          <p:spPr bwMode="auto">
            <a:xfrm>
              <a:off x="2819843" y="1000108"/>
              <a:ext cx="2500330" cy="1571636"/>
            </a:xfrm>
            <a:prstGeom prst="rect">
              <a:avLst/>
            </a:prstGeom>
            <a:noFill/>
            <a:ln w="9525">
              <a:noFill/>
              <a:miter lim="800000"/>
              <a:headEnd/>
              <a:tailEnd/>
            </a:ln>
            <a:effectLst/>
          </p:spPr>
        </p:pic>
        <p:pic>
          <p:nvPicPr>
            <p:cNvPr id="15" name="Picture 7"/>
            <p:cNvPicPr>
              <a:picLocks noChangeAspect="1" noChangeArrowheads="1"/>
            </p:cNvPicPr>
            <p:nvPr/>
          </p:nvPicPr>
          <p:blipFill>
            <a:blip r:embed="rId5" cstate="print"/>
            <a:srcRect/>
            <a:stretch>
              <a:fillRect/>
            </a:stretch>
          </p:blipFill>
          <p:spPr bwMode="auto">
            <a:xfrm>
              <a:off x="2643174" y="2528260"/>
              <a:ext cx="2676999" cy="1472244"/>
            </a:xfrm>
            <a:prstGeom prst="rect">
              <a:avLst/>
            </a:prstGeom>
            <a:noFill/>
            <a:ln w="9525">
              <a:noFill/>
              <a:miter lim="800000"/>
              <a:headEnd/>
              <a:tailEnd/>
            </a:ln>
            <a:effectLst/>
          </p:spPr>
        </p:pic>
        <p:pic>
          <p:nvPicPr>
            <p:cNvPr id="16" name="Picture 3"/>
            <p:cNvPicPr>
              <a:picLocks noChangeAspect="1" noChangeArrowheads="1"/>
            </p:cNvPicPr>
            <p:nvPr/>
          </p:nvPicPr>
          <p:blipFill>
            <a:blip r:embed="rId6"/>
            <a:srcRect l="16178" t="14424" r="2446"/>
            <a:stretch>
              <a:fillRect/>
            </a:stretch>
          </p:blipFill>
          <p:spPr bwMode="auto">
            <a:xfrm>
              <a:off x="0" y="3429000"/>
              <a:ext cx="3286116" cy="2257963"/>
            </a:xfrm>
            <a:prstGeom prst="rect">
              <a:avLst/>
            </a:prstGeom>
            <a:noFill/>
            <a:ln w="9525">
              <a:noFill/>
              <a:miter lim="800000"/>
              <a:headEnd/>
              <a:tailEnd/>
            </a:ln>
            <a:effectLst/>
          </p:spPr>
        </p:pic>
        <p:pic>
          <p:nvPicPr>
            <p:cNvPr id="17" name="Picture 2"/>
            <p:cNvPicPr>
              <a:picLocks noChangeAspect="1" noChangeArrowheads="1"/>
            </p:cNvPicPr>
            <p:nvPr/>
          </p:nvPicPr>
          <p:blipFill>
            <a:blip r:embed="rId7">
              <a:lum bright="20000"/>
            </a:blip>
            <a:srcRect l="15875" r="11236" b="10606"/>
            <a:stretch>
              <a:fillRect/>
            </a:stretch>
          </p:blipFill>
          <p:spPr bwMode="auto">
            <a:xfrm>
              <a:off x="0" y="1000108"/>
              <a:ext cx="3286116" cy="2539565"/>
            </a:xfrm>
            <a:prstGeom prst="rect">
              <a:avLst/>
            </a:prstGeom>
            <a:noFill/>
            <a:ln w="9525">
              <a:noFill/>
              <a:miter lim="800000"/>
              <a:headEnd/>
              <a:tailEnd/>
            </a:ln>
            <a:effectLst/>
          </p:spPr>
        </p:pic>
      </p:gr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4168" y="2384505"/>
            <a:ext cx="1645928" cy="937264"/>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4551" y="2054887"/>
            <a:ext cx="1597359" cy="1607777"/>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4549" y="776480"/>
            <a:ext cx="2543391" cy="1434070"/>
          </a:xfrm>
          <a:prstGeom prst="rect">
            <a:avLst/>
          </a:prstGeom>
        </p:spPr>
      </p:pic>
    </p:spTree>
    <p:extLst>
      <p:ext uri="{BB962C8B-B14F-4D97-AF65-F5344CB8AC3E}">
        <p14:creationId xmlns:p14="http://schemas.microsoft.com/office/powerpoint/2010/main" val="4202272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0"/>
          <p:cNvSpPr txBox="1">
            <a:spLocks/>
          </p:cNvSpPr>
          <p:nvPr/>
        </p:nvSpPr>
        <p:spPr>
          <a:xfrm>
            <a:off x="9561" y="-27384"/>
            <a:ext cx="3379451" cy="461665"/>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en-US" altLang="zh-CN" dirty="0" smtClean="0"/>
              <a:t>4G</a:t>
            </a:r>
            <a:r>
              <a:rPr lang="zh-CN" altLang="en-US" dirty="0" smtClean="0"/>
              <a:t>车联网发展正当其时</a:t>
            </a:r>
            <a:endParaRPr lang="zh-CN" altLang="en-US" dirty="0"/>
          </a:p>
        </p:txBody>
      </p:sp>
      <p:sp>
        <p:nvSpPr>
          <p:cNvPr id="21" name="Line 3"/>
          <p:cNvSpPr>
            <a:spLocks noChangeShapeType="1"/>
          </p:cNvSpPr>
          <p:nvPr/>
        </p:nvSpPr>
        <p:spPr bwMode="auto">
          <a:xfrm>
            <a:off x="180975" y="3280018"/>
            <a:ext cx="8839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 name="Text Box 4" descr="Stationery"/>
          <p:cNvSpPr txBox="1">
            <a:spLocks noChangeArrowheads="1"/>
          </p:cNvSpPr>
          <p:nvPr/>
        </p:nvSpPr>
        <p:spPr bwMode="auto">
          <a:xfrm>
            <a:off x="459102" y="3248268"/>
            <a:ext cx="1504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200" b="1" dirty="0" smtClean="0">
                <a:solidFill>
                  <a:schemeClr val="bg1"/>
                </a:solidFill>
                <a:latin typeface="微软雅黑" panose="020B0503020204020204" pitchFamily="34" charset="-122"/>
                <a:ea typeface="微软雅黑" panose="020B0503020204020204" pitchFamily="34" charset="-122"/>
              </a:rPr>
              <a:t>2001-2008</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3" name="Text Box 5" descr="Stationery"/>
          <p:cNvSpPr txBox="1">
            <a:spLocks noChangeArrowheads="1"/>
          </p:cNvSpPr>
          <p:nvPr/>
        </p:nvSpPr>
        <p:spPr bwMode="auto">
          <a:xfrm>
            <a:off x="2327224" y="3245093"/>
            <a:ext cx="9957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  </a:t>
            </a:r>
            <a:r>
              <a:rPr kumimoji="1" lang="en-US" altLang="zh-CN" sz="1200" b="1" dirty="0" smtClean="0">
                <a:solidFill>
                  <a:schemeClr val="bg1"/>
                </a:solidFill>
                <a:latin typeface="微软雅黑" panose="020B0503020204020204" pitchFamily="34" charset="-122"/>
                <a:ea typeface="微软雅黑" panose="020B0503020204020204" pitchFamily="34" charset="-122"/>
              </a:rPr>
              <a:t>2012</a:t>
            </a:r>
            <a:r>
              <a:rPr kumimoji="1" lang="zh-CN" altLang="en-US" sz="1200" b="1" dirty="0" smtClean="0">
                <a:solidFill>
                  <a:schemeClr val="bg1"/>
                </a:solidFill>
                <a:latin typeface="微软雅黑" panose="020B0503020204020204" pitchFamily="34" charset="-122"/>
                <a:ea typeface="微软雅黑" panose="020B0503020204020204" pitchFamily="34" charset="-122"/>
              </a:rPr>
              <a:t>年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4" name="AutoShape 7"/>
          <p:cNvSpPr>
            <a:spLocks noChangeArrowheads="1"/>
          </p:cNvSpPr>
          <p:nvPr/>
        </p:nvSpPr>
        <p:spPr bwMode="auto">
          <a:xfrm>
            <a:off x="741362" y="2666240"/>
            <a:ext cx="1008063" cy="279509"/>
          </a:xfrm>
          <a:prstGeom prst="roundRect">
            <a:avLst>
              <a:gd name="adj" fmla="val 16667"/>
            </a:avLst>
          </a:prstGeom>
          <a:gradFill rotWithShape="1">
            <a:gsLst>
              <a:gs pos="0">
                <a:srgbClr val="FFFFFF"/>
              </a:gs>
              <a:gs pos="100000">
                <a:schemeClr val="folHlink">
                  <a:alpha val="71999"/>
                </a:schemeClr>
              </a:gs>
            </a:gsLst>
            <a:path path="shape">
              <a:fillToRect l="50000" t="50000" r="50000" b="50000"/>
            </a:path>
          </a:gradFill>
          <a:ln w="28575">
            <a:solidFill>
              <a:schemeClr val="tx1"/>
            </a:solidFill>
            <a:prstDash val="dash"/>
            <a:round/>
            <a:headEnd/>
            <a:tailEnd/>
          </a:ln>
        </p:spPr>
        <p:txBody>
          <a:bodyPr wrap="squar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TD-SCDMA</a:t>
            </a:r>
            <a:endParaRPr kumimoji="1" lang="en-US" altLang="zh-CN" sz="1100" b="1" dirty="0">
              <a:latin typeface="微软雅黑" panose="020B0503020204020204" pitchFamily="34" charset="-122"/>
              <a:ea typeface="微软雅黑" panose="020B0503020204020204" pitchFamily="34" charset="-122"/>
            </a:endParaRPr>
          </a:p>
        </p:txBody>
      </p:sp>
      <p:sp>
        <p:nvSpPr>
          <p:cNvPr id="25" name="AutoShape 10"/>
          <p:cNvSpPr>
            <a:spLocks noChangeArrowheads="1"/>
          </p:cNvSpPr>
          <p:nvPr/>
        </p:nvSpPr>
        <p:spPr bwMode="auto">
          <a:xfrm>
            <a:off x="2361407" y="2299505"/>
            <a:ext cx="1085849" cy="398691"/>
          </a:xfrm>
          <a:prstGeom prst="roundRect">
            <a:avLst>
              <a:gd name="adj" fmla="val 16667"/>
            </a:avLst>
          </a:prstGeom>
          <a:gradFill rotWithShape="1">
            <a:gsLst>
              <a:gs pos="0">
                <a:srgbClr val="FFFFFF"/>
              </a:gs>
              <a:gs pos="100000">
                <a:srgbClr val="FFCC00"/>
              </a:gs>
            </a:gsLst>
            <a:path path="shape">
              <a:fillToRect l="50000" t="50000" r="50000" b="50000"/>
            </a:path>
          </a:gradFill>
          <a:ln w="9525">
            <a:solidFill>
              <a:schemeClr val="tx1"/>
            </a:solidFill>
            <a:round/>
            <a:headEnd/>
            <a:tailEnd/>
          </a:ln>
        </p:spPr>
        <p:txBody>
          <a:bodyPr wrap="squar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6" name="Line 14"/>
          <p:cNvSpPr>
            <a:spLocks noChangeShapeType="1"/>
          </p:cNvSpPr>
          <p:nvPr/>
        </p:nvSpPr>
        <p:spPr bwMode="auto">
          <a:xfrm>
            <a:off x="2817905" y="3089518"/>
            <a:ext cx="0"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Line 15"/>
          <p:cNvSpPr>
            <a:spLocks noChangeShapeType="1"/>
          </p:cNvSpPr>
          <p:nvPr/>
        </p:nvSpPr>
        <p:spPr bwMode="auto">
          <a:xfrm>
            <a:off x="5664338" y="3089518"/>
            <a:ext cx="0"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Text Box 16" descr="Stationery"/>
          <p:cNvSpPr txBox="1">
            <a:spLocks noChangeArrowheads="1"/>
          </p:cNvSpPr>
          <p:nvPr/>
        </p:nvSpPr>
        <p:spPr bwMode="auto">
          <a:xfrm>
            <a:off x="7080332" y="3245093"/>
            <a:ext cx="9957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  </a:t>
            </a:r>
            <a:r>
              <a:rPr kumimoji="1" lang="en-US" altLang="zh-CN" sz="1200" b="1" dirty="0" smtClean="0">
                <a:solidFill>
                  <a:schemeClr val="bg1"/>
                </a:solidFill>
                <a:latin typeface="微软雅黑" panose="020B0503020204020204" pitchFamily="34" charset="-122"/>
                <a:ea typeface="微软雅黑" panose="020B0503020204020204" pitchFamily="34" charset="-122"/>
              </a:rPr>
              <a:t>2040</a:t>
            </a:r>
            <a:r>
              <a:rPr kumimoji="1" lang="zh-CN" altLang="en-US" sz="1200" b="1" dirty="0" smtClean="0">
                <a:solidFill>
                  <a:schemeClr val="bg1"/>
                </a:solidFill>
                <a:latin typeface="微软雅黑" panose="020B0503020204020204" pitchFamily="34" charset="-122"/>
                <a:ea typeface="微软雅黑" panose="020B0503020204020204" pitchFamily="34" charset="-122"/>
              </a:rPr>
              <a:t>年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Line 18"/>
          <p:cNvSpPr>
            <a:spLocks noChangeShapeType="1"/>
          </p:cNvSpPr>
          <p:nvPr/>
        </p:nvSpPr>
        <p:spPr bwMode="auto">
          <a:xfrm>
            <a:off x="4238311" y="3089518"/>
            <a:ext cx="0"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Line 19"/>
          <p:cNvSpPr>
            <a:spLocks noChangeShapeType="1"/>
          </p:cNvSpPr>
          <p:nvPr/>
        </p:nvSpPr>
        <p:spPr bwMode="auto">
          <a:xfrm>
            <a:off x="7562218" y="3089518"/>
            <a:ext cx="0"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Text Box 20" descr="Stationery"/>
          <p:cNvSpPr txBox="1">
            <a:spLocks noChangeArrowheads="1"/>
          </p:cNvSpPr>
          <p:nvPr/>
        </p:nvSpPr>
        <p:spPr bwMode="auto">
          <a:xfrm>
            <a:off x="3758741" y="3245093"/>
            <a:ext cx="9957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  </a:t>
            </a:r>
            <a:r>
              <a:rPr kumimoji="1" lang="en-US" altLang="zh-CN" sz="1200" b="1" dirty="0" smtClean="0">
                <a:solidFill>
                  <a:schemeClr val="bg1"/>
                </a:solidFill>
                <a:latin typeface="微软雅黑" panose="020B0503020204020204" pitchFamily="34" charset="-122"/>
                <a:ea typeface="微软雅黑" panose="020B0503020204020204" pitchFamily="34" charset="-122"/>
              </a:rPr>
              <a:t>2020</a:t>
            </a:r>
            <a:r>
              <a:rPr kumimoji="1" lang="zh-CN" altLang="en-US" sz="1200" b="1" dirty="0" smtClean="0">
                <a:solidFill>
                  <a:schemeClr val="bg1"/>
                </a:solidFill>
                <a:latin typeface="微软雅黑" panose="020B0503020204020204" pitchFamily="34" charset="-122"/>
                <a:ea typeface="微软雅黑" panose="020B0503020204020204" pitchFamily="34" charset="-122"/>
              </a:rPr>
              <a:t>年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2" name="Text Box 21" descr="Stationery"/>
          <p:cNvSpPr txBox="1">
            <a:spLocks noChangeArrowheads="1"/>
          </p:cNvSpPr>
          <p:nvPr/>
        </p:nvSpPr>
        <p:spPr bwMode="auto">
          <a:xfrm>
            <a:off x="5171709" y="3245093"/>
            <a:ext cx="9957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  </a:t>
            </a:r>
            <a:r>
              <a:rPr kumimoji="1" lang="en-US" altLang="zh-CN" sz="1200" b="1" dirty="0" smtClean="0">
                <a:solidFill>
                  <a:schemeClr val="bg1"/>
                </a:solidFill>
                <a:latin typeface="微软雅黑" panose="020B0503020204020204" pitchFamily="34" charset="-122"/>
                <a:ea typeface="微软雅黑" panose="020B0503020204020204" pitchFamily="34" charset="-122"/>
              </a:rPr>
              <a:t>2030</a:t>
            </a:r>
            <a:r>
              <a:rPr kumimoji="1" lang="zh-CN" altLang="en-US" sz="1200" b="1" dirty="0" smtClean="0">
                <a:solidFill>
                  <a:schemeClr val="bg1"/>
                </a:solidFill>
                <a:latin typeface="微软雅黑" panose="020B0503020204020204" pitchFamily="34" charset="-122"/>
                <a:ea typeface="微软雅黑" panose="020B0503020204020204" pitchFamily="34" charset="-122"/>
              </a:rPr>
              <a:t>年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3" name="Line 24"/>
          <p:cNvSpPr>
            <a:spLocks noChangeShapeType="1"/>
          </p:cNvSpPr>
          <p:nvPr/>
        </p:nvSpPr>
        <p:spPr bwMode="auto">
          <a:xfrm>
            <a:off x="190500" y="3280018"/>
            <a:ext cx="88392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34" name="Text Box 25"/>
          <p:cNvSpPr txBox="1">
            <a:spLocks noChangeArrowheads="1"/>
          </p:cNvSpPr>
          <p:nvPr/>
        </p:nvSpPr>
        <p:spPr bwMode="auto">
          <a:xfrm>
            <a:off x="5837987" y="2108443"/>
            <a:ext cx="166777" cy="2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200" b="1">
              <a:latin typeface="微软雅黑" panose="020B0503020204020204" pitchFamily="34" charset="-122"/>
              <a:ea typeface="微软雅黑" panose="020B0503020204020204" pitchFamily="34" charset="-122"/>
            </a:endParaRPr>
          </a:p>
        </p:txBody>
      </p:sp>
      <p:sp>
        <p:nvSpPr>
          <p:cNvPr id="35" name="AutoShape 27"/>
          <p:cNvSpPr>
            <a:spLocks noChangeArrowheads="1"/>
          </p:cNvSpPr>
          <p:nvPr/>
        </p:nvSpPr>
        <p:spPr bwMode="auto">
          <a:xfrm>
            <a:off x="757238" y="1985256"/>
            <a:ext cx="976312" cy="500846"/>
          </a:xfrm>
          <a:prstGeom prst="roundRect">
            <a:avLst>
              <a:gd name="adj" fmla="val 16667"/>
            </a:avLst>
          </a:prstGeom>
          <a:gradFill rotWithShape="1">
            <a:gsLst>
              <a:gs pos="0">
                <a:srgbClr val="FFFFFF"/>
              </a:gs>
              <a:gs pos="100000">
                <a:schemeClr val="hlink">
                  <a:alpha val="71999"/>
                </a:schemeClr>
              </a:gs>
            </a:gsLst>
            <a:path path="shape">
              <a:fillToRect l="50000" t="50000" r="50000" b="50000"/>
            </a:path>
          </a:gradFill>
          <a:ln w="9525">
            <a:solidFill>
              <a:schemeClr val="tx1"/>
            </a:solidFill>
            <a:round/>
            <a:headEnd/>
            <a:tailEnd/>
          </a:ln>
        </p:spPr>
        <p:txBody>
          <a:bodyPr wrap="squar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latin typeface="微软雅黑" panose="020B0503020204020204" pitchFamily="34" charset="-122"/>
                <a:ea typeface="微软雅黑" panose="020B0503020204020204" pitchFamily="34" charset="-122"/>
              </a:rPr>
              <a:t>cdma2000 </a:t>
            </a:r>
            <a:endParaRPr lang="en-US" altLang="zh-CN" sz="1200" dirty="0">
              <a:latin typeface="微软雅黑" panose="020B0503020204020204" pitchFamily="34" charset="-122"/>
              <a:ea typeface="微软雅黑" panose="020B0503020204020204" pitchFamily="34" charset="-122"/>
            </a:endParaRPr>
          </a:p>
        </p:txBody>
      </p:sp>
      <p:sp>
        <p:nvSpPr>
          <p:cNvPr id="36" name="Line 29"/>
          <p:cNvSpPr>
            <a:spLocks noChangeShapeType="1"/>
          </p:cNvSpPr>
          <p:nvPr/>
        </p:nvSpPr>
        <p:spPr bwMode="auto">
          <a:xfrm>
            <a:off x="1095375" y="2638668"/>
            <a:ext cx="217488" cy="0"/>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7" name="Line 35"/>
          <p:cNvSpPr>
            <a:spLocks noChangeShapeType="1"/>
          </p:cNvSpPr>
          <p:nvPr/>
        </p:nvSpPr>
        <p:spPr bwMode="auto">
          <a:xfrm flipV="1">
            <a:off x="1816464" y="976237"/>
            <a:ext cx="2432641" cy="0"/>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square"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38" name="Line 39"/>
          <p:cNvSpPr>
            <a:spLocks noChangeShapeType="1"/>
          </p:cNvSpPr>
          <p:nvPr/>
        </p:nvSpPr>
        <p:spPr bwMode="auto">
          <a:xfrm>
            <a:off x="209008" y="1197315"/>
            <a:ext cx="8839200" cy="0"/>
          </a:xfrm>
          <a:prstGeom prst="line">
            <a:avLst/>
          </a:prstGeom>
          <a:noFill/>
          <a:ln w="38100">
            <a:solidFill>
              <a:srgbClr val="3333FF"/>
            </a:solidFill>
            <a:prstDash val="dash"/>
            <a:round/>
            <a:headEnd/>
            <a:tailEnd/>
          </a:ln>
          <a:extLst>
            <a:ext uri="{909E8E84-426E-40DD-AFC4-6F175D3DCCD1}">
              <a14:hiddenFill xmlns:a14="http://schemas.microsoft.com/office/drawing/2010/main">
                <a:noFill/>
              </a14:hiddenFill>
            </a:ext>
          </a:extLst>
        </p:spPr>
        <p:txBody>
          <a:bodyPr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39" name="AutoShape 48"/>
          <p:cNvSpPr>
            <a:spLocks noChangeArrowheads="1"/>
          </p:cNvSpPr>
          <p:nvPr/>
        </p:nvSpPr>
        <p:spPr bwMode="auto">
          <a:xfrm>
            <a:off x="757238" y="1500529"/>
            <a:ext cx="976312" cy="296862"/>
          </a:xfrm>
          <a:prstGeom prst="roundRect">
            <a:avLst>
              <a:gd name="adj" fmla="val 16667"/>
            </a:avLst>
          </a:prstGeom>
          <a:gradFill rotWithShape="1">
            <a:gsLst>
              <a:gs pos="0">
                <a:srgbClr val="FFFFFF"/>
              </a:gs>
              <a:gs pos="100000">
                <a:srgbClr val="99FF99">
                  <a:alpha val="71999"/>
                </a:srgbClr>
              </a:gs>
            </a:gsLst>
            <a:path path="shape">
              <a:fillToRect l="50000" t="50000" r="50000" b="50000"/>
            </a:path>
          </a:gradFill>
          <a:ln w="9525">
            <a:solidFill>
              <a:schemeClr val="tx1"/>
            </a:solidFill>
            <a:round/>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smtClean="0">
                <a:latin typeface="微软雅黑" panose="020B0503020204020204" pitchFamily="34" charset="-122"/>
                <a:ea typeface="微软雅黑" panose="020B0503020204020204" pitchFamily="34" charset="-122"/>
              </a:rPr>
              <a:t>WCDMA</a:t>
            </a:r>
            <a:endParaRPr lang="en-US" altLang="zh-CN" sz="1200" b="1" dirty="0">
              <a:latin typeface="微软雅黑" panose="020B0503020204020204" pitchFamily="34" charset="-122"/>
              <a:ea typeface="微软雅黑" panose="020B0503020204020204" pitchFamily="34" charset="-122"/>
            </a:endParaRPr>
          </a:p>
        </p:txBody>
      </p:sp>
      <p:sp>
        <p:nvSpPr>
          <p:cNvPr id="40" name="AutoShape 54"/>
          <p:cNvSpPr>
            <a:spLocks noChangeArrowheads="1"/>
          </p:cNvSpPr>
          <p:nvPr/>
        </p:nvSpPr>
        <p:spPr bwMode="auto">
          <a:xfrm>
            <a:off x="2361407" y="1752321"/>
            <a:ext cx="1085849" cy="341641"/>
          </a:xfrm>
          <a:prstGeom prst="roundRect">
            <a:avLst>
              <a:gd name="adj" fmla="val 16667"/>
            </a:avLst>
          </a:prstGeom>
          <a:gradFill rotWithShape="1">
            <a:gsLst>
              <a:gs pos="0">
                <a:srgbClr val="FFFFFF"/>
              </a:gs>
              <a:gs pos="100000">
                <a:srgbClr val="FFCC00"/>
              </a:gs>
            </a:gsLst>
            <a:path path="shape">
              <a:fillToRect l="50000" t="50000" r="50000" b="50000"/>
            </a:path>
          </a:gradFill>
          <a:ln w="9525">
            <a:solidFill>
              <a:schemeClr val="tx1"/>
            </a:solidFill>
            <a:round/>
            <a:headEnd/>
            <a:tailEnd/>
          </a:ln>
        </p:spPr>
        <p:txBody>
          <a:bodyPr lIns="82550" tIns="41275" rIns="82550" bIns="412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smtClean="0">
                <a:latin typeface="微软雅黑" panose="020B0503020204020204" pitchFamily="34" charset="-122"/>
                <a:ea typeface="微软雅黑" panose="020B0503020204020204" pitchFamily="34" charset="-122"/>
              </a:rPr>
              <a:t>LTE-TDD</a:t>
            </a:r>
            <a:endParaRPr lang="en-US" altLang="zh-CN" sz="1200" b="1" dirty="0">
              <a:latin typeface="微软雅黑" panose="020B0503020204020204" pitchFamily="34" charset="-122"/>
              <a:ea typeface="微软雅黑" panose="020B0503020204020204" pitchFamily="34" charset="-122"/>
            </a:endParaRPr>
          </a:p>
        </p:txBody>
      </p:sp>
      <p:sp>
        <p:nvSpPr>
          <p:cNvPr id="41" name="AutoShape 65"/>
          <p:cNvSpPr>
            <a:spLocks noChangeArrowheads="1"/>
          </p:cNvSpPr>
          <p:nvPr/>
        </p:nvSpPr>
        <p:spPr bwMode="auto">
          <a:xfrm>
            <a:off x="735376" y="834941"/>
            <a:ext cx="1081088" cy="326491"/>
          </a:xfrm>
          <a:prstGeom prst="wedgeRectCallout">
            <a:avLst>
              <a:gd name="adj1" fmla="val 18895"/>
              <a:gd name="adj2" fmla="val 102783"/>
            </a:avLst>
          </a:prstGeom>
          <a:gradFill rotWithShape="1">
            <a:gsLst>
              <a:gs pos="0">
                <a:schemeClr val="bg1"/>
              </a:gs>
              <a:gs pos="100000">
                <a:srgbClr val="FF9900"/>
              </a:gs>
            </a:gsLst>
            <a:path path="rect">
              <a:fillToRect l="50000" t="50000" r="50000" b="50000"/>
            </a:path>
          </a:gra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smtClean="0">
                <a:latin typeface="微软雅黑" panose="020B0503020204020204" pitchFamily="34" charset="-122"/>
                <a:ea typeface="微软雅黑" panose="020B0503020204020204" pitchFamily="34" charset="-122"/>
              </a:rPr>
              <a:t>3G</a:t>
            </a:r>
            <a:endParaRPr lang="en-US" altLang="zh-CN" sz="1200" b="1" dirty="0">
              <a:latin typeface="微软雅黑" panose="020B0503020204020204" pitchFamily="34" charset="-122"/>
              <a:ea typeface="微软雅黑" panose="020B0503020204020204" pitchFamily="34" charset="-122"/>
            </a:endParaRPr>
          </a:p>
        </p:txBody>
      </p:sp>
      <p:sp>
        <p:nvSpPr>
          <p:cNvPr id="42" name="Text Box 66"/>
          <p:cNvSpPr txBox="1">
            <a:spLocks noChangeArrowheads="1"/>
          </p:cNvSpPr>
          <p:nvPr/>
        </p:nvSpPr>
        <p:spPr bwMode="auto">
          <a:xfrm>
            <a:off x="2316956" y="2402467"/>
            <a:ext cx="1216025" cy="2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smtClean="0">
                <a:latin typeface="微软雅黑" panose="020B0503020204020204" pitchFamily="34" charset="-122"/>
                <a:ea typeface="微软雅黑" panose="020B0503020204020204" pitchFamily="34" charset="-122"/>
              </a:rPr>
              <a:t>LTE FDD</a:t>
            </a:r>
            <a:endParaRPr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43" name="Line 17"/>
          <p:cNvSpPr>
            <a:spLocks noChangeShapeType="1"/>
          </p:cNvSpPr>
          <p:nvPr/>
        </p:nvSpPr>
        <p:spPr bwMode="auto">
          <a:xfrm>
            <a:off x="1206819" y="3098225"/>
            <a:ext cx="0"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AutoShape 54"/>
          <p:cNvSpPr>
            <a:spLocks noChangeArrowheads="1"/>
          </p:cNvSpPr>
          <p:nvPr/>
        </p:nvSpPr>
        <p:spPr bwMode="auto">
          <a:xfrm>
            <a:off x="3721486" y="2021455"/>
            <a:ext cx="1085849" cy="341641"/>
          </a:xfrm>
          <a:prstGeom prst="roundRect">
            <a:avLst>
              <a:gd name="adj" fmla="val 16667"/>
            </a:avLst>
          </a:prstGeom>
          <a:gradFill rotWithShape="1">
            <a:gsLst>
              <a:gs pos="0">
                <a:srgbClr val="FFFFFF"/>
              </a:gs>
              <a:gs pos="100000">
                <a:srgbClr val="FFCC00"/>
              </a:gs>
            </a:gsLst>
            <a:path path="shape">
              <a:fillToRect l="50000" t="50000" r="50000" b="50000"/>
            </a:path>
          </a:gradFill>
          <a:ln w="9525">
            <a:solidFill>
              <a:schemeClr val="tx1"/>
            </a:solidFill>
            <a:round/>
            <a:headEnd/>
            <a:tailEnd/>
          </a:ln>
        </p:spPr>
        <p:txBody>
          <a:bodyPr lIns="82550" tIns="41275" rIns="82550" bIns="412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smtClean="0">
                <a:latin typeface="微软雅黑" panose="020B0503020204020204" pitchFamily="34" charset="-122"/>
                <a:ea typeface="微软雅黑" panose="020B0503020204020204" pitchFamily="34" charset="-122"/>
              </a:rPr>
              <a:t>5G</a:t>
            </a:r>
            <a:endParaRPr lang="en-US" altLang="zh-CN" sz="1200" b="1" dirty="0">
              <a:latin typeface="微软雅黑" panose="020B0503020204020204" pitchFamily="34" charset="-122"/>
              <a:ea typeface="微软雅黑" panose="020B0503020204020204" pitchFamily="34" charset="-122"/>
            </a:endParaRPr>
          </a:p>
        </p:txBody>
      </p:sp>
      <p:sp>
        <p:nvSpPr>
          <p:cNvPr id="45" name="AutoShape 65"/>
          <p:cNvSpPr>
            <a:spLocks noChangeArrowheads="1"/>
          </p:cNvSpPr>
          <p:nvPr/>
        </p:nvSpPr>
        <p:spPr bwMode="auto">
          <a:xfrm>
            <a:off x="2371456" y="1186380"/>
            <a:ext cx="1081088" cy="326491"/>
          </a:xfrm>
          <a:prstGeom prst="wedgeRectCallout">
            <a:avLst>
              <a:gd name="adj1" fmla="val 18895"/>
              <a:gd name="adj2" fmla="val 102783"/>
            </a:avLst>
          </a:prstGeom>
          <a:gradFill rotWithShape="1">
            <a:gsLst>
              <a:gs pos="0">
                <a:schemeClr val="bg1"/>
              </a:gs>
              <a:gs pos="100000">
                <a:srgbClr val="FF9900"/>
              </a:gs>
            </a:gsLst>
            <a:path path="rect">
              <a:fillToRect l="50000" t="50000" r="50000" b="50000"/>
            </a:path>
          </a:gra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latin typeface="微软雅黑" panose="020B0503020204020204" pitchFamily="34" charset="-122"/>
                <a:ea typeface="微软雅黑" panose="020B0503020204020204" pitchFamily="34" charset="-122"/>
              </a:rPr>
              <a:t>4</a:t>
            </a:r>
            <a:r>
              <a:rPr lang="en-US" altLang="zh-CN" sz="1200" b="1" dirty="0" smtClean="0">
                <a:latin typeface="微软雅黑" panose="020B0503020204020204" pitchFamily="34" charset="-122"/>
                <a:ea typeface="微软雅黑" panose="020B0503020204020204" pitchFamily="34" charset="-122"/>
              </a:rPr>
              <a:t>G</a:t>
            </a:r>
            <a:endParaRPr lang="en-US" altLang="zh-CN" sz="1200" b="1" dirty="0">
              <a:latin typeface="微软雅黑" panose="020B0503020204020204" pitchFamily="34" charset="-122"/>
              <a:ea typeface="微软雅黑" panose="020B0503020204020204" pitchFamily="34" charset="-122"/>
            </a:endParaRPr>
          </a:p>
        </p:txBody>
      </p:sp>
      <p:sp>
        <p:nvSpPr>
          <p:cNvPr id="46" name="Line 39"/>
          <p:cNvSpPr>
            <a:spLocks noChangeShapeType="1"/>
          </p:cNvSpPr>
          <p:nvPr/>
        </p:nvSpPr>
        <p:spPr bwMode="auto">
          <a:xfrm flipH="1">
            <a:off x="4229100" y="968503"/>
            <a:ext cx="20005" cy="2276590"/>
          </a:xfrm>
          <a:prstGeom prst="line">
            <a:avLst/>
          </a:prstGeom>
          <a:noFill/>
          <a:ln w="15875">
            <a:solidFill>
              <a:srgbClr val="3333FF"/>
            </a:solidFill>
            <a:prstDash val="dash"/>
            <a:round/>
            <a:headEnd/>
            <a:tailEnd/>
          </a:ln>
          <a:extLst>
            <a:ext uri="{909E8E84-426E-40DD-AFC4-6F175D3DCCD1}">
              <a14:hiddenFill xmlns:a14="http://schemas.microsoft.com/office/drawing/2010/main">
                <a:noFill/>
              </a14:hiddenFill>
            </a:ext>
          </a:extLst>
        </p:spPr>
        <p:txBody>
          <a:bodyPr wrap="square"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47" name="Line 35"/>
          <p:cNvSpPr>
            <a:spLocks noChangeShapeType="1"/>
          </p:cNvSpPr>
          <p:nvPr/>
        </p:nvSpPr>
        <p:spPr bwMode="auto">
          <a:xfrm flipV="1">
            <a:off x="3447256" y="1363769"/>
            <a:ext cx="2432641" cy="0"/>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square"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48" name="Line 39"/>
          <p:cNvSpPr>
            <a:spLocks noChangeShapeType="1"/>
          </p:cNvSpPr>
          <p:nvPr/>
        </p:nvSpPr>
        <p:spPr bwMode="auto">
          <a:xfrm flipH="1">
            <a:off x="5879896" y="1398183"/>
            <a:ext cx="0" cy="1846910"/>
          </a:xfrm>
          <a:prstGeom prst="line">
            <a:avLst/>
          </a:prstGeom>
          <a:noFill/>
          <a:ln w="15875">
            <a:solidFill>
              <a:srgbClr val="3333FF"/>
            </a:solidFill>
            <a:prstDash val="dash"/>
            <a:round/>
            <a:headEnd/>
            <a:tailEnd/>
          </a:ln>
          <a:extLst>
            <a:ext uri="{909E8E84-426E-40DD-AFC4-6F175D3DCCD1}">
              <a14:hiddenFill xmlns:a14="http://schemas.microsoft.com/office/drawing/2010/main">
                <a:noFill/>
              </a14:hiddenFill>
            </a:ext>
          </a:extLst>
        </p:spPr>
        <p:txBody>
          <a:bodyPr wrap="square"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49" name="Line 35"/>
          <p:cNvSpPr>
            <a:spLocks noChangeShapeType="1"/>
          </p:cNvSpPr>
          <p:nvPr/>
        </p:nvSpPr>
        <p:spPr bwMode="auto">
          <a:xfrm>
            <a:off x="4807335" y="2234625"/>
            <a:ext cx="3239928" cy="40271"/>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wrap="square" lIns="82550" tIns="41275" rIns="82550" bIns="41275"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50" name="矩形 49"/>
          <p:cNvSpPr/>
          <p:nvPr/>
        </p:nvSpPr>
        <p:spPr>
          <a:xfrm>
            <a:off x="1798459" y="627534"/>
            <a:ext cx="2462534" cy="307777"/>
          </a:xfrm>
          <a:prstGeom prst="rect">
            <a:avLst/>
          </a:prstGeom>
        </p:spPr>
        <p:txBody>
          <a:bodyPr wrap="non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至</a:t>
            </a:r>
            <a:r>
              <a:rPr lang="en-US" altLang="zh-CN" sz="1400" dirty="0" smtClean="0">
                <a:solidFill>
                  <a:schemeClr val="bg1"/>
                </a:solidFill>
                <a:latin typeface="微软雅黑" panose="020B0503020204020204" pitchFamily="34" charset="-122"/>
                <a:ea typeface="微软雅黑" panose="020B0503020204020204" pitchFamily="34" charset="-122"/>
              </a:rPr>
              <a:t>2020</a:t>
            </a:r>
            <a:r>
              <a:rPr lang="zh-CN" altLang="en-US" sz="1400" dirty="0" smtClean="0">
                <a:solidFill>
                  <a:schemeClr val="bg1"/>
                </a:solidFill>
                <a:latin typeface="微软雅黑" panose="020B0503020204020204" pitchFamily="34" charset="-122"/>
                <a:ea typeface="微软雅黑" panose="020B0503020204020204" pitchFamily="34" charset="-122"/>
              </a:rPr>
              <a:t>年中国</a:t>
            </a:r>
            <a:r>
              <a:rPr lang="en-US" altLang="zh-CN" sz="1400" dirty="0" smtClean="0">
                <a:solidFill>
                  <a:schemeClr val="bg1"/>
                </a:solidFill>
                <a:latin typeface="微软雅黑" panose="020B0503020204020204" pitchFamily="34" charset="-122"/>
                <a:ea typeface="微软雅黑" panose="020B0503020204020204" pitchFamily="34" charset="-122"/>
              </a:rPr>
              <a:t>3G</a:t>
            </a:r>
            <a:r>
              <a:rPr lang="zh-CN" altLang="en-US" sz="1400" dirty="0" smtClean="0">
                <a:solidFill>
                  <a:schemeClr val="bg1"/>
                </a:solidFill>
                <a:latin typeface="微软雅黑" panose="020B0503020204020204" pitchFamily="34" charset="-122"/>
                <a:ea typeface="微软雅黑" panose="020B0503020204020204" pitchFamily="34" charset="-122"/>
              </a:rPr>
              <a:t>将逐步退网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3461411" y="1386507"/>
            <a:ext cx="2642070" cy="307777"/>
          </a:xfrm>
          <a:prstGeom prst="rect">
            <a:avLst/>
          </a:prstGeom>
        </p:spPr>
        <p:txBody>
          <a:bodyPr wrap="none">
            <a:spAutoFi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2030</a:t>
            </a:r>
            <a:r>
              <a:rPr lang="zh-CN" altLang="en-US" sz="1400" dirty="0" smtClean="0">
                <a:solidFill>
                  <a:schemeClr val="bg1"/>
                </a:solidFill>
                <a:latin typeface="微软雅黑" panose="020B0503020204020204" pitchFamily="34" charset="-122"/>
                <a:ea typeface="微软雅黑" panose="020B0503020204020204" pitchFamily="34" charset="-122"/>
              </a:rPr>
              <a:t>年以后中国</a:t>
            </a:r>
            <a:r>
              <a:rPr lang="en-US" altLang="zh-CN" sz="1400" dirty="0" smtClean="0">
                <a:solidFill>
                  <a:schemeClr val="bg1"/>
                </a:solidFill>
                <a:latin typeface="微软雅黑" panose="020B0503020204020204" pitchFamily="34" charset="-122"/>
                <a:ea typeface="微软雅黑" panose="020B0503020204020204" pitchFamily="34" charset="-122"/>
              </a:rPr>
              <a:t>4G</a:t>
            </a:r>
            <a:r>
              <a:rPr lang="zh-CN" altLang="en-US" sz="1400" dirty="0">
                <a:solidFill>
                  <a:schemeClr val="bg1"/>
                </a:solidFill>
                <a:latin typeface="微软雅黑" panose="020B0503020204020204" pitchFamily="34" charset="-122"/>
                <a:ea typeface="微软雅黑" panose="020B0503020204020204" pitchFamily="34" charset="-122"/>
              </a:rPr>
              <a:t>才</a:t>
            </a:r>
            <a:r>
              <a:rPr lang="zh-CN" altLang="en-US" sz="1400" dirty="0" smtClean="0">
                <a:solidFill>
                  <a:schemeClr val="bg1"/>
                </a:solidFill>
                <a:latin typeface="微软雅黑" panose="020B0503020204020204" pitchFamily="34" charset="-122"/>
                <a:ea typeface="微软雅黑" panose="020B0503020204020204" pitchFamily="34" charset="-122"/>
              </a:rPr>
              <a:t>可能退网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210904" y="3795886"/>
            <a:ext cx="8809271" cy="1061829"/>
          </a:xfrm>
          <a:prstGeom prst="rect">
            <a:avLst/>
          </a:prstGeom>
        </p:spPr>
        <p:txBody>
          <a:bodyPr wrap="square">
            <a:spAutoFit/>
          </a:bodyPr>
          <a:lstStyle/>
          <a:p>
            <a:pPr>
              <a:lnSpc>
                <a:spcPct val="150000"/>
              </a:lnSpc>
            </a:pPr>
            <a:r>
              <a:rPr lang="en-US" altLang="zh-CN" sz="1400" dirty="0" smtClean="0">
                <a:solidFill>
                  <a:schemeClr val="bg1"/>
                </a:solidFill>
                <a:latin typeface="微软雅黑" panose="020B0503020204020204" pitchFamily="34" charset="-122"/>
                <a:ea typeface="微软雅黑" panose="020B0503020204020204" pitchFamily="34" charset="-122"/>
              </a:rPr>
              <a:t>1</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2020</a:t>
            </a:r>
            <a:r>
              <a:rPr lang="zh-CN" altLang="en-US" sz="1400" dirty="0" smtClean="0">
                <a:solidFill>
                  <a:schemeClr val="bg1"/>
                </a:solidFill>
                <a:latin typeface="微软雅黑" panose="020B0503020204020204" pitchFamily="34" charset="-122"/>
                <a:ea typeface="微软雅黑" panose="020B0503020204020204" pitchFamily="34" charset="-122"/>
              </a:rPr>
              <a:t>年，</a:t>
            </a:r>
            <a:r>
              <a:rPr lang="en-US" altLang="zh-CN" sz="1400" dirty="0" smtClean="0">
                <a:solidFill>
                  <a:schemeClr val="bg1"/>
                </a:solidFill>
                <a:latin typeface="微软雅黑" panose="020B0503020204020204" pitchFamily="34" charset="-122"/>
                <a:ea typeface="微软雅黑" panose="020B0503020204020204" pitchFamily="34" charset="-122"/>
              </a:rPr>
              <a:t>3G</a:t>
            </a:r>
            <a:r>
              <a:rPr lang="zh-CN" altLang="en-US" sz="1400" dirty="0" smtClean="0">
                <a:solidFill>
                  <a:schemeClr val="bg1"/>
                </a:solidFill>
                <a:latin typeface="微软雅黑" panose="020B0503020204020204" pitchFamily="34" charset="-122"/>
                <a:ea typeface="微软雅黑" panose="020B0503020204020204" pitchFamily="34" charset="-122"/>
              </a:rPr>
              <a:t>基本上已经停止发展或开始逐步退网。</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smtClean="0">
                <a:solidFill>
                  <a:schemeClr val="bg1"/>
                </a:solidFill>
                <a:latin typeface="微软雅黑" panose="020B0503020204020204" pitchFamily="34" charset="-122"/>
                <a:ea typeface="微软雅黑" panose="020B0503020204020204" pitchFamily="34" charset="-122"/>
              </a:rPr>
              <a:t>2</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TD-LTE</a:t>
            </a:r>
            <a:r>
              <a:rPr lang="zh-CN" altLang="en-US" sz="1400" dirty="0" smtClean="0">
                <a:solidFill>
                  <a:schemeClr val="bg1"/>
                </a:solidFill>
                <a:latin typeface="微软雅黑" panose="020B0503020204020204" pitchFamily="34" charset="-122"/>
                <a:ea typeface="微软雅黑" panose="020B0503020204020204" pitchFamily="34" charset="-122"/>
              </a:rPr>
              <a:t>是中国自主发展的</a:t>
            </a:r>
            <a:r>
              <a:rPr lang="en-US" altLang="zh-CN" sz="1400" dirty="0" smtClean="0">
                <a:solidFill>
                  <a:schemeClr val="bg1"/>
                </a:solidFill>
                <a:latin typeface="微软雅黑" panose="020B0503020204020204" pitchFamily="34" charset="-122"/>
                <a:ea typeface="微软雅黑" panose="020B0503020204020204" pitchFamily="34" charset="-122"/>
              </a:rPr>
              <a:t>4G</a:t>
            </a:r>
            <a:r>
              <a:rPr lang="zh-CN" altLang="en-US" sz="1400" dirty="0" smtClean="0">
                <a:solidFill>
                  <a:schemeClr val="bg1"/>
                </a:solidFill>
                <a:latin typeface="微软雅黑" panose="020B0503020204020204" pitchFamily="34" charset="-122"/>
                <a:ea typeface="微软雅黑" panose="020B0503020204020204" pitchFamily="34" charset="-122"/>
              </a:rPr>
              <a:t>技术，受到国家的大力支持</a:t>
            </a:r>
            <a:r>
              <a:rPr lang="zh-CN" altLang="en-US" sz="1400" dirty="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目前汽车采用</a:t>
            </a:r>
            <a:r>
              <a:rPr lang="en-US" altLang="zh-CN" sz="1400" dirty="0" smtClean="0">
                <a:solidFill>
                  <a:schemeClr val="bg1"/>
                </a:solidFill>
                <a:latin typeface="微软雅黑" panose="020B0503020204020204" pitchFamily="34" charset="-122"/>
                <a:ea typeface="微软雅黑" panose="020B0503020204020204" pitchFamily="34" charset="-122"/>
              </a:rPr>
              <a:t>TD-LTE</a:t>
            </a:r>
            <a:r>
              <a:rPr lang="zh-CN" altLang="en-US" sz="1400" dirty="0" smtClean="0">
                <a:solidFill>
                  <a:schemeClr val="bg1"/>
                </a:solidFill>
                <a:latin typeface="微软雅黑" panose="020B0503020204020204" pitchFamily="34" charset="-122"/>
                <a:ea typeface="微软雅黑" panose="020B0503020204020204" pitchFamily="34" charset="-122"/>
              </a:rPr>
              <a:t>通信技术，正好赶上</a:t>
            </a:r>
            <a:r>
              <a:rPr lang="en-US" altLang="zh-CN" sz="1400" dirty="0" smtClean="0">
                <a:solidFill>
                  <a:schemeClr val="bg1"/>
                </a:solidFill>
                <a:latin typeface="微软雅黑" panose="020B0503020204020204" pitchFamily="34" charset="-122"/>
                <a:ea typeface="微软雅黑" panose="020B0503020204020204" pitchFamily="34" charset="-122"/>
              </a:rPr>
              <a:t>4G</a:t>
            </a:r>
            <a:r>
              <a:rPr lang="zh-CN" altLang="en-US" sz="1400" dirty="0" smtClean="0">
                <a:solidFill>
                  <a:schemeClr val="bg1"/>
                </a:solidFill>
                <a:latin typeface="微软雅黑" panose="020B0503020204020204" pitchFamily="34" charset="-122"/>
                <a:ea typeface="微软雅黑" panose="020B0503020204020204" pitchFamily="34" charset="-122"/>
              </a:rPr>
              <a:t>发展高峰期，在相当长一段时间内，保持着稳定的联网效率，无需再升级硬件。</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676843" y="716666"/>
            <a:ext cx="1205395" cy="2412041"/>
          </a:xfrm>
          <a:prstGeom prst="roundRect">
            <a:avLst/>
          </a:prstGeom>
          <a:noFill/>
          <a:ln w="222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2304689" y="1013048"/>
            <a:ext cx="1205395" cy="1833583"/>
          </a:xfrm>
          <a:prstGeom prst="roundRect">
            <a:avLst/>
          </a:prstGeom>
          <a:noFill/>
          <a:ln w="222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4532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YG\AppData\Roaming\Fetion\209624106\temp\36a38a6634fed6f6a8c90f2f99a26bb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26" y="987574"/>
            <a:ext cx="4437017" cy="2944330"/>
          </a:xfrm>
          <a:prstGeom prst="rect">
            <a:avLst/>
          </a:prstGeom>
          <a:solidFill>
            <a:srgbClr val="FF0000"/>
          </a:solidFill>
        </p:spPr>
      </p:pic>
      <p:pic>
        <p:nvPicPr>
          <p:cNvPr id="8196" name="Picture 4" descr="C:\Users\YG\AppData\Roaming\Fetion\209624106\temp\8eff952edb905d98926edf6e88624f7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997108"/>
            <a:ext cx="4239240" cy="295232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3549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cs typeface="+mj-cs"/>
              </a:rPr>
              <a:t>业界</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加紧研究</a:t>
            </a: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5G</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技术，以期更符合车联网应用场景</a:t>
            </a:r>
            <a:endParaRPr lang="zh-CN" altLang="en-US" sz="2000" b="1" dirty="0">
              <a:solidFill>
                <a:srgbClr val="FFFF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1501899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2"/>
          <p:cNvSpPr txBox="1">
            <a:spLocks noChangeArrowheads="1"/>
          </p:cNvSpPr>
          <p:nvPr/>
        </p:nvSpPr>
        <p:spPr bwMode="auto">
          <a:xfrm>
            <a:off x="34925" y="51470"/>
            <a:ext cx="8229600" cy="461665"/>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en-US" altLang="zh-CN" dirty="0"/>
              <a:t>TD-LTE</a:t>
            </a:r>
            <a:r>
              <a:rPr lang="zh-CN" altLang="en-US" dirty="0"/>
              <a:t>已成为全球</a:t>
            </a:r>
            <a:r>
              <a:rPr lang="en-US" altLang="zh-CN" dirty="0"/>
              <a:t>4G</a:t>
            </a:r>
            <a:r>
              <a:rPr lang="zh-CN" altLang="en-US" dirty="0"/>
              <a:t>主流技术</a:t>
            </a:r>
          </a:p>
        </p:txBody>
      </p:sp>
      <p:grpSp>
        <p:nvGrpSpPr>
          <p:cNvPr id="56" name="组合 55"/>
          <p:cNvGrpSpPr/>
          <p:nvPr/>
        </p:nvGrpSpPr>
        <p:grpSpPr>
          <a:xfrm>
            <a:off x="251520" y="627534"/>
            <a:ext cx="8568952" cy="3672408"/>
            <a:chOff x="179388" y="980728"/>
            <a:chExt cx="8017707" cy="4521990"/>
          </a:xfrm>
        </p:grpSpPr>
        <p:cxnSp>
          <p:nvCxnSpPr>
            <p:cNvPr id="57" name="直接连接符 269"/>
            <p:cNvCxnSpPr/>
            <p:nvPr/>
          </p:nvCxnSpPr>
          <p:spPr>
            <a:xfrm flipH="1">
              <a:off x="3990975" y="1185863"/>
              <a:ext cx="3175" cy="0"/>
            </a:xfrm>
            <a:prstGeom prst="line">
              <a:avLst/>
            </a:prstGeom>
            <a:noFill/>
            <a:ln w="3175">
              <a:noFill/>
              <a:prstDash val="dashDot"/>
            </a:ln>
          </p:spPr>
          <p:style>
            <a:lnRef idx="1">
              <a:schemeClr val="accent1"/>
            </a:lnRef>
            <a:fillRef idx="0">
              <a:schemeClr val="accent1"/>
            </a:fillRef>
            <a:effectRef idx="0">
              <a:schemeClr val="accent1"/>
            </a:effectRef>
            <a:fontRef idx="minor">
              <a:schemeClr val="tx1"/>
            </a:fontRef>
          </p:style>
        </p:cxnSp>
        <p:grpSp>
          <p:nvGrpSpPr>
            <p:cNvPr id="58" name="组合 945"/>
            <p:cNvGrpSpPr/>
            <p:nvPr/>
          </p:nvGrpSpPr>
          <p:grpSpPr>
            <a:xfrm>
              <a:off x="742028" y="980728"/>
              <a:ext cx="7286356" cy="3851033"/>
              <a:chOff x="742028" y="1916832"/>
              <a:chExt cx="7286356" cy="3851033"/>
            </a:xfr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p:grpSpPr>
          <p:sp>
            <p:nvSpPr>
              <p:cNvPr id="258" name="Freeform 11"/>
              <p:cNvSpPr>
                <a:spLocks/>
              </p:cNvSpPr>
              <p:nvPr/>
            </p:nvSpPr>
            <p:spPr bwMode="gray">
              <a:xfrm>
                <a:off x="1388726" y="2072245"/>
                <a:ext cx="3609322" cy="1920663"/>
              </a:xfrm>
              <a:custGeom>
                <a:avLst/>
                <a:gdLst/>
                <a:ahLst/>
                <a:cxnLst>
                  <a:cxn ang="0">
                    <a:pos x="1494" y="916"/>
                  </a:cxn>
                  <a:cxn ang="0">
                    <a:pos x="1558" y="688"/>
                  </a:cxn>
                  <a:cxn ang="0">
                    <a:pos x="1762" y="626"/>
                  </a:cxn>
                  <a:cxn ang="0">
                    <a:pos x="1698" y="776"/>
                  </a:cxn>
                  <a:cxn ang="0">
                    <a:pos x="1790" y="726"/>
                  </a:cxn>
                  <a:cxn ang="0">
                    <a:pos x="1876" y="654"/>
                  </a:cxn>
                  <a:cxn ang="0">
                    <a:pos x="1998" y="586"/>
                  </a:cxn>
                  <a:cxn ang="0">
                    <a:pos x="2084" y="548"/>
                  </a:cxn>
                  <a:cxn ang="0">
                    <a:pos x="2074" y="480"/>
                  </a:cxn>
                  <a:cxn ang="0">
                    <a:pos x="1880" y="370"/>
                  </a:cxn>
                  <a:cxn ang="0">
                    <a:pos x="1640" y="308"/>
                  </a:cxn>
                  <a:cxn ang="0">
                    <a:pos x="1578" y="268"/>
                  </a:cxn>
                  <a:cxn ang="0">
                    <a:pos x="1412" y="308"/>
                  </a:cxn>
                  <a:cxn ang="0">
                    <a:pos x="1338" y="230"/>
                  </a:cxn>
                  <a:cxn ang="0">
                    <a:pos x="1160" y="170"/>
                  </a:cxn>
                  <a:cxn ang="0">
                    <a:pos x="1134" y="160"/>
                  </a:cxn>
                  <a:cxn ang="0">
                    <a:pos x="1086" y="8"/>
                  </a:cxn>
                  <a:cxn ang="0">
                    <a:pos x="1020" y="108"/>
                  </a:cxn>
                  <a:cxn ang="0">
                    <a:pos x="906" y="98"/>
                  </a:cxn>
                  <a:cxn ang="0">
                    <a:pos x="764" y="244"/>
                  </a:cxn>
                  <a:cxn ang="0">
                    <a:pos x="812" y="382"/>
                  </a:cxn>
                  <a:cxn ang="0">
                    <a:pos x="778" y="298"/>
                  </a:cxn>
                  <a:cxn ang="0">
                    <a:pos x="706" y="244"/>
                  </a:cxn>
                  <a:cxn ang="0">
                    <a:pos x="670" y="318"/>
                  </a:cxn>
                  <a:cxn ang="0">
                    <a:pos x="726" y="416"/>
                  </a:cxn>
                  <a:cxn ang="0">
                    <a:pos x="756" y="470"/>
                  </a:cxn>
                  <a:cxn ang="0">
                    <a:pos x="712" y="492"/>
                  </a:cxn>
                  <a:cxn ang="0">
                    <a:pos x="676" y="424"/>
                  </a:cxn>
                  <a:cxn ang="0">
                    <a:pos x="648" y="466"/>
                  </a:cxn>
                  <a:cxn ang="0">
                    <a:pos x="656" y="368"/>
                  </a:cxn>
                  <a:cxn ang="0">
                    <a:pos x="610" y="280"/>
                  </a:cxn>
                  <a:cxn ang="0">
                    <a:pos x="552" y="374"/>
                  </a:cxn>
                  <a:cxn ang="0">
                    <a:pos x="390" y="422"/>
                  </a:cxn>
                  <a:cxn ang="0">
                    <a:pos x="328" y="410"/>
                  </a:cxn>
                  <a:cxn ang="0">
                    <a:pos x="302" y="490"/>
                  </a:cxn>
                  <a:cxn ang="0">
                    <a:pos x="208" y="560"/>
                  </a:cxn>
                  <a:cxn ang="0">
                    <a:pos x="258" y="480"/>
                  </a:cxn>
                  <a:cxn ang="0">
                    <a:pos x="162" y="368"/>
                  </a:cxn>
                  <a:cxn ang="0">
                    <a:pos x="134" y="606"/>
                  </a:cxn>
                  <a:cxn ang="0">
                    <a:pos x="54" y="674"/>
                  </a:cxn>
                  <a:cxn ang="0">
                    <a:pos x="28" y="730"/>
                  </a:cxn>
                  <a:cxn ang="0">
                    <a:pos x="42" y="810"/>
                  </a:cxn>
                  <a:cxn ang="0">
                    <a:pos x="38" y="892"/>
                  </a:cxn>
                  <a:cxn ang="0">
                    <a:pos x="60" y="918"/>
                  </a:cxn>
                  <a:cxn ang="0">
                    <a:pos x="114" y="970"/>
                  </a:cxn>
                  <a:cxn ang="0">
                    <a:pos x="174" y="998"/>
                  </a:cxn>
                  <a:cxn ang="0">
                    <a:pos x="212" y="974"/>
                  </a:cxn>
                  <a:cxn ang="0">
                    <a:pos x="236" y="1020"/>
                  </a:cxn>
                  <a:cxn ang="0">
                    <a:pos x="316" y="1092"/>
                  </a:cxn>
                  <a:cxn ang="0">
                    <a:pos x="348" y="1034"/>
                  </a:cxn>
                  <a:cxn ang="0">
                    <a:pos x="390" y="992"/>
                  </a:cxn>
                  <a:cxn ang="0">
                    <a:pos x="410" y="1058"/>
                  </a:cxn>
                  <a:cxn ang="0">
                    <a:pos x="452" y="1122"/>
                  </a:cxn>
                  <a:cxn ang="0">
                    <a:pos x="560" y="1128"/>
                  </a:cxn>
                  <a:cxn ang="0">
                    <a:pos x="660" y="1104"/>
                  </a:cxn>
                  <a:cxn ang="0">
                    <a:pos x="732" y="1050"/>
                  </a:cxn>
                  <a:cxn ang="0">
                    <a:pos x="752" y="994"/>
                  </a:cxn>
                  <a:cxn ang="0">
                    <a:pos x="834" y="912"/>
                  </a:cxn>
                  <a:cxn ang="0">
                    <a:pos x="964" y="912"/>
                  </a:cxn>
                  <a:cxn ang="0">
                    <a:pos x="1168" y="880"/>
                  </a:cxn>
                  <a:cxn ang="0">
                    <a:pos x="1354" y="904"/>
                  </a:cxn>
                  <a:cxn ang="0">
                    <a:pos x="1432" y="908"/>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9" name="Freeform 10"/>
              <p:cNvSpPr>
                <a:spLocks/>
              </p:cNvSpPr>
              <p:nvPr/>
            </p:nvSpPr>
            <p:spPr bwMode="gray">
              <a:xfrm>
                <a:off x="3961977" y="3406775"/>
                <a:ext cx="54174" cy="271542"/>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0" name="Freeform 21"/>
              <p:cNvSpPr>
                <a:spLocks/>
              </p:cNvSpPr>
              <p:nvPr/>
            </p:nvSpPr>
            <p:spPr bwMode="gray">
              <a:xfrm>
                <a:off x="2363853" y="3996220"/>
                <a:ext cx="639927" cy="615936"/>
              </a:xfrm>
              <a:custGeom>
                <a:avLst/>
                <a:gdLst/>
                <a:ahLst/>
                <a:cxnLst>
                  <a:cxn ang="0">
                    <a:pos x="262" y="126"/>
                  </a:cxn>
                  <a:cxn ang="0">
                    <a:pos x="264" y="110"/>
                  </a:cxn>
                  <a:cxn ang="0">
                    <a:pos x="256" y="114"/>
                  </a:cxn>
                  <a:cxn ang="0">
                    <a:pos x="254" y="130"/>
                  </a:cxn>
                  <a:cxn ang="0">
                    <a:pos x="192" y="116"/>
                  </a:cxn>
                  <a:cxn ang="0">
                    <a:pos x="168" y="98"/>
                  </a:cxn>
                  <a:cxn ang="0">
                    <a:pos x="162" y="82"/>
                  </a:cxn>
                  <a:cxn ang="0">
                    <a:pos x="160" y="58"/>
                  </a:cxn>
                  <a:cxn ang="0">
                    <a:pos x="174" y="40"/>
                  </a:cxn>
                  <a:cxn ang="0">
                    <a:pos x="170" y="6"/>
                  </a:cxn>
                  <a:cxn ang="0">
                    <a:pos x="152" y="0"/>
                  </a:cxn>
                  <a:cxn ang="0">
                    <a:pos x="140" y="8"/>
                  </a:cxn>
                  <a:cxn ang="0">
                    <a:pos x="110" y="18"/>
                  </a:cxn>
                  <a:cxn ang="0">
                    <a:pos x="112" y="28"/>
                  </a:cxn>
                  <a:cxn ang="0">
                    <a:pos x="124" y="34"/>
                  </a:cxn>
                  <a:cxn ang="0">
                    <a:pos x="108" y="36"/>
                  </a:cxn>
                  <a:cxn ang="0">
                    <a:pos x="96" y="48"/>
                  </a:cxn>
                  <a:cxn ang="0">
                    <a:pos x="88" y="60"/>
                  </a:cxn>
                  <a:cxn ang="0">
                    <a:pos x="58" y="84"/>
                  </a:cxn>
                  <a:cxn ang="0">
                    <a:pos x="48" y="126"/>
                  </a:cxn>
                  <a:cxn ang="0">
                    <a:pos x="18" y="148"/>
                  </a:cxn>
                  <a:cxn ang="0">
                    <a:pos x="12" y="170"/>
                  </a:cxn>
                  <a:cxn ang="0">
                    <a:pos x="32" y="166"/>
                  </a:cxn>
                  <a:cxn ang="0">
                    <a:pos x="32" y="176"/>
                  </a:cxn>
                  <a:cxn ang="0">
                    <a:pos x="16" y="192"/>
                  </a:cxn>
                  <a:cxn ang="0">
                    <a:pos x="38" y="214"/>
                  </a:cxn>
                  <a:cxn ang="0">
                    <a:pos x="50" y="206"/>
                  </a:cxn>
                  <a:cxn ang="0">
                    <a:pos x="58" y="194"/>
                  </a:cxn>
                  <a:cxn ang="0">
                    <a:pos x="56" y="210"/>
                  </a:cxn>
                  <a:cxn ang="0">
                    <a:pos x="76" y="308"/>
                  </a:cxn>
                  <a:cxn ang="0">
                    <a:pos x="102" y="352"/>
                  </a:cxn>
                  <a:cxn ang="0">
                    <a:pos x="114" y="370"/>
                  </a:cxn>
                  <a:cxn ang="0">
                    <a:pos x="132" y="370"/>
                  </a:cxn>
                  <a:cxn ang="0">
                    <a:pos x="134" y="362"/>
                  </a:cxn>
                  <a:cxn ang="0">
                    <a:pos x="146" y="348"/>
                  </a:cxn>
                  <a:cxn ang="0">
                    <a:pos x="160" y="318"/>
                  </a:cxn>
                  <a:cxn ang="0">
                    <a:pos x="162" y="280"/>
                  </a:cxn>
                  <a:cxn ang="0">
                    <a:pos x="182" y="268"/>
                  </a:cxn>
                  <a:cxn ang="0">
                    <a:pos x="224" y="232"/>
                  </a:cxn>
                  <a:cxn ang="0">
                    <a:pos x="248" y="202"/>
                  </a:cxn>
                  <a:cxn ang="0">
                    <a:pos x="262" y="194"/>
                  </a:cxn>
                  <a:cxn ang="0">
                    <a:pos x="266" y="176"/>
                  </a:cxn>
                  <a:cxn ang="0">
                    <a:pos x="266" y="160"/>
                  </a:cxn>
                  <a:cxn ang="0">
                    <a:pos x="282" y="150"/>
                  </a:cxn>
                  <a:cxn ang="0">
                    <a:pos x="294" y="156"/>
                  </a:cxn>
                  <a:cxn ang="0">
                    <a:pos x="304" y="170"/>
                  </a:cxn>
                  <a:cxn ang="0">
                    <a:pos x="312" y="164"/>
                  </a:cxn>
                  <a:cxn ang="0">
                    <a:pos x="318" y="182"/>
                  </a:cxn>
                  <a:cxn ang="0">
                    <a:pos x="324" y="184"/>
                  </a:cxn>
                  <a:cxn ang="0">
                    <a:pos x="322" y="168"/>
                  </a:cxn>
                  <a:cxn ang="0">
                    <a:pos x="336" y="168"/>
                  </a:cxn>
                  <a:cxn ang="0">
                    <a:pos x="346" y="152"/>
                  </a:cxn>
                  <a:cxn ang="0">
                    <a:pos x="370" y="130"/>
                  </a:cxn>
                  <a:cxn ang="0">
                    <a:pos x="378" y="114"/>
                  </a:cxn>
                  <a:cxn ang="0">
                    <a:pos x="344" y="114"/>
                  </a:cxn>
                  <a:cxn ang="0">
                    <a:pos x="322" y="130"/>
                  </a:cxn>
                  <a:cxn ang="0">
                    <a:pos x="306" y="136"/>
                  </a:cxn>
                  <a:cxn ang="0">
                    <a:pos x="282" y="136"/>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1" name="Freeform 25"/>
              <p:cNvSpPr>
                <a:spLocks/>
              </p:cNvSpPr>
              <p:nvPr/>
            </p:nvSpPr>
            <p:spPr bwMode="gray">
              <a:xfrm>
                <a:off x="2495901" y="3436578"/>
                <a:ext cx="1337413" cy="950397"/>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2" name="Freeform 28"/>
              <p:cNvSpPr>
                <a:spLocks/>
              </p:cNvSpPr>
              <p:nvPr/>
            </p:nvSpPr>
            <p:spPr bwMode="gray">
              <a:xfrm>
                <a:off x="3721580" y="3820711"/>
                <a:ext cx="243782" cy="202001"/>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3" name="Freeform 30"/>
              <p:cNvSpPr>
                <a:spLocks/>
              </p:cNvSpPr>
              <p:nvPr/>
            </p:nvSpPr>
            <p:spPr bwMode="gray">
              <a:xfrm>
                <a:off x="3921346" y="3698186"/>
                <a:ext cx="132048" cy="99345"/>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4" name="Freeform 34"/>
              <p:cNvSpPr>
                <a:spLocks/>
              </p:cNvSpPr>
              <p:nvPr/>
            </p:nvSpPr>
            <p:spPr bwMode="gray">
              <a:xfrm>
                <a:off x="742028" y="3737924"/>
                <a:ext cx="267482" cy="218558"/>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5" name="Freeform 48"/>
              <p:cNvSpPr>
                <a:spLocks/>
              </p:cNvSpPr>
              <p:nvPr/>
            </p:nvSpPr>
            <p:spPr bwMode="gray">
              <a:xfrm>
                <a:off x="809745" y="3218020"/>
                <a:ext cx="182836" cy="331149"/>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6" name="Freeform 51"/>
              <p:cNvSpPr>
                <a:spLocks/>
              </p:cNvSpPr>
              <p:nvPr/>
            </p:nvSpPr>
            <p:spPr bwMode="gray">
              <a:xfrm>
                <a:off x="1202504" y="2708050"/>
                <a:ext cx="284411" cy="645740"/>
              </a:xfrm>
              <a:custGeom>
                <a:avLst/>
                <a:gdLst/>
                <a:ahLst/>
                <a:cxnLst>
                  <a:cxn ang="0">
                    <a:pos x="0" y="286"/>
                  </a:cxn>
                  <a:cxn ang="0">
                    <a:pos x="0" y="300"/>
                  </a:cxn>
                  <a:cxn ang="0">
                    <a:pos x="0" y="312"/>
                  </a:cxn>
                  <a:cxn ang="0">
                    <a:pos x="0" y="322"/>
                  </a:cxn>
                  <a:cxn ang="0">
                    <a:pos x="16" y="388"/>
                  </a:cxn>
                  <a:cxn ang="0">
                    <a:pos x="38" y="382"/>
                  </a:cxn>
                  <a:cxn ang="0">
                    <a:pos x="50" y="372"/>
                  </a:cxn>
                  <a:cxn ang="0">
                    <a:pos x="60" y="360"/>
                  </a:cxn>
                  <a:cxn ang="0">
                    <a:pos x="66" y="328"/>
                  </a:cxn>
                  <a:cxn ang="0">
                    <a:pos x="88" y="296"/>
                  </a:cxn>
                  <a:cxn ang="0">
                    <a:pos x="94" y="282"/>
                  </a:cxn>
                  <a:cxn ang="0">
                    <a:pos x="92" y="272"/>
                  </a:cxn>
                  <a:cxn ang="0">
                    <a:pos x="82" y="264"/>
                  </a:cxn>
                  <a:cxn ang="0">
                    <a:pos x="76" y="262"/>
                  </a:cxn>
                  <a:cxn ang="0">
                    <a:pos x="78" y="230"/>
                  </a:cxn>
                  <a:cxn ang="0">
                    <a:pos x="78" y="232"/>
                  </a:cxn>
                  <a:cxn ang="0">
                    <a:pos x="80" y="218"/>
                  </a:cxn>
                  <a:cxn ang="0">
                    <a:pos x="86" y="204"/>
                  </a:cxn>
                  <a:cxn ang="0">
                    <a:pos x="94" y="194"/>
                  </a:cxn>
                  <a:cxn ang="0">
                    <a:pos x="106" y="184"/>
                  </a:cxn>
                  <a:cxn ang="0">
                    <a:pos x="116" y="176"/>
                  </a:cxn>
                  <a:cxn ang="0">
                    <a:pos x="122" y="158"/>
                  </a:cxn>
                  <a:cxn ang="0">
                    <a:pos x="122" y="140"/>
                  </a:cxn>
                  <a:cxn ang="0">
                    <a:pos x="156" y="118"/>
                  </a:cxn>
                  <a:cxn ang="0">
                    <a:pos x="168" y="118"/>
                  </a:cxn>
                  <a:cxn ang="0">
                    <a:pos x="162" y="106"/>
                  </a:cxn>
                  <a:cxn ang="0">
                    <a:pos x="152" y="80"/>
                  </a:cxn>
                  <a:cxn ang="0">
                    <a:pos x="152" y="72"/>
                  </a:cxn>
                  <a:cxn ang="0">
                    <a:pos x="156" y="68"/>
                  </a:cxn>
                  <a:cxn ang="0">
                    <a:pos x="156" y="56"/>
                  </a:cxn>
                  <a:cxn ang="0">
                    <a:pos x="140" y="38"/>
                  </a:cxn>
                  <a:cxn ang="0">
                    <a:pos x="130" y="24"/>
                  </a:cxn>
                  <a:cxn ang="0">
                    <a:pos x="122" y="20"/>
                  </a:cxn>
                  <a:cxn ang="0">
                    <a:pos x="114" y="4"/>
                  </a:cxn>
                  <a:cxn ang="0">
                    <a:pos x="102" y="14"/>
                  </a:cxn>
                  <a:cxn ang="0">
                    <a:pos x="92" y="24"/>
                  </a:cxn>
                  <a:cxn ang="0">
                    <a:pos x="86" y="32"/>
                  </a:cxn>
                  <a:cxn ang="0">
                    <a:pos x="80" y="44"/>
                  </a:cxn>
                  <a:cxn ang="0">
                    <a:pos x="76" y="56"/>
                  </a:cxn>
                  <a:cxn ang="0">
                    <a:pos x="70" y="82"/>
                  </a:cxn>
                  <a:cxn ang="0">
                    <a:pos x="64" y="92"/>
                  </a:cxn>
                  <a:cxn ang="0">
                    <a:pos x="54" y="104"/>
                  </a:cxn>
                  <a:cxn ang="0">
                    <a:pos x="46" y="122"/>
                  </a:cxn>
                  <a:cxn ang="0">
                    <a:pos x="12" y="178"/>
                  </a:cxn>
                  <a:cxn ang="0">
                    <a:pos x="14" y="260"/>
                  </a:cxn>
                  <a:cxn ang="0">
                    <a:pos x="14" y="266"/>
                  </a:cxn>
                  <a:cxn ang="0">
                    <a:pos x="8" y="278"/>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7" name="Freeform 64"/>
              <p:cNvSpPr>
                <a:spLocks/>
              </p:cNvSpPr>
              <p:nvPr/>
            </p:nvSpPr>
            <p:spPr bwMode="gray">
              <a:xfrm>
                <a:off x="1686681" y="4090598"/>
                <a:ext cx="457090" cy="384132"/>
              </a:xfrm>
              <a:custGeom>
                <a:avLst/>
                <a:gdLst/>
                <a:ahLst/>
                <a:cxnLst>
                  <a:cxn ang="0">
                    <a:pos x="34" y="8"/>
                  </a:cxn>
                  <a:cxn ang="0">
                    <a:pos x="42" y="24"/>
                  </a:cxn>
                  <a:cxn ang="0">
                    <a:pos x="36" y="30"/>
                  </a:cxn>
                  <a:cxn ang="0">
                    <a:pos x="30" y="36"/>
                  </a:cxn>
                  <a:cxn ang="0">
                    <a:pos x="26" y="40"/>
                  </a:cxn>
                  <a:cxn ang="0">
                    <a:pos x="0" y="40"/>
                  </a:cxn>
                  <a:cxn ang="0">
                    <a:pos x="6" y="56"/>
                  </a:cxn>
                  <a:cxn ang="0">
                    <a:pos x="8" y="60"/>
                  </a:cxn>
                  <a:cxn ang="0">
                    <a:pos x="12" y="68"/>
                  </a:cxn>
                  <a:cxn ang="0">
                    <a:pos x="18" y="78"/>
                  </a:cxn>
                  <a:cxn ang="0">
                    <a:pos x="26" y="90"/>
                  </a:cxn>
                  <a:cxn ang="0">
                    <a:pos x="38" y="110"/>
                  </a:cxn>
                  <a:cxn ang="0">
                    <a:pos x="42" y="118"/>
                  </a:cxn>
                  <a:cxn ang="0">
                    <a:pos x="52" y="140"/>
                  </a:cxn>
                  <a:cxn ang="0">
                    <a:pos x="68" y="170"/>
                  </a:cxn>
                  <a:cxn ang="0">
                    <a:pos x="80" y="188"/>
                  </a:cxn>
                  <a:cxn ang="0">
                    <a:pos x="92" y="212"/>
                  </a:cxn>
                  <a:cxn ang="0">
                    <a:pos x="96" y="212"/>
                  </a:cxn>
                  <a:cxn ang="0">
                    <a:pos x="100" y="210"/>
                  </a:cxn>
                  <a:cxn ang="0">
                    <a:pos x="104" y="206"/>
                  </a:cxn>
                  <a:cxn ang="0">
                    <a:pos x="104" y="202"/>
                  </a:cxn>
                  <a:cxn ang="0">
                    <a:pos x="106" y="204"/>
                  </a:cxn>
                  <a:cxn ang="0">
                    <a:pos x="110" y="204"/>
                  </a:cxn>
                  <a:cxn ang="0">
                    <a:pos x="136" y="232"/>
                  </a:cxn>
                  <a:cxn ang="0">
                    <a:pos x="140" y="228"/>
                  </a:cxn>
                  <a:cxn ang="0">
                    <a:pos x="146" y="220"/>
                  </a:cxn>
                  <a:cxn ang="0">
                    <a:pos x="152" y="212"/>
                  </a:cxn>
                  <a:cxn ang="0">
                    <a:pos x="158" y="204"/>
                  </a:cxn>
                  <a:cxn ang="0">
                    <a:pos x="166" y="200"/>
                  </a:cxn>
                  <a:cxn ang="0">
                    <a:pos x="194" y="188"/>
                  </a:cxn>
                  <a:cxn ang="0">
                    <a:pos x="220" y="184"/>
                  </a:cxn>
                  <a:cxn ang="0">
                    <a:pos x="224" y="182"/>
                  </a:cxn>
                  <a:cxn ang="0">
                    <a:pos x="248" y="170"/>
                  </a:cxn>
                  <a:cxn ang="0">
                    <a:pos x="268" y="148"/>
                  </a:cxn>
                  <a:cxn ang="0">
                    <a:pos x="268" y="132"/>
                  </a:cxn>
                  <a:cxn ang="0">
                    <a:pos x="268" y="126"/>
                  </a:cxn>
                  <a:cxn ang="0">
                    <a:pos x="270" y="122"/>
                  </a:cxn>
                  <a:cxn ang="0">
                    <a:pos x="234" y="124"/>
                  </a:cxn>
                  <a:cxn ang="0">
                    <a:pos x="232" y="122"/>
                  </a:cxn>
                  <a:cxn ang="0">
                    <a:pos x="228" y="120"/>
                  </a:cxn>
                  <a:cxn ang="0">
                    <a:pos x="228" y="116"/>
                  </a:cxn>
                  <a:cxn ang="0">
                    <a:pos x="220" y="108"/>
                  </a:cxn>
                  <a:cxn ang="0">
                    <a:pos x="216" y="110"/>
                  </a:cxn>
                  <a:cxn ang="0">
                    <a:pos x="210" y="110"/>
                  </a:cxn>
                  <a:cxn ang="0">
                    <a:pos x="206" y="106"/>
                  </a:cxn>
                  <a:cxn ang="0">
                    <a:pos x="202" y="98"/>
                  </a:cxn>
                  <a:cxn ang="0">
                    <a:pos x="196" y="88"/>
                  </a:cxn>
                  <a:cxn ang="0">
                    <a:pos x="192" y="80"/>
                  </a:cxn>
                  <a:cxn ang="0">
                    <a:pos x="172" y="54"/>
                  </a:cxn>
                  <a:cxn ang="0">
                    <a:pos x="154" y="52"/>
                  </a:cxn>
                  <a:cxn ang="0">
                    <a:pos x="150" y="48"/>
                  </a:cxn>
                  <a:cxn ang="0">
                    <a:pos x="144" y="46"/>
                  </a:cxn>
                  <a:cxn ang="0">
                    <a:pos x="138" y="40"/>
                  </a:cxn>
                  <a:cxn ang="0">
                    <a:pos x="130" y="34"/>
                  </a:cxn>
                  <a:cxn ang="0">
                    <a:pos x="120" y="28"/>
                  </a:cxn>
                  <a:cxn ang="0">
                    <a:pos x="102" y="16"/>
                  </a:cxn>
                  <a:cxn ang="0">
                    <a:pos x="68" y="4"/>
                  </a:cxn>
                  <a:cxn ang="0">
                    <a:pos x="62" y="0"/>
                  </a:cxn>
                  <a:cxn ang="0">
                    <a:pos x="58" y="2"/>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8" name="Freeform 67"/>
              <p:cNvSpPr>
                <a:spLocks/>
              </p:cNvSpPr>
              <p:nvPr/>
            </p:nvSpPr>
            <p:spPr bwMode="gray">
              <a:xfrm rot="21446573">
                <a:off x="2058863" y="4269286"/>
                <a:ext cx="155749" cy="168886"/>
              </a:xfrm>
              <a:custGeom>
                <a:avLst/>
                <a:gdLst/>
                <a:ahLst/>
                <a:cxnLst>
                  <a:cxn ang="0">
                    <a:pos x="72" y="0"/>
                  </a:cxn>
                  <a:cxn ang="0">
                    <a:pos x="72" y="4"/>
                  </a:cxn>
                  <a:cxn ang="0">
                    <a:pos x="72" y="8"/>
                  </a:cxn>
                  <a:cxn ang="0">
                    <a:pos x="72" y="8"/>
                  </a:cxn>
                  <a:cxn ang="0">
                    <a:pos x="76" y="14"/>
                  </a:cxn>
                  <a:cxn ang="0">
                    <a:pos x="80" y="18"/>
                  </a:cxn>
                  <a:cxn ang="0">
                    <a:pos x="84" y="22"/>
                  </a:cxn>
                  <a:cxn ang="0">
                    <a:pos x="88" y="22"/>
                  </a:cxn>
                  <a:cxn ang="0">
                    <a:pos x="90" y="24"/>
                  </a:cxn>
                  <a:cxn ang="0">
                    <a:pos x="90" y="24"/>
                  </a:cxn>
                  <a:cxn ang="0">
                    <a:pos x="92" y="30"/>
                  </a:cxn>
                  <a:cxn ang="0">
                    <a:pos x="92" y="34"/>
                  </a:cxn>
                  <a:cxn ang="0">
                    <a:pos x="90" y="40"/>
                  </a:cxn>
                  <a:cxn ang="0">
                    <a:pos x="86" y="44"/>
                  </a:cxn>
                  <a:cxn ang="0">
                    <a:pos x="82" y="46"/>
                  </a:cxn>
                  <a:cxn ang="0">
                    <a:pos x="78" y="50"/>
                  </a:cxn>
                  <a:cxn ang="0">
                    <a:pos x="76" y="50"/>
                  </a:cxn>
                  <a:cxn ang="0">
                    <a:pos x="74" y="50"/>
                  </a:cxn>
                  <a:cxn ang="0">
                    <a:pos x="74" y="56"/>
                  </a:cxn>
                  <a:cxn ang="0">
                    <a:pos x="72" y="58"/>
                  </a:cxn>
                  <a:cxn ang="0">
                    <a:pos x="70" y="62"/>
                  </a:cxn>
                  <a:cxn ang="0">
                    <a:pos x="66" y="64"/>
                  </a:cxn>
                  <a:cxn ang="0">
                    <a:pos x="64" y="64"/>
                  </a:cxn>
                  <a:cxn ang="0">
                    <a:pos x="64" y="66"/>
                  </a:cxn>
                  <a:cxn ang="0">
                    <a:pos x="58" y="66"/>
                  </a:cxn>
                  <a:cxn ang="0">
                    <a:pos x="54" y="68"/>
                  </a:cxn>
                  <a:cxn ang="0">
                    <a:pos x="52" y="72"/>
                  </a:cxn>
                  <a:cxn ang="0">
                    <a:pos x="50" y="74"/>
                  </a:cxn>
                  <a:cxn ang="0">
                    <a:pos x="50" y="76"/>
                  </a:cxn>
                  <a:cxn ang="0">
                    <a:pos x="50" y="78"/>
                  </a:cxn>
                  <a:cxn ang="0">
                    <a:pos x="50" y="80"/>
                  </a:cxn>
                  <a:cxn ang="0">
                    <a:pos x="48" y="82"/>
                  </a:cxn>
                  <a:cxn ang="0">
                    <a:pos x="42" y="90"/>
                  </a:cxn>
                  <a:cxn ang="0">
                    <a:pos x="30" y="98"/>
                  </a:cxn>
                  <a:cxn ang="0">
                    <a:pos x="12" y="102"/>
                  </a:cxn>
                  <a:cxn ang="0">
                    <a:pos x="2" y="76"/>
                  </a:cxn>
                  <a:cxn ang="0">
                    <a:pos x="0" y="74"/>
                  </a:cxn>
                  <a:cxn ang="0">
                    <a:pos x="0" y="74"/>
                  </a:cxn>
                  <a:cxn ang="0">
                    <a:pos x="0" y="74"/>
                  </a:cxn>
                  <a:cxn ang="0">
                    <a:pos x="2" y="72"/>
                  </a:cxn>
                  <a:cxn ang="0">
                    <a:pos x="12" y="68"/>
                  </a:cxn>
                  <a:cxn ang="0">
                    <a:pos x="26" y="62"/>
                  </a:cxn>
                  <a:cxn ang="0">
                    <a:pos x="38" y="54"/>
                  </a:cxn>
                  <a:cxn ang="0">
                    <a:pos x="46" y="42"/>
                  </a:cxn>
                  <a:cxn ang="0">
                    <a:pos x="50" y="28"/>
                  </a:cxn>
                  <a:cxn ang="0">
                    <a:pos x="50" y="26"/>
                  </a:cxn>
                  <a:cxn ang="0">
                    <a:pos x="50" y="24"/>
                  </a:cxn>
                  <a:cxn ang="0">
                    <a:pos x="48" y="20"/>
                  </a:cxn>
                  <a:cxn ang="0">
                    <a:pos x="48" y="18"/>
                  </a:cxn>
                  <a:cxn ang="0">
                    <a:pos x="48" y="16"/>
                  </a:cxn>
                  <a:cxn ang="0">
                    <a:pos x="48" y="14"/>
                  </a:cxn>
                  <a:cxn ang="0">
                    <a:pos x="48" y="12"/>
                  </a:cxn>
                  <a:cxn ang="0">
                    <a:pos x="50" y="12"/>
                  </a:cxn>
                  <a:cxn ang="0">
                    <a:pos x="52" y="12"/>
                  </a:cxn>
                  <a:cxn ang="0">
                    <a:pos x="54" y="12"/>
                  </a:cxn>
                  <a:cxn ang="0">
                    <a:pos x="58" y="10"/>
                  </a:cxn>
                  <a:cxn ang="0">
                    <a:pos x="60" y="8"/>
                  </a:cxn>
                  <a:cxn ang="0">
                    <a:pos x="60" y="8"/>
                  </a:cxn>
                  <a:cxn ang="0">
                    <a:pos x="60" y="6"/>
                  </a:cxn>
                  <a:cxn ang="0">
                    <a:pos x="62" y="4"/>
                  </a:cxn>
                  <a:cxn ang="0">
                    <a:pos x="64" y="4"/>
                  </a:cxn>
                  <a:cxn ang="0">
                    <a:pos x="64" y="4"/>
                  </a:cxn>
                  <a:cxn ang="0">
                    <a:pos x="72" y="0"/>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69" name="Freeform 114"/>
              <p:cNvSpPr>
                <a:spLocks/>
              </p:cNvSpPr>
              <p:nvPr/>
            </p:nvSpPr>
            <p:spPr bwMode="gray">
              <a:xfrm>
                <a:off x="1260063" y="5304256"/>
                <a:ext cx="379216" cy="291411"/>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0" name="Freeform 133"/>
              <p:cNvSpPr>
                <a:spLocks/>
              </p:cNvSpPr>
              <p:nvPr/>
            </p:nvSpPr>
            <p:spPr bwMode="gray">
              <a:xfrm>
                <a:off x="3359294" y="5092322"/>
                <a:ext cx="860007" cy="675543"/>
              </a:xfrm>
              <a:custGeom>
                <a:avLst/>
                <a:gdLst/>
                <a:ahLst/>
                <a:cxnLst>
                  <a:cxn ang="0">
                    <a:pos x="98" y="124"/>
                  </a:cxn>
                  <a:cxn ang="0">
                    <a:pos x="110" y="100"/>
                  </a:cxn>
                  <a:cxn ang="0">
                    <a:pos x="128" y="86"/>
                  </a:cxn>
                  <a:cxn ang="0">
                    <a:pos x="134" y="70"/>
                  </a:cxn>
                  <a:cxn ang="0">
                    <a:pos x="170" y="48"/>
                  </a:cxn>
                  <a:cxn ang="0">
                    <a:pos x="190" y="60"/>
                  </a:cxn>
                  <a:cxn ang="0">
                    <a:pos x="202" y="56"/>
                  </a:cxn>
                  <a:cxn ang="0">
                    <a:pos x="196" y="44"/>
                  </a:cxn>
                  <a:cxn ang="0">
                    <a:pos x="204" y="28"/>
                  </a:cxn>
                  <a:cxn ang="0">
                    <a:pos x="230" y="18"/>
                  </a:cxn>
                  <a:cxn ang="0">
                    <a:pos x="222" y="8"/>
                  </a:cxn>
                  <a:cxn ang="0">
                    <a:pos x="238" y="0"/>
                  </a:cxn>
                  <a:cxn ang="0">
                    <a:pos x="246" y="8"/>
                  </a:cxn>
                  <a:cxn ang="0">
                    <a:pos x="252" y="12"/>
                  </a:cxn>
                  <a:cxn ang="0">
                    <a:pos x="256" y="4"/>
                  </a:cxn>
                  <a:cxn ang="0">
                    <a:pos x="268" y="20"/>
                  </a:cxn>
                  <a:cxn ang="0">
                    <a:pos x="298" y="18"/>
                  </a:cxn>
                  <a:cxn ang="0">
                    <a:pos x="300" y="32"/>
                  </a:cxn>
                  <a:cxn ang="0">
                    <a:pos x="286" y="52"/>
                  </a:cxn>
                  <a:cxn ang="0">
                    <a:pos x="326" y="82"/>
                  </a:cxn>
                  <a:cxn ang="0">
                    <a:pos x="344" y="78"/>
                  </a:cxn>
                  <a:cxn ang="0">
                    <a:pos x="358" y="10"/>
                  </a:cxn>
                  <a:cxn ang="0">
                    <a:pos x="364" y="0"/>
                  </a:cxn>
                  <a:cxn ang="0">
                    <a:pos x="378" y="20"/>
                  </a:cxn>
                  <a:cxn ang="0">
                    <a:pos x="376" y="36"/>
                  </a:cxn>
                  <a:cxn ang="0">
                    <a:pos x="390" y="42"/>
                  </a:cxn>
                  <a:cxn ang="0">
                    <a:pos x="404" y="66"/>
                  </a:cxn>
                  <a:cxn ang="0">
                    <a:pos x="412" y="80"/>
                  </a:cxn>
                  <a:cxn ang="0">
                    <a:pos x="424" y="100"/>
                  </a:cxn>
                  <a:cxn ang="0">
                    <a:pos x="454" y="136"/>
                  </a:cxn>
                  <a:cxn ang="0">
                    <a:pos x="506" y="210"/>
                  </a:cxn>
                  <a:cxn ang="0">
                    <a:pos x="508" y="272"/>
                  </a:cxn>
                  <a:cxn ang="0">
                    <a:pos x="488" y="294"/>
                  </a:cxn>
                  <a:cxn ang="0">
                    <a:pos x="472" y="332"/>
                  </a:cxn>
                  <a:cxn ang="0">
                    <a:pos x="460" y="352"/>
                  </a:cxn>
                  <a:cxn ang="0">
                    <a:pos x="460" y="384"/>
                  </a:cxn>
                  <a:cxn ang="0">
                    <a:pos x="414" y="408"/>
                  </a:cxn>
                  <a:cxn ang="0">
                    <a:pos x="394" y="392"/>
                  </a:cxn>
                  <a:cxn ang="0">
                    <a:pos x="376" y="396"/>
                  </a:cxn>
                  <a:cxn ang="0">
                    <a:pos x="344" y="388"/>
                  </a:cxn>
                  <a:cxn ang="0">
                    <a:pos x="274" y="318"/>
                  </a:cxn>
                  <a:cxn ang="0">
                    <a:pos x="214" y="294"/>
                  </a:cxn>
                  <a:cxn ang="0">
                    <a:pos x="134" y="326"/>
                  </a:cxn>
                  <a:cxn ang="0">
                    <a:pos x="120" y="340"/>
                  </a:cxn>
                  <a:cxn ang="0">
                    <a:pos x="80" y="338"/>
                  </a:cxn>
                  <a:cxn ang="0">
                    <a:pos x="64" y="352"/>
                  </a:cxn>
                  <a:cxn ang="0">
                    <a:pos x="36" y="350"/>
                  </a:cxn>
                  <a:cxn ang="0">
                    <a:pos x="30" y="340"/>
                  </a:cxn>
                  <a:cxn ang="0">
                    <a:pos x="20" y="342"/>
                  </a:cxn>
                  <a:cxn ang="0">
                    <a:pos x="26" y="326"/>
                  </a:cxn>
                  <a:cxn ang="0">
                    <a:pos x="24" y="284"/>
                  </a:cxn>
                  <a:cxn ang="0">
                    <a:pos x="4" y="228"/>
                  </a:cxn>
                  <a:cxn ang="0">
                    <a:pos x="4" y="194"/>
                  </a:cxn>
                  <a:cxn ang="0">
                    <a:pos x="12" y="154"/>
                  </a:cxn>
                  <a:cxn ang="0">
                    <a:pos x="30" y="138"/>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1" name="Freeform 146"/>
              <p:cNvSpPr>
                <a:spLocks/>
              </p:cNvSpPr>
              <p:nvPr/>
            </p:nvSpPr>
            <p:spPr bwMode="gray">
              <a:xfrm>
                <a:off x="7127747" y="4688323"/>
                <a:ext cx="900637" cy="947086"/>
              </a:xfrm>
              <a:custGeom>
                <a:avLst/>
                <a:gdLst/>
                <a:ahLst/>
                <a:cxnLst>
                  <a:cxn ang="0">
                    <a:pos x="324" y="492"/>
                  </a:cxn>
                  <a:cxn ang="0">
                    <a:pos x="418" y="404"/>
                  </a:cxn>
                  <a:cxn ang="0">
                    <a:pos x="474" y="284"/>
                  </a:cxn>
                  <a:cxn ang="0">
                    <a:pos x="532" y="162"/>
                  </a:cxn>
                  <a:cxn ang="0">
                    <a:pos x="478" y="116"/>
                  </a:cxn>
                  <a:cxn ang="0">
                    <a:pos x="382" y="96"/>
                  </a:cxn>
                  <a:cxn ang="0">
                    <a:pos x="384" y="80"/>
                  </a:cxn>
                  <a:cxn ang="0">
                    <a:pos x="366" y="76"/>
                  </a:cxn>
                  <a:cxn ang="0">
                    <a:pos x="336" y="72"/>
                  </a:cxn>
                  <a:cxn ang="0">
                    <a:pos x="306" y="84"/>
                  </a:cxn>
                  <a:cxn ang="0">
                    <a:pos x="282" y="96"/>
                  </a:cxn>
                  <a:cxn ang="0">
                    <a:pos x="300" y="76"/>
                  </a:cxn>
                  <a:cxn ang="0">
                    <a:pos x="322" y="50"/>
                  </a:cxn>
                  <a:cxn ang="0">
                    <a:pos x="282" y="0"/>
                  </a:cxn>
                  <a:cxn ang="0">
                    <a:pos x="264" y="20"/>
                  </a:cxn>
                  <a:cxn ang="0">
                    <a:pos x="254" y="22"/>
                  </a:cxn>
                  <a:cxn ang="0">
                    <a:pos x="244" y="22"/>
                  </a:cxn>
                  <a:cxn ang="0">
                    <a:pos x="234" y="24"/>
                  </a:cxn>
                  <a:cxn ang="0">
                    <a:pos x="218" y="22"/>
                  </a:cxn>
                  <a:cxn ang="0">
                    <a:pos x="202" y="26"/>
                  </a:cxn>
                  <a:cxn ang="0">
                    <a:pos x="184" y="24"/>
                  </a:cxn>
                  <a:cxn ang="0">
                    <a:pos x="176" y="2"/>
                  </a:cxn>
                  <a:cxn ang="0">
                    <a:pos x="156" y="14"/>
                  </a:cxn>
                  <a:cxn ang="0">
                    <a:pos x="120" y="6"/>
                  </a:cxn>
                  <a:cxn ang="0">
                    <a:pos x="120" y="10"/>
                  </a:cxn>
                  <a:cxn ang="0">
                    <a:pos x="130" y="26"/>
                  </a:cxn>
                  <a:cxn ang="0">
                    <a:pos x="90" y="52"/>
                  </a:cxn>
                  <a:cxn ang="0">
                    <a:pos x="76" y="44"/>
                  </a:cxn>
                  <a:cxn ang="0">
                    <a:pos x="62" y="62"/>
                  </a:cxn>
                  <a:cxn ang="0">
                    <a:pos x="52" y="70"/>
                  </a:cxn>
                  <a:cxn ang="0">
                    <a:pos x="60" y="96"/>
                  </a:cxn>
                  <a:cxn ang="0">
                    <a:pos x="36" y="132"/>
                  </a:cxn>
                  <a:cxn ang="0">
                    <a:pos x="10" y="146"/>
                  </a:cxn>
                  <a:cxn ang="0">
                    <a:pos x="2" y="164"/>
                  </a:cxn>
                  <a:cxn ang="0">
                    <a:pos x="4" y="194"/>
                  </a:cxn>
                  <a:cxn ang="0">
                    <a:pos x="12" y="198"/>
                  </a:cxn>
                  <a:cxn ang="0">
                    <a:pos x="26" y="206"/>
                  </a:cxn>
                  <a:cxn ang="0">
                    <a:pos x="42" y="198"/>
                  </a:cxn>
                  <a:cxn ang="0">
                    <a:pos x="50" y="226"/>
                  </a:cxn>
                  <a:cxn ang="0">
                    <a:pos x="78" y="224"/>
                  </a:cxn>
                  <a:cxn ang="0">
                    <a:pos x="96" y="210"/>
                  </a:cxn>
                  <a:cxn ang="0">
                    <a:pos x="110" y="206"/>
                  </a:cxn>
                  <a:cxn ang="0">
                    <a:pos x="124" y="248"/>
                  </a:cxn>
                  <a:cxn ang="0">
                    <a:pos x="156" y="266"/>
                  </a:cxn>
                  <a:cxn ang="0">
                    <a:pos x="182" y="288"/>
                  </a:cxn>
                  <a:cxn ang="0">
                    <a:pos x="206" y="310"/>
                  </a:cxn>
                  <a:cxn ang="0">
                    <a:pos x="214" y="326"/>
                  </a:cxn>
                  <a:cxn ang="0">
                    <a:pos x="214" y="372"/>
                  </a:cxn>
                  <a:cxn ang="0">
                    <a:pos x="220" y="416"/>
                  </a:cxn>
                  <a:cxn ang="0">
                    <a:pos x="242" y="422"/>
                  </a:cxn>
                  <a:cxn ang="0">
                    <a:pos x="254" y="436"/>
                  </a:cxn>
                  <a:cxn ang="0">
                    <a:pos x="264" y="450"/>
                  </a:cxn>
                  <a:cxn ang="0">
                    <a:pos x="270" y="466"/>
                  </a:cxn>
                  <a:cxn ang="0">
                    <a:pos x="232" y="500"/>
                  </a:cxn>
                  <a:cxn ang="0">
                    <a:pos x="216" y="524"/>
                  </a:cxn>
                  <a:cxn ang="0">
                    <a:pos x="240" y="538"/>
                  </a:cxn>
                  <a:cxn ang="0">
                    <a:pos x="264" y="552"/>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2" name="Freeform 187"/>
              <p:cNvSpPr>
                <a:spLocks/>
              </p:cNvSpPr>
              <p:nvPr/>
            </p:nvSpPr>
            <p:spPr bwMode="gray">
              <a:xfrm>
                <a:off x="5089201" y="2607900"/>
                <a:ext cx="832924" cy="824562"/>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3" name="Freeform 188"/>
              <p:cNvSpPr>
                <a:spLocks/>
              </p:cNvSpPr>
              <p:nvPr/>
            </p:nvSpPr>
            <p:spPr bwMode="gray">
              <a:xfrm>
                <a:off x="6032409" y="3593518"/>
                <a:ext cx="1249387" cy="668921"/>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4" name="Freeform 91"/>
              <p:cNvSpPr>
                <a:spLocks/>
              </p:cNvSpPr>
              <p:nvPr/>
            </p:nvSpPr>
            <p:spPr bwMode="gray">
              <a:xfrm>
                <a:off x="953947" y="4490113"/>
                <a:ext cx="247169" cy="198689"/>
              </a:xfrm>
              <a:custGeom>
                <a:avLst/>
                <a:gdLst/>
                <a:ahLst/>
                <a:cxnLst>
                  <a:cxn ang="0">
                    <a:pos x="142" y="0"/>
                  </a:cxn>
                  <a:cxn ang="0">
                    <a:pos x="132" y="2"/>
                  </a:cxn>
                  <a:cxn ang="0">
                    <a:pos x="124" y="6"/>
                  </a:cxn>
                  <a:cxn ang="0">
                    <a:pos x="120" y="8"/>
                  </a:cxn>
                  <a:cxn ang="0">
                    <a:pos x="96" y="4"/>
                  </a:cxn>
                  <a:cxn ang="0">
                    <a:pos x="84" y="8"/>
                  </a:cxn>
                  <a:cxn ang="0">
                    <a:pos x="76" y="6"/>
                  </a:cxn>
                  <a:cxn ang="0">
                    <a:pos x="68" y="12"/>
                  </a:cxn>
                  <a:cxn ang="0">
                    <a:pos x="62" y="16"/>
                  </a:cxn>
                  <a:cxn ang="0">
                    <a:pos x="58" y="14"/>
                  </a:cxn>
                  <a:cxn ang="0">
                    <a:pos x="50" y="10"/>
                  </a:cxn>
                  <a:cxn ang="0">
                    <a:pos x="42" y="8"/>
                  </a:cxn>
                  <a:cxn ang="0">
                    <a:pos x="40" y="6"/>
                  </a:cxn>
                  <a:cxn ang="0">
                    <a:pos x="38" y="6"/>
                  </a:cxn>
                  <a:cxn ang="0">
                    <a:pos x="30" y="6"/>
                  </a:cxn>
                  <a:cxn ang="0">
                    <a:pos x="16" y="8"/>
                  </a:cxn>
                  <a:cxn ang="0">
                    <a:pos x="6" y="14"/>
                  </a:cxn>
                  <a:cxn ang="0">
                    <a:pos x="2" y="20"/>
                  </a:cxn>
                  <a:cxn ang="0">
                    <a:pos x="4" y="22"/>
                  </a:cxn>
                  <a:cxn ang="0">
                    <a:pos x="6" y="28"/>
                  </a:cxn>
                  <a:cxn ang="0">
                    <a:pos x="6" y="40"/>
                  </a:cxn>
                  <a:cxn ang="0">
                    <a:pos x="6" y="48"/>
                  </a:cxn>
                  <a:cxn ang="0">
                    <a:pos x="2" y="54"/>
                  </a:cxn>
                  <a:cxn ang="0">
                    <a:pos x="0" y="64"/>
                  </a:cxn>
                  <a:cxn ang="0">
                    <a:pos x="0" y="100"/>
                  </a:cxn>
                  <a:cxn ang="0">
                    <a:pos x="16" y="100"/>
                  </a:cxn>
                  <a:cxn ang="0">
                    <a:pos x="34" y="112"/>
                  </a:cxn>
                  <a:cxn ang="0">
                    <a:pos x="52" y="118"/>
                  </a:cxn>
                  <a:cxn ang="0">
                    <a:pos x="76" y="120"/>
                  </a:cxn>
                  <a:cxn ang="0">
                    <a:pos x="94" y="102"/>
                  </a:cxn>
                  <a:cxn ang="0">
                    <a:pos x="96" y="86"/>
                  </a:cxn>
                  <a:cxn ang="0">
                    <a:pos x="100" y="80"/>
                  </a:cxn>
                  <a:cxn ang="0">
                    <a:pos x="108" y="72"/>
                  </a:cxn>
                  <a:cxn ang="0">
                    <a:pos x="118" y="68"/>
                  </a:cxn>
                  <a:cxn ang="0">
                    <a:pos x="122" y="72"/>
                  </a:cxn>
                  <a:cxn ang="0">
                    <a:pos x="126" y="72"/>
                  </a:cxn>
                  <a:cxn ang="0">
                    <a:pos x="132" y="68"/>
                  </a:cxn>
                  <a:cxn ang="0">
                    <a:pos x="138" y="56"/>
                  </a:cxn>
                  <a:cxn ang="0">
                    <a:pos x="142" y="46"/>
                  </a:cxn>
                  <a:cxn ang="0">
                    <a:pos x="144" y="36"/>
                  </a:cxn>
                  <a:cxn ang="0">
                    <a:pos x="146" y="24"/>
                  </a:cxn>
                  <a:cxn ang="0">
                    <a:pos x="144" y="14"/>
                  </a:cxn>
                  <a:cxn ang="0">
                    <a:pos x="146" y="4"/>
                  </a:cxn>
                  <a:cxn ang="0">
                    <a:pos x="146" y="0"/>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5" name="Freeform 108"/>
              <p:cNvSpPr>
                <a:spLocks/>
              </p:cNvSpPr>
              <p:nvPr/>
            </p:nvSpPr>
            <p:spPr bwMode="gray">
              <a:xfrm>
                <a:off x="1536316" y="4698736"/>
                <a:ext cx="121891" cy="12583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nvGrpSpPr>
              <p:cNvPr id="276" name="组合 275"/>
              <p:cNvGrpSpPr/>
              <p:nvPr/>
            </p:nvGrpSpPr>
            <p:grpSpPr>
              <a:xfrm>
                <a:off x="5633995" y="1916832"/>
                <a:ext cx="1852072" cy="2470624"/>
                <a:chOff x="5691797" y="1269818"/>
                <a:chExt cx="1852072" cy="2470624"/>
              </a:xfrm>
              <a:grpFill/>
            </p:grpSpPr>
            <p:sp>
              <p:nvSpPr>
                <p:cNvPr id="285" name="Freeform 159"/>
                <p:cNvSpPr>
                  <a:spLocks/>
                </p:cNvSpPr>
                <p:nvPr/>
              </p:nvSpPr>
              <p:spPr bwMode="gray">
                <a:xfrm>
                  <a:off x="6907325" y="3651032"/>
                  <a:ext cx="237011" cy="89410"/>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6" name="Freeform 162"/>
                <p:cNvSpPr>
                  <a:spLocks/>
                </p:cNvSpPr>
                <p:nvPr/>
              </p:nvSpPr>
              <p:spPr bwMode="gray">
                <a:xfrm>
                  <a:off x="6985201" y="1905624"/>
                  <a:ext cx="470636" cy="529839"/>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7" name="Freeform 163"/>
                <p:cNvSpPr>
                  <a:spLocks/>
                </p:cNvSpPr>
                <p:nvPr/>
              </p:nvSpPr>
              <p:spPr bwMode="gray">
                <a:xfrm>
                  <a:off x="6876853" y="2299692"/>
                  <a:ext cx="135435" cy="96033"/>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8" name="Freeform 164"/>
                <p:cNvSpPr>
                  <a:spLocks/>
                </p:cNvSpPr>
                <p:nvPr/>
              </p:nvSpPr>
              <p:spPr bwMode="gray">
                <a:xfrm>
                  <a:off x="6534880" y="1763230"/>
                  <a:ext cx="142206" cy="202001"/>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9" name="Freeform 165"/>
                <p:cNvSpPr>
                  <a:spLocks/>
                </p:cNvSpPr>
                <p:nvPr/>
              </p:nvSpPr>
              <p:spPr bwMode="gray">
                <a:xfrm>
                  <a:off x="6778662" y="1783099"/>
                  <a:ext cx="115120" cy="175509"/>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0" name="Freeform 166"/>
                <p:cNvSpPr>
                  <a:spLocks/>
                </p:cNvSpPr>
                <p:nvPr/>
              </p:nvSpPr>
              <p:spPr bwMode="gray">
                <a:xfrm>
                  <a:off x="6101488" y="1717120"/>
                  <a:ext cx="176066" cy="19206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1" name="Freeform 167"/>
                <p:cNvSpPr>
                  <a:spLocks/>
                </p:cNvSpPr>
                <p:nvPr/>
              </p:nvSpPr>
              <p:spPr bwMode="gray">
                <a:xfrm>
                  <a:off x="6196292" y="1809841"/>
                  <a:ext cx="392761" cy="307969"/>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2" name="Freeform 168"/>
                <p:cNvSpPr>
                  <a:spLocks/>
                </p:cNvSpPr>
                <p:nvPr/>
              </p:nvSpPr>
              <p:spPr bwMode="gray">
                <a:xfrm>
                  <a:off x="6209835" y="1455511"/>
                  <a:ext cx="199766" cy="149017"/>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3" name="Freeform 169"/>
                <p:cNvSpPr>
                  <a:spLocks/>
                </p:cNvSpPr>
                <p:nvPr/>
              </p:nvSpPr>
              <p:spPr bwMode="gray">
                <a:xfrm>
                  <a:off x="6399444" y="1408900"/>
                  <a:ext cx="37245" cy="46361"/>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4" name="Freeform 170"/>
                <p:cNvSpPr>
                  <a:spLocks/>
                </p:cNvSpPr>
                <p:nvPr/>
              </p:nvSpPr>
              <p:spPr bwMode="gray">
                <a:xfrm>
                  <a:off x="6443461" y="1345982"/>
                  <a:ext cx="115120" cy="69541"/>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5" name="Freeform 171"/>
                <p:cNvSpPr>
                  <a:spLocks/>
                </p:cNvSpPr>
                <p:nvPr/>
              </p:nvSpPr>
              <p:spPr bwMode="gray">
                <a:xfrm>
                  <a:off x="6443461" y="1435392"/>
                  <a:ext cx="98191" cy="5629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6" name="Freeform 172"/>
                <p:cNvSpPr>
                  <a:spLocks/>
                </p:cNvSpPr>
                <p:nvPr/>
              </p:nvSpPr>
              <p:spPr bwMode="gray">
                <a:xfrm>
                  <a:off x="6318184" y="1610902"/>
                  <a:ext cx="33859" cy="46361"/>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7" name="Freeform 173"/>
                <p:cNvSpPr>
                  <a:spLocks/>
                </p:cNvSpPr>
                <p:nvPr/>
              </p:nvSpPr>
              <p:spPr bwMode="gray">
                <a:xfrm>
                  <a:off x="6314798" y="1644017"/>
                  <a:ext cx="192995" cy="149017"/>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8" name="Freeform 174"/>
                <p:cNvSpPr>
                  <a:spLocks/>
                </p:cNvSpPr>
                <p:nvPr/>
              </p:nvSpPr>
              <p:spPr bwMode="gray">
                <a:xfrm>
                  <a:off x="6619526" y="1428769"/>
                  <a:ext cx="33859" cy="79476"/>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99" name="Freeform 175"/>
                <p:cNvSpPr>
                  <a:spLocks/>
                </p:cNvSpPr>
                <p:nvPr/>
              </p:nvSpPr>
              <p:spPr bwMode="gray">
                <a:xfrm>
                  <a:off x="6534880" y="1541361"/>
                  <a:ext cx="125277" cy="149017"/>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0" name="Freeform 176"/>
                <p:cNvSpPr>
                  <a:spLocks/>
                </p:cNvSpPr>
                <p:nvPr/>
              </p:nvSpPr>
              <p:spPr bwMode="gray">
                <a:xfrm>
                  <a:off x="6663543" y="1637394"/>
                  <a:ext cx="74489" cy="76164"/>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1" name="Freeform 177"/>
                <p:cNvSpPr>
                  <a:spLocks/>
                </p:cNvSpPr>
                <p:nvPr/>
              </p:nvSpPr>
              <p:spPr bwMode="gray">
                <a:xfrm>
                  <a:off x="6748190" y="1607591"/>
                  <a:ext cx="284413" cy="162263"/>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2" name="Freeform 178"/>
                <p:cNvSpPr>
                  <a:spLocks/>
                </p:cNvSpPr>
                <p:nvPr/>
              </p:nvSpPr>
              <p:spPr bwMode="gray">
                <a:xfrm>
                  <a:off x="6595825" y="1269818"/>
                  <a:ext cx="148978" cy="168886"/>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3" name="Freeform 179"/>
                <p:cNvSpPr>
                  <a:spLocks/>
                </p:cNvSpPr>
                <p:nvPr/>
              </p:nvSpPr>
              <p:spPr bwMode="gray">
                <a:xfrm>
                  <a:off x="6775276" y="1342671"/>
                  <a:ext cx="64332" cy="89410"/>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4" name="Freeform 180"/>
                <p:cNvSpPr>
                  <a:spLocks/>
                </p:cNvSpPr>
                <p:nvPr/>
              </p:nvSpPr>
              <p:spPr bwMode="gray">
                <a:xfrm>
                  <a:off x="6988587" y="1359228"/>
                  <a:ext cx="115120" cy="241739"/>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5" name="Freeform 181"/>
                <p:cNvSpPr>
                  <a:spLocks/>
                </p:cNvSpPr>
                <p:nvPr/>
              </p:nvSpPr>
              <p:spPr bwMode="gray">
                <a:xfrm>
                  <a:off x="6585667" y="2044708"/>
                  <a:ext cx="84646" cy="76164"/>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6" name="Freeform 182"/>
                <p:cNvSpPr>
                  <a:spLocks/>
                </p:cNvSpPr>
                <p:nvPr/>
              </p:nvSpPr>
              <p:spPr bwMode="gray">
                <a:xfrm>
                  <a:off x="7012287" y="1776476"/>
                  <a:ext cx="101577" cy="72853"/>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7" name="Freeform 183"/>
                <p:cNvSpPr>
                  <a:spLocks/>
                </p:cNvSpPr>
                <p:nvPr/>
              </p:nvSpPr>
              <p:spPr bwMode="gray">
                <a:xfrm>
                  <a:off x="7083391" y="2117560"/>
                  <a:ext cx="40631" cy="52984"/>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8" name="Freeform 184"/>
                <p:cNvSpPr>
                  <a:spLocks/>
                </p:cNvSpPr>
                <p:nvPr/>
              </p:nvSpPr>
              <p:spPr bwMode="gray">
                <a:xfrm>
                  <a:off x="7066462" y="1319490"/>
                  <a:ext cx="385989" cy="4437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309" name="Freeform 186"/>
                <p:cNvSpPr>
                  <a:spLocks/>
                </p:cNvSpPr>
                <p:nvPr/>
              </p:nvSpPr>
              <p:spPr bwMode="gray">
                <a:xfrm>
                  <a:off x="5691797" y="1919121"/>
                  <a:ext cx="1852072" cy="1235187"/>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sp>
            <p:nvSpPr>
              <p:cNvPr id="277" name="Freeform 130"/>
              <p:cNvSpPr>
                <a:spLocks/>
              </p:cNvSpPr>
              <p:nvPr/>
            </p:nvSpPr>
            <p:spPr bwMode="gray">
              <a:xfrm>
                <a:off x="3255415" y="4703599"/>
                <a:ext cx="203152" cy="182132"/>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8" name="Freeform 132"/>
              <p:cNvSpPr>
                <a:spLocks/>
              </p:cNvSpPr>
              <p:nvPr/>
            </p:nvSpPr>
            <p:spPr bwMode="gray">
              <a:xfrm>
                <a:off x="3736208" y="4796321"/>
                <a:ext cx="206538" cy="178820"/>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79" name="Freeform 134"/>
              <p:cNvSpPr>
                <a:spLocks/>
              </p:cNvSpPr>
              <p:nvPr/>
            </p:nvSpPr>
            <p:spPr bwMode="gray">
              <a:xfrm>
                <a:off x="3465339" y="4740026"/>
                <a:ext cx="138821" cy="158951"/>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0" name="Freeform 135"/>
              <p:cNvSpPr>
                <a:spLocks/>
              </p:cNvSpPr>
              <p:nvPr/>
            </p:nvSpPr>
            <p:spPr bwMode="gray">
              <a:xfrm>
                <a:off x="2947300" y="4670485"/>
                <a:ext cx="230240" cy="245051"/>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1" name="Freeform 136"/>
              <p:cNvSpPr>
                <a:spLocks/>
              </p:cNvSpPr>
              <p:nvPr/>
            </p:nvSpPr>
            <p:spPr bwMode="gray">
              <a:xfrm>
                <a:off x="3170768" y="4922158"/>
                <a:ext cx="196380" cy="52984"/>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2" name="Freeform 29"/>
              <p:cNvSpPr>
                <a:spLocks/>
              </p:cNvSpPr>
              <p:nvPr/>
            </p:nvSpPr>
            <p:spPr bwMode="gray">
              <a:xfrm>
                <a:off x="2026168" y="4228675"/>
                <a:ext cx="18000" cy="7200"/>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3" name="Freeform 116"/>
              <p:cNvSpPr>
                <a:spLocks/>
              </p:cNvSpPr>
              <p:nvPr/>
            </p:nvSpPr>
            <p:spPr bwMode="gray">
              <a:xfrm>
                <a:off x="2600628" y="4581508"/>
                <a:ext cx="37245" cy="72000"/>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84" name="Freeform 53"/>
              <p:cNvSpPr>
                <a:spLocks/>
              </p:cNvSpPr>
              <p:nvPr/>
            </p:nvSpPr>
            <p:spPr bwMode="gray">
              <a:xfrm>
                <a:off x="1156174" y="3385625"/>
                <a:ext cx="91418" cy="139082"/>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grpSp>
          <p:nvGrpSpPr>
            <p:cNvPr id="59" name="组合 998"/>
            <p:cNvGrpSpPr/>
            <p:nvPr/>
          </p:nvGrpSpPr>
          <p:grpSpPr>
            <a:xfrm>
              <a:off x="526402" y="1105055"/>
              <a:ext cx="7670693" cy="4397663"/>
              <a:chOff x="526402" y="2041159"/>
              <a:chExt cx="7670693" cy="4397663"/>
            </a:xfrm>
            <a:solidFill>
              <a:schemeClr val="bg1">
                <a:lumMod val="65000"/>
              </a:schemeClr>
            </a:solidFill>
          </p:grpSpPr>
          <p:sp>
            <p:nvSpPr>
              <p:cNvPr id="120" name="Freeform 5"/>
              <p:cNvSpPr>
                <a:spLocks/>
              </p:cNvSpPr>
              <p:nvPr/>
            </p:nvSpPr>
            <p:spPr bwMode="gray">
              <a:xfrm>
                <a:off x="2188865" y="2339193"/>
                <a:ext cx="142206" cy="307969"/>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1" name="Freeform 6"/>
              <p:cNvSpPr>
                <a:spLocks/>
              </p:cNvSpPr>
              <p:nvPr/>
            </p:nvSpPr>
            <p:spPr bwMode="gray">
              <a:xfrm>
                <a:off x="1887522" y="2080897"/>
                <a:ext cx="186223" cy="115902"/>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2" name="Freeform 7"/>
              <p:cNvSpPr>
                <a:spLocks/>
              </p:cNvSpPr>
              <p:nvPr/>
            </p:nvSpPr>
            <p:spPr bwMode="gray">
              <a:xfrm>
                <a:off x="1261136" y="2107388"/>
                <a:ext cx="186223" cy="364264"/>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3" name="Freeform 8"/>
              <p:cNvSpPr>
                <a:spLocks/>
              </p:cNvSpPr>
              <p:nvPr/>
            </p:nvSpPr>
            <p:spPr bwMode="gray">
              <a:xfrm>
                <a:off x="1410115" y="2041159"/>
                <a:ext cx="206538" cy="155640"/>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4" name="Freeform 9"/>
              <p:cNvSpPr>
                <a:spLocks/>
              </p:cNvSpPr>
              <p:nvPr/>
            </p:nvSpPr>
            <p:spPr bwMode="gray">
              <a:xfrm>
                <a:off x="1457516" y="2312702"/>
                <a:ext cx="77875" cy="76164"/>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5" name="Freeform 12"/>
              <p:cNvSpPr>
                <a:spLocks/>
              </p:cNvSpPr>
              <p:nvPr/>
            </p:nvSpPr>
            <p:spPr bwMode="gray">
              <a:xfrm>
                <a:off x="3048876" y="4299597"/>
                <a:ext cx="145592" cy="19206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6" name="Freeform 13"/>
              <p:cNvSpPr>
                <a:spLocks/>
              </p:cNvSpPr>
              <p:nvPr/>
            </p:nvSpPr>
            <p:spPr bwMode="gray">
              <a:xfrm>
                <a:off x="2226110" y="3981694"/>
                <a:ext cx="338587" cy="288100"/>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7" name="Freeform 14"/>
              <p:cNvSpPr>
                <a:spLocks/>
              </p:cNvSpPr>
              <p:nvPr/>
            </p:nvSpPr>
            <p:spPr bwMode="gray">
              <a:xfrm>
                <a:off x="3035333" y="4663862"/>
                <a:ext cx="115120" cy="109279"/>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8" name="Freeform 15"/>
              <p:cNvSpPr>
                <a:spLocks/>
              </p:cNvSpPr>
              <p:nvPr/>
            </p:nvSpPr>
            <p:spPr bwMode="gray">
              <a:xfrm>
                <a:off x="2801708" y="4243302"/>
                <a:ext cx="91418" cy="92722"/>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29" name="Freeform 16"/>
              <p:cNvSpPr>
                <a:spLocks/>
              </p:cNvSpPr>
              <p:nvPr/>
            </p:nvSpPr>
            <p:spPr bwMode="gray">
              <a:xfrm>
                <a:off x="2886355" y="4180384"/>
                <a:ext cx="169294" cy="450363"/>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0" name="Freeform 17"/>
              <p:cNvSpPr>
                <a:spLocks/>
              </p:cNvSpPr>
              <p:nvPr/>
            </p:nvSpPr>
            <p:spPr bwMode="gray">
              <a:xfrm>
                <a:off x="3099664" y="4283040"/>
                <a:ext cx="152364" cy="278166"/>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1" name="Freeform 18"/>
              <p:cNvSpPr>
                <a:spLocks/>
              </p:cNvSpPr>
              <p:nvPr/>
            </p:nvSpPr>
            <p:spPr bwMode="gray">
              <a:xfrm>
                <a:off x="3015018" y="4342646"/>
                <a:ext cx="138821" cy="344396"/>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2" name="Freeform 19"/>
              <p:cNvSpPr>
                <a:spLocks/>
              </p:cNvSpPr>
              <p:nvPr/>
            </p:nvSpPr>
            <p:spPr bwMode="gray">
              <a:xfrm>
                <a:off x="2794936" y="4160515"/>
                <a:ext cx="118506" cy="6291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3" name="Freeform 20"/>
              <p:cNvSpPr>
                <a:spLocks/>
              </p:cNvSpPr>
              <p:nvPr/>
            </p:nvSpPr>
            <p:spPr bwMode="gray">
              <a:xfrm>
                <a:off x="2622257" y="4124088"/>
                <a:ext cx="165908" cy="86099"/>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4" name="Freeform 22"/>
              <p:cNvSpPr>
                <a:spLocks/>
              </p:cNvSpPr>
              <p:nvPr/>
            </p:nvSpPr>
            <p:spPr bwMode="gray">
              <a:xfrm>
                <a:off x="2205794" y="3922087"/>
                <a:ext cx="331815" cy="225181"/>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5" name="Freeform 23"/>
              <p:cNvSpPr>
                <a:spLocks/>
              </p:cNvSpPr>
              <p:nvPr/>
            </p:nvSpPr>
            <p:spPr bwMode="gray">
              <a:xfrm>
                <a:off x="3546599" y="3713463"/>
                <a:ext cx="196380" cy="284789"/>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6" name="Freeform 24"/>
              <p:cNvSpPr>
                <a:spLocks/>
              </p:cNvSpPr>
              <p:nvPr/>
            </p:nvSpPr>
            <p:spPr bwMode="gray">
              <a:xfrm>
                <a:off x="2811866" y="3524708"/>
                <a:ext cx="711033" cy="288100"/>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7" name="Freeform 26"/>
              <p:cNvSpPr>
                <a:spLocks/>
              </p:cNvSpPr>
              <p:nvPr/>
            </p:nvSpPr>
            <p:spPr bwMode="gray">
              <a:xfrm>
                <a:off x="3092893" y="4475107"/>
                <a:ext cx="115120" cy="92722"/>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8" name="Freeform 27"/>
              <p:cNvSpPr>
                <a:spLocks/>
              </p:cNvSpPr>
              <p:nvPr/>
            </p:nvSpPr>
            <p:spPr bwMode="gray">
              <a:xfrm>
                <a:off x="3692192" y="4021432"/>
                <a:ext cx="60946" cy="72853"/>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39" name="Freeform 29"/>
              <p:cNvSpPr>
                <a:spLocks/>
              </p:cNvSpPr>
              <p:nvPr/>
            </p:nvSpPr>
            <p:spPr bwMode="gray">
              <a:xfrm>
                <a:off x="3746366" y="4011498"/>
                <a:ext cx="40631" cy="26492"/>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0" name="Freeform 31"/>
              <p:cNvSpPr>
                <a:spLocks/>
              </p:cNvSpPr>
              <p:nvPr/>
            </p:nvSpPr>
            <p:spPr bwMode="gray">
              <a:xfrm>
                <a:off x="2490208" y="3978383"/>
                <a:ext cx="135435" cy="56295"/>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1" name="Freeform 32"/>
              <p:cNvSpPr>
                <a:spLocks/>
              </p:cNvSpPr>
              <p:nvPr/>
            </p:nvSpPr>
            <p:spPr bwMode="gray">
              <a:xfrm>
                <a:off x="2490208" y="3978383"/>
                <a:ext cx="135435" cy="56295"/>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2" name="Freeform 33"/>
              <p:cNvSpPr>
                <a:spLocks/>
              </p:cNvSpPr>
              <p:nvPr/>
            </p:nvSpPr>
            <p:spPr bwMode="gray">
              <a:xfrm>
                <a:off x="1047826" y="2580932"/>
                <a:ext cx="568827" cy="682168"/>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3" name="Freeform 35"/>
              <p:cNvSpPr>
                <a:spLocks/>
              </p:cNvSpPr>
              <p:nvPr/>
            </p:nvSpPr>
            <p:spPr bwMode="gray">
              <a:xfrm>
                <a:off x="1071527" y="3673725"/>
                <a:ext cx="264098" cy="241739"/>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4" name="Freeform 36"/>
              <p:cNvSpPr>
                <a:spLocks/>
              </p:cNvSpPr>
              <p:nvPr/>
            </p:nvSpPr>
            <p:spPr bwMode="gray">
              <a:xfrm>
                <a:off x="1196804" y="3898906"/>
                <a:ext cx="71103" cy="39738"/>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5" name="Freeform 37"/>
              <p:cNvSpPr>
                <a:spLocks/>
              </p:cNvSpPr>
              <p:nvPr/>
            </p:nvSpPr>
            <p:spPr bwMode="gray">
              <a:xfrm>
                <a:off x="1112158" y="3812808"/>
                <a:ext cx="33859" cy="69541"/>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6" name="Freeform 38"/>
              <p:cNvSpPr>
                <a:spLocks/>
              </p:cNvSpPr>
              <p:nvPr/>
            </p:nvSpPr>
            <p:spPr bwMode="gray">
              <a:xfrm>
                <a:off x="1118929" y="3759824"/>
                <a:ext cx="30472" cy="46361"/>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7" name="Freeform 39"/>
              <p:cNvSpPr>
                <a:spLocks/>
              </p:cNvSpPr>
              <p:nvPr/>
            </p:nvSpPr>
            <p:spPr bwMode="gray">
              <a:xfrm>
                <a:off x="1135858" y="3581004"/>
                <a:ext cx="172680" cy="99345"/>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8" name="Freeform 40"/>
              <p:cNvSpPr>
                <a:spLocks/>
              </p:cNvSpPr>
              <p:nvPr/>
            </p:nvSpPr>
            <p:spPr bwMode="gray">
              <a:xfrm>
                <a:off x="1061369" y="3643922"/>
                <a:ext cx="91418" cy="69541"/>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49" name="Freeform 41"/>
              <p:cNvSpPr>
                <a:spLocks/>
              </p:cNvSpPr>
              <p:nvPr/>
            </p:nvSpPr>
            <p:spPr bwMode="gray">
              <a:xfrm>
                <a:off x="837902" y="3508151"/>
                <a:ext cx="267484" cy="301346"/>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0" name="Freeform 42"/>
              <p:cNvSpPr>
                <a:spLocks/>
              </p:cNvSpPr>
              <p:nvPr/>
            </p:nvSpPr>
            <p:spPr bwMode="gray">
              <a:xfrm>
                <a:off x="729554" y="3783004"/>
                <a:ext cx="67717" cy="149017"/>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1" name="Freeform 43"/>
              <p:cNvSpPr>
                <a:spLocks/>
              </p:cNvSpPr>
              <p:nvPr/>
            </p:nvSpPr>
            <p:spPr bwMode="gray">
              <a:xfrm>
                <a:off x="1051212" y="3362445"/>
                <a:ext cx="176066" cy="294723"/>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2" name="Freeform 44"/>
              <p:cNvSpPr>
                <a:spLocks/>
              </p:cNvSpPr>
              <p:nvPr/>
            </p:nvSpPr>
            <p:spPr bwMode="gray">
              <a:xfrm>
                <a:off x="1010581" y="3422051"/>
                <a:ext cx="77875" cy="102656"/>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3" name="Freeform 45"/>
              <p:cNvSpPr>
                <a:spLocks/>
              </p:cNvSpPr>
              <p:nvPr/>
            </p:nvSpPr>
            <p:spPr bwMode="gray">
              <a:xfrm>
                <a:off x="997038" y="3498216"/>
                <a:ext cx="67717" cy="76164"/>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4" name="Freeform 46"/>
              <p:cNvSpPr>
                <a:spLocks/>
              </p:cNvSpPr>
              <p:nvPr/>
            </p:nvSpPr>
            <p:spPr bwMode="gray">
              <a:xfrm>
                <a:off x="1044440" y="3554512"/>
                <a:ext cx="27087" cy="43049"/>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5" name="Freeform 47"/>
              <p:cNvSpPr>
                <a:spLocks/>
              </p:cNvSpPr>
              <p:nvPr/>
            </p:nvSpPr>
            <p:spPr bwMode="gray">
              <a:xfrm>
                <a:off x="699082" y="3352510"/>
                <a:ext cx="118506" cy="139082"/>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6" name="Freeform 49"/>
              <p:cNvSpPr>
                <a:spLocks/>
              </p:cNvSpPr>
              <p:nvPr/>
            </p:nvSpPr>
            <p:spPr bwMode="gray">
              <a:xfrm>
                <a:off x="763413" y="3352510"/>
                <a:ext cx="60946" cy="52984"/>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7" name="Freeform 52"/>
              <p:cNvSpPr>
                <a:spLocks/>
              </p:cNvSpPr>
              <p:nvPr/>
            </p:nvSpPr>
            <p:spPr bwMode="gray">
              <a:xfrm>
                <a:off x="1419316" y="2653112"/>
                <a:ext cx="209924" cy="51328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8" name="Freeform 54"/>
              <p:cNvSpPr>
                <a:spLocks/>
              </p:cNvSpPr>
              <p:nvPr/>
            </p:nvSpPr>
            <p:spPr bwMode="gray">
              <a:xfrm>
                <a:off x="1498147" y="3786316"/>
                <a:ext cx="379218" cy="182132"/>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59" name="Freeform 55"/>
              <p:cNvSpPr>
                <a:spLocks/>
              </p:cNvSpPr>
              <p:nvPr/>
            </p:nvSpPr>
            <p:spPr bwMode="gray">
              <a:xfrm>
                <a:off x="1376256" y="3670414"/>
                <a:ext cx="186223" cy="149017"/>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0" name="Freeform 56"/>
              <p:cNvSpPr>
                <a:spLocks/>
              </p:cNvSpPr>
              <p:nvPr/>
            </p:nvSpPr>
            <p:spPr bwMode="gray">
              <a:xfrm>
                <a:off x="1355941" y="3812808"/>
                <a:ext cx="142206" cy="139082"/>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1" name="Freeform 57"/>
              <p:cNvSpPr>
                <a:spLocks/>
              </p:cNvSpPr>
              <p:nvPr/>
            </p:nvSpPr>
            <p:spPr bwMode="gray">
              <a:xfrm>
                <a:off x="1342397" y="3766447"/>
                <a:ext cx="47402" cy="105968"/>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2" name="Freeform 58"/>
              <p:cNvSpPr>
                <a:spLocks/>
              </p:cNvSpPr>
              <p:nvPr/>
            </p:nvSpPr>
            <p:spPr bwMode="gray">
              <a:xfrm>
                <a:off x="1196804" y="3637299"/>
                <a:ext cx="240397" cy="188755"/>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3" name="Freeform 59"/>
              <p:cNvSpPr>
                <a:spLocks/>
              </p:cNvSpPr>
              <p:nvPr/>
            </p:nvSpPr>
            <p:spPr bwMode="gray">
              <a:xfrm>
                <a:off x="1298381" y="3581004"/>
                <a:ext cx="128663" cy="96033"/>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4" name="Freeform 60"/>
              <p:cNvSpPr>
                <a:spLocks/>
              </p:cNvSpPr>
              <p:nvPr/>
            </p:nvSpPr>
            <p:spPr bwMode="gray">
              <a:xfrm>
                <a:off x="1200190" y="3511462"/>
                <a:ext cx="233625" cy="109279"/>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5" name="Freeform 62"/>
              <p:cNvSpPr>
                <a:spLocks/>
              </p:cNvSpPr>
              <p:nvPr/>
            </p:nvSpPr>
            <p:spPr bwMode="gray">
              <a:xfrm>
                <a:off x="1393185" y="3581004"/>
                <a:ext cx="172680" cy="139082"/>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6" name="Freeform 63"/>
              <p:cNvSpPr>
                <a:spLocks/>
              </p:cNvSpPr>
              <p:nvPr/>
            </p:nvSpPr>
            <p:spPr bwMode="gray">
              <a:xfrm>
                <a:off x="1494761" y="3783004"/>
                <a:ext cx="71103" cy="7285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nvGrpSpPr>
              <p:cNvPr id="167" name="组合 381"/>
              <p:cNvGrpSpPr/>
              <p:nvPr/>
            </p:nvGrpSpPr>
            <p:grpSpPr>
              <a:xfrm>
                <a:off x="1845253" y="4395876"/>
                <a:ext cx="236026" cy="142394"/>
                <a:chOff x="1845253" y="4395876"/>
                <a:chExt cx="236026" cy="142394"/>
              </a:xfrm>
              <a:grpFill/>
            </p:grpSpPr>
            <p:sp>
              <p:nvSpPr>
                <p:cNvPr id="256" name="Freeform 65"/>
                <p:cNvSpPr>
                  <a:spLocks/>
                </p:cNvSpPr>
                <p:nvPr/>
              </p:nvSpPr>
              <p:spPr bwMode="gray">
                <a:xfrm>
                  <a:off x="1845253" y="4427588"/>
                  <a:ext cx="71103" cy="109279"/>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7" name="Freeform 66"/>
                <p:cNvSpPr>
                  <a:spLocks/>
                </p:cNvSpPr>
                <p:nvPr/>
              </p:nvSpPr>
              <p:spPr bwMode="gray">
                <a:xfrm>
                  <a:off x="1881513" y="4395876"/>
                  <a:ext cx="199766" cy="142394"/>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sp>
            <p:nvSpPr>
              <p:cNvPr id="168" name="Freeform 68"/>
              <p:cNvSpPr>
                <a:spLocks/>
              </p:cNvSpPr>
              <p:nvPr/>
            </p:nvSpPr>
            <p:spPr bwMode="gray">
              <a:xfrm>
                <a:off x="1748702" y="3915464"/>
                <a:ext cx="196380" cy="221870"/>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69" name="Freeform 69"/>
              <p:cNvSpPr>
                <a:spLocks/>
              </p:cNvSpPr>
              <p:nvPr/>
            </p:nvSpPr>
            <p:spPr bwMode="gray">
              <a:xfrm>
                <a:off x="1674213" y="4028055"/>
                <a:ext cx="104962" cy="11921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0" name="Freeform 70"/>
              <p:cNvSpPr>
                <a:spLocks/>
              </p:cNvSpPr>
              <p:nvPr/>
            </p:nvSpPr>
            <p:spPr bwMode="gray">
              <a:xfrm>
                <a:off x="1643739" y="4041301"/>
                <a:ext cx="37245" cy="102656"/>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1" name="Freeform 71"/>
              <p:cNvSpPr>
                <a:spLocks/>
              </p:cNvSpPr>
              <p:nvPr/>
            </p:nvSpPr>
            <p:spPr bwMode="gray">
              <a:xfrm>
                <a:off x="1680984" y="3928710"/>
                <a:ext cx="135435" cy="12583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2" name="Freeform 72"/>
              <p:cNvSpPr>
                <a:spLocks/>
              </p:cNvSpPr>
              <p:nvPr/>
            </p:nvSpPr>
            <p:spPr bwMode="gray">
              <a:xfrm>
                <a:off x="1857050" y="3852546"/>
                <a:ext cx="396147" cy="410625"/>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3" name="Freeform 73"/>
              <p:cNvSpPr>
                <a:spLocks/>
              </p:cNvSpPr>
              <p:nvPr/>
            </p:nvSpPr>
            <p:spPr bwMode="gray">
              <a:xfrm>
                <a:off x="1152788" y="4885732"/>
                <a:ext cx="47402" cy="36426"/>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4" name="Freeform 74"/>
              <p:cNvSpPr>
                <a:spLocks/>
              </p:cNvSpPr>
              <p:nvPr/>
            </p:nvSpPr>
            <p:spPr bwMode="gray">
              <a:xfrm>
                <a:off x="719397" y="3932021"/>
                <a:ext cx="440163" cy="407314"/>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5" name="Freeform 75"/>
              <p:cNvSpPr>
                <a:spLocks/>
              </p:cNvSpPr>
              <p:nvPr/>
            </p:nvSpPr>
            <p:spPr bwMode="gray">
              <a:xfrm>
                <a:off x="536559" y="4160515"/>
                <a:ext cx="189609" cy="162263"/>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6" name="Freeform 76"/>
              <p:cNvSpPr>
                <a:spLocks/>
              </p:cNvSpPr>
              <p:nvPr/>
            </p:nvSpPr>
            <p:spPr bwMode="gray">
              <a:xfrm>
                <a:off x="526402" y="4170449"/>
                <a:ext cx="267484" cy="301346"/>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7" name="Freeform 77"/>
              <p:cNvSpPr>
                <a:spLocks/>
              </p:cNvSpPr>
              <p:nvPr/>
            </p:nvSpPr>
            <p:spPr bwMode="gray">
              <a:xfrm>
                <a:off x="550103" y="4498287"/>
                <a:ext cx="67717" cy="46361"/>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8" name="Freeform 78"/>
              <p:cNvSpPr>
                <a:spLocks/>
              </p:cNvSpPr>
              <p:nvPr/>
            </p:nvSpPr>
            <p:spPr bwMode="gray">
              <a:xfrm>
                <a:off x="526402" y="4428746"/>
                <a:ext cx="111734" cy="82787"/>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79" name="Freeform 79"/>
              <p:cNvSpPr>
                <a:spLocks/>
              </p:cNvSpPr>
              <p:nvPr/>
            </p:nvSpPr>
            <p:spPr bwMode="gray">
              <a:xfrm>
                <a:off x="533174" y="4461861"/>
                <a:ext cx="71103" cy="16557"/>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0" name="Freeform 80"/>
              <p:cNvSpPr>
                <a:spLocks/>
              </p:cNvSpPr>
              <p:nvPr/>
            </p:nvSpPr>
            <p:spPr bwMode="gray">
              <a:xfrm>
                <a:off x="661837" y="4600943"/>
                <a:ext cx="142206" cy="92722"/>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1" name="Freeform 81"/>
              <p:cNvSpPr>
                <a:spLocks/>
              </p:cNvSpPr>
              <p:nvPr/>
            </p:nvSpPr>
            <p:spPr bwMode="gray">
              <a:xfrm>
                <a:off x="631364" y="4561206"/>
                <a:ext cx="60946" cy="7285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2" name="Freeform 82"/>
              <p:cNvSpPr>
                <a:spLocks/>
              </p:cNvSpPr>
              <p:nvPr/>
            </p:nvSpPr>
            <p:spPr bwMode="gray">
              <a:xfrm>
                <a:off x="577190" y="4501599"/>
                <a:ext cx="169294" cy="115902"/>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3" name="Freeform 83"/>
              <p:cNvSpPr>
                <a:spLocks/>
              </p:cNvSpPr>
              <p:nvPr/>
            </p:nvSpPr>
            <p:spPr bwMode="gray">
              <a:xfrm>
                <a:off x="726168" y="4534714"/>
                <a:ext cx="142206" cy="145705"/>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4" name="Freeform 84"/>
              <p:cNvSpPr>
                <a:spLocks/>
              </p:cNvSpPr>
              <p:nvPr/>
            </p:nvSpPr>
            <p:spPr bwMode="gray">
              <a:xfrm>
                <a:off x="790500" y="4475107"/>
                <a:ext cx="125277" cy="62918"/>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5" name="Freeform 85"/>
              <p:cNvSpPr>
                <a:spLocks/>
              </p:cNvSpPr>
              <p:nvPr/>
            </p:nvSpPr>
            <p:spPr bwMode="gray">
              <a:xfrm>
                <a:off x="851446" y="4508222"/>
                <a:ext cx="54174" cy="175509"/>
              </a:xfrm>
              <a:custGeom>
                <a:avLst/>
                <a:gdLst/>
                <a:ahLst/>
                <a:cxnLst>
                  <a:cxn ang="0">
                    <a:pos x="14" y="0"/>
                  </a:cxn>
                  <a:cxn ang="0">
                    <a:pos x="14" y="0"/>
                  </a:cxn>
                  <a:cxn ang="0">
                    <a:pos x="12" y="0"/>
                  </a:cxn>
                  <a:cxn ang="0">
                    <a:pos x="8" y="2"/>
                  </a:cxn>
                  <a:cxn ang="0">
                    <a:pos x="6" y="4"/>
                  </a:cxn>
                  <a:cxn ang="0">
                    <a:pos x="4" y="6"/>
                  </a:cxn>
                  <a:cxn ang="0">
                    <a:pos x="4" y="8"/>
                  </a:cxn>
                  <a:cxn ang="0">
                    <a:pos x="4" y="10"/>
                  </a:cxn>
                  <a:cxn ang="0">
                    <a:pos x="2" y="12"/>
                  </a:cxn>
                  <a:cxn ang="0">
                    <a:pos x="0" y="12"/>
                  </a:cxn>
                  <a:cxn ang="0">
                    <a:pos x="0" y="14"/>
                  </a:cxn>
                  <a:cxn ang="0">
                    <a:pos x="2" y="18"/>
                  </a:cxn>
                  <a:cxn ang="0">
                    <a:pos x="2" y="24"/>
                  </a:cxn>
                  <a:cxn ang="0">
                    <a:pos x="4" y="28"/>
                  </a:cxn>
                  <a:cxn ang="0">
                    <a:pos x="6" y="32"/>
                  </a:cxn>
                  <a:cxn ang="0">
                    <a:pos x="6" y="36"/>
                  </a:cxn>
                  <a:cxn ang="0">
                    <a:pos x="6" y="40"/>
                  </a:cxn>
                  <a:cxn ang="0">
                    <a:pos x="6" y="44"/>
                  </a:cxn>
                  <a:cxn ang="0">
                    <a:pos x="8" y="50"/>
                  </a:cxn>
                  <a:cxn ang="0">
                    <a:pos x="6" y="58"/>
                  </a:cxn>
                  <a:cxn ang="0">
                    <a:pos x="6" y="58"/>
                  </a:cxn>
                  <a:cxn ang="0">
                    <a:pos x="6" y="62"/>
                  </a:cxn>
                  <a:cxn ang="0">
                    <a:pos x="4" y="68"/>
                  </a:cxn>
                  <a:cxn ang="0">
                    <a:pos x="4" y="74"/>
                  </a:cxn>
                  <a:cxn ang="0">
                    <a:pos x="2" y="80"/>
                  </a:cxn>
                  <a:cxn ang="0">
                    <a:pos x="2" y="88"/>
                  </a:cxn>
                  <a:cxn ang="0">
                    <a:pos x="10" y="104"/>
                  </a:cxn>
                  <a:cxn ang="0">
                    <a:pos x="28" y="106"/>
                  </a:cxn>
                  <a:cxn ang="0">
                    <a:pos x="28" y="102"/>
                  </a:cxn>
                  <a:cxn ang="0">
                    <a:pos x="30" y="88"/>
                  </a:cxn>
                  <a:cxn ang="0">
                    <a:pos x="32" y="74"/>
                  </a:cxn>
                  <a:cxn ang="0">
                    <a:pos x="32" y="62"/>
                  </a:cxn>
                  <a:cxn ang="0">
                    <a:pos x="32" y="50"/>
                  </a:cxn>
                  <a:cxn ang="0">
                    <a:pos x="30" y="40"/>
                  </a:cxn>
                  <a:cxn ang="0">
                    <a:pos x="30" y="36"/>
                  </a:cxn>
                  <a:cxn ang="0">
                    <a:pos x="24" y="8"/>
                  </a:cxn>
                  <a:cxn ang="0">
                    <a:pos x="20" y="2"/>
                  </a:cxn>
                  <a:cxn ang="0">
                    <a:pos x="14" y="0"/>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6" name="Freeform 86"/>
              <p:cNvSpPr>
                <a:spLocks/>
              </p:cNvSpPr>
              <p:nvPr/>
            </p:nvSpPr>
            <p:spPr bwMode="gray">
              <a:xfrm>
                <a:off x="885305" y="4508222"/>
                <a:ext cx="44017" cy="175509"/>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7" name="Freeform 87"/>
              <p:cNvSpPr>
                <a:spLocks/>
              </p:cNvSpPr>
              <p:nvPr/>
            </p:nvSpPr>
            <p:spPr bwMode="gray">
              <a:xfrm>
                <a:off x="905620" y="4498287"/>
                <a:ext cx="71103" cy="168886"/>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8" name="Freeform 88"/>
              <p:cNvSpPr>
                <a:spLocks/>
              </p:cNvSpPr>
              <p:nvPr/>
            </p:nvSpPr>
            <p:spPr bwMode="gray">
              <a:xfrm>
                <a:off x="638136" y="3961826"/>
                <a:ext cx="267484" cy="208624"/>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89" name="Freeform 89"/>
              <p:cNvSpPr>
                <a:spLocks/>
              </p:cNvSpPr>
              <p:nvPr/>
            </p:nvSpPr>
            <p:spPr bwMode="gray">
              <a:xfrm>
                <a:off x="1074914" y="3925398"/>
                <a:ext cx="88032" cy="185443"/>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0" name="Freeform 90"/>
              <p:cNvSpPr>
                <a:spLocks/>
              </p:cNvSpPr>
              <p:nvPr/>
            </p:nvSpPr>
            <p:spPr bwMode="gray">
              <a:xfrm>
                <a:off x="1112158" y="4028055"/>
                <a:ext cx="348744" cy="334461"/>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1" name="Freeform 92"/>
              <p:cNvSpPr>
                <a:spLocks/>
              </p:cNvSpPr>
              <p:nvPr/>
            </p:nvSpPr>
            <p:spPr bwMode="gray">
              <a:xfrm>
                <a:off x="1166332" y="4263171"/>
                <a:ext cx="88032" cy="218558"/>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2" name="Freeform 93"/>
              <p:cNvSpPr>
                <a:spLocks/>
              </p:cNvSpPr>
              <p:nvPr/>
            </p:nvSpPr>
            <p:spPr bwMode="gray">
              <a:xfrm>
                <a:off x="885305" y="4263171"/>
                <a:ext cx="369060" cy="26823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3" name="Freeform 94"/>
              <p:cNvSpPr>
                <a:spLocks/>
              </p:cNvSpPr>
              <p:nvPr/>
            </p:nvSpPr>
            <p:spPr bwMode="gray">
              <a:xfrm>
                <a:off x="1108772" y="4494976"/>
                <a:ext cx="148978" cy="245051"/>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4" name="Freeform 95"/>
              <p:cNvSpPr>
                <a:spLocks/>
              </p:cNvSpPr>
              <p:nvPr/>
            </p:nvSpPr>
            <p:spPr bwMode="gray">
              <a:xfrm>
                <a:off x="1210348" y="4286351"/>
                <a:ext cx="213310" cy="351019"/>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5" name="Freeform 96"/>
              <p:cNvSpPr>
                <a:spLocks/>
              </p:cNvSpPr>
              <p:nvPr/>
            </p:nvSpPr>
            <p:spPr bwMode="gray">
              <a:xfrm>
                <a:off x="1376256" y="4296286"/>
                <a:ext cx="369060" cy="413937"/>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6" name="Freeform 97"/>
              <p:cNvSpPr>
                <a:spLocks/>
              </p:cNvSpPr>
              <p:nvPr/>
            </p:nvSpPr>
            <p:spPr bwMode="gray">
              <a:xfrm>
                <a:off x="1213734" y="4577763"/>
                <a:ext cx="250555" cy="139082"/>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7" name="Freeform 98"/>
              <p:cNvSpPr>
                <a:spLocks/>
              </p:cNvSpPr>
              <p:nvPr/>
            </p:nvSpPr>
            <p:spPr bwMode="gray">
              <a:xfrm>
                <a:off x="1095229" y="4736714"/>
                <a:ext cx="125277" cy="135771"/>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8" name="Freeform 99"/>
              <p:cNvSpPr>
                <a:spLocks/>
              </p:cNvSpPr>
              <p:nvPr/>
            </p:nvSpPr>
            <p:spPr bwMode="gray">
              <a:xfrm>
                <a:off x="1105386" y="4740026"/>
                <a:ext cx="44017" cy="26492"/>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199" name="Freeform 100"/>
              <p:cNvSpPr>
                <a:spLocks/>
              </p:cNvSpPr>
              <p:nvPr/>
            </p:nvSpPr>
            <p:spPr bwMode="gray">
              <a:xfrm>
                <a:off x="1135858" y="4700288"/>
                <a:ext cx="148978" cy="202001"/>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0" name="Freeform 101"/>
              <p:cNvSpPr>
                <a:spLocks/>
              </p:cNvSpPr>
              <p:nvPr/>
            </p:nvSpPr>
            <p:spPr bwMode="gray">
              <a:xfrm>
                <a:off x="1152788" y="4932093"/>
                <a:ext cx="220081" cy="258297"/>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1" name="Freeform 102"/>
              <p:cNvSpPr>
                <a:spLocks/>
              </p:cNvSpPr>
              <p:nvPr/>
            </p:nvSpPr>
            <p:spPr bwMode="gray">
              <a:xfrm>
                <a:off x="1159560" y="4670485"/>
                <a:ext cx="430006" cy="427183"/>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2" name="Freeform 103"/>
              <p:cNvSpPr>
                <a:spLocks/>
              </p:cNvSpPr>
              <p:nvPr/>
            </p:nvSpPr>
            <p:spPr bwMode="gray">
              <a:xfrm>
                <a:off x="1342397" y="4988388"/>
                <a:ext cx="328429" cy="198689"/>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3" name="Freeform 104"/>
              <p:cNvSpPr>
                <a:spLocks/>
              </p:cNvSpPr>
              <p:nvPr/>
            </p:nvSpPr>
            <p:spPr bwMode="gray">
              <a:xfrm>
                <a:off x="1149403" y="5167208"/>
                <a:ext cx="325044" cy="274854"/>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4" name="Freeform 105"/>
              <p:cNvSpPr>
                <a:spLocks/>
              </p:cNvSpPr>
              <p:nvPr/>
            </p:nvSpPr>
            <p:spPr bwMode="gray">
              <a:xfrm>
                <a:off x="1342397" y="5190389"/>
                <a:ext cx="203152" cy="228493"/>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5" name="Freeform 106"/>
              <p:cNvSpPr>
                <a:spLocks/>
              </p:cNvSpPr>
              <p:nvPr/>
            </p:nvSpPr>
            <p:spPr bwMode="gray">
              <a:xfrm>
                <a:off x="1813033" y="4534714"/>
                <a:ext cx="196380" cy="27154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6" name="Freeform 107"/>
              <p:cNvSpPr>
                <a:spLocks/>
              </p:cNvSpPr>
              <p:nvPr/>
            </p:nvSpPr>
            <p:spPr bwMode="gray">
              <a:xfrm>
                <a:off x="1643739" y="4693665"/>
                <a:ext cx="179451" cy="205312"/>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7" name="Freeform 109"/>
              <p:cNvSpPr>
                <a:spLocks/>
              </p:cNvSpPr>
              <p:nvPr/>
            </p:nvSpPr>
            <p:spPr bwMode="gray">
              <a:xfrm>
                <a:off x="1633582" y="4408877"/>
                <a:ext cx="301343" cy="314592"/>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dirty="0">
                  <a:solidFill>
                    <a:schemeClr val="bg1"/>
                  </a:solidFill>
                  <a:latin typeface="+mn-lt"/>
                  <a:ea typeface="华文细黑" pitchFamily="2" charset="-122"/>
                  <a:cs typeface="Arial" pitchFamily="34" charset="0"/>
                </a:endParaRPr>
              </a:p>
            </p:txBody>
          </p:sp>
          <p:sp>
            <p:nvSpPr>
              <p:cNvPr id="208" name="Freeform 110"/>
              <p:cNvSpPr>
                <a:spLocks/>
              </p:cNvSpPr>
              <p:nvPr/>
            </p:nvSpPr>
            <p:spPr bwMode="gray">
              <a:xfrm>
                <a:off x="1548935" y="4819501"/>
                <a:ext cx="37245" cy="43049"/>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09" name="Freeform 111"/>
              <p:cNvSpPr>
                <a:spLocks/>
              </p:cNvSpPr>
              <p:nvPr/>
            </p:nvSpPr>
            <p:spPr bwMode="gray">
              <a:xfrm>
                <a:off x="1552321" y="4849305"/>
                <a:ext cx="40631" cy="52984"/>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0" name="Freeform 112"/>
              <p:cNvSpPr>
                <a:spLocks/>
              </p:cNvSpPr>
              <p:nvPr/>
            </p:nvSpPr>
            <p:spPr bwMode="gray">
              <a:xfrm>
                <a:off x="1565864" y="4816190"/>
                <a:ext cx="213310" cy="235116"/>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1" name="Freeform 113"/>
              <p:cNvSpPr>
                <a:spLocks/>
              </p:cNvSpPr>
              <p:nvPr/>
            </p:nvSpPr>
            <p:spPr bwMode="gray">
              <a:xfrm>
                <a:off x="1592952" y="5038060"/>
                <a:ext cx="189609" cy="351019"/>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2" name="Freeform 115"/>
              <p:cNvSpPr>
                <a:spLocks/>
              </p:cNvSpPr>
              <p:nvPr/>
            </p:nvSpPr>
            <p:spPr bwMode="gray">
              <a:xfrm>
                <a:off x="1592952" y="5352653"/>
                <a:ext cx="23701" cy="46361"/>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3" name="Freeform 116"/>
              <p:cNvSpPr>
                <a:spLocks/>
              </p:cNvSpPr>
              <p:nvPr/>
            </p:nvSpPr>
            <p:spPr bwMode="gray">
              <a:xfrm>
                <a:off x="1494761" y="5428817"/>
                <a:ext cx="37245" cy="43049"/>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4" name="Freeform 117"/>
              <p:cNvSpPr>
                <a:spLocks/>
              </p:cNvSpPr>
              <p:nvPr/>
            </p:nvSpPr>
            <p:spPr bwMode="gray">
              <a:xfrm>
                <a:off x="1474446" y="5144028"/>
                <a:ext cx="169294" cy="158951"/>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5" name="Freeform 118"/>
              <p:cNvSpPr>
                <a:spLocks/>
              </p:cNvSpPr>
              <p:nvPr/>
            </p:nvSpPr>
            <p:spPr bwMode="gray">
              <a:xfrm>
                <a:off x="634750" y="4216810"/>
                <a:ext cx="355517" cy="33115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6" name="Freeform 119"/>
              <p:cNvSpPr>
                <a:spLocks/>
              </p:cNvSpPr>
              <p:nvPr/>
            </p:nvSpPr>
            <p:spPr bwMode="gray">
              <a:xfrm>
                <a:off x="1460903" y="4084351"/>
                <a:ext cx="233625" cy="248362"/>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7" name="Freeform 120"/>
              <p:cNvSpPr>
                <a:spLocks/>
              </p:cNvSpPr>
              <p:nvPr/>
            </p:nvSpPr>
            <p:spPr bwMode="gray">
              <a:xfrm>
                <a:off x="1606495" y="4090974"/>
                <a:ext cx="67717" cy="82787"/>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8" name="Freeform 121"/>
              <p:cNvSpPr>
                <a:spLocks/>
              </p:cNvSpPr>
              <p:nvPr/>
            </p:nvSpPr>
            <p:spPr bwMode="gray">
              <a:xfrm>
                <a:off x="1840120" y="5041372"/>
                <a:ext cx="145592" cy="301346"/>
              </a:xfrm>
              <a:custGeom>
                <a:avLst/>
                <a:gdLst/>
                <a:ahLst/>
                <a:cxnLst>
                  <a:cxn ang="0">
                    <a:pos x="78" y="0"/>
                  </a:cxn>
                  <a:cxn ang="0">
                    <a:pos x="72" y="4"/>
                  </a:cxn>
                  <a:cxn ang="0">
                    <a:pos x="64" y="12"/>
                  </a:cxn>
                  <a:cxn ang="0">
                    <a:pos x="60" y="20"/>
                  </a:cxn>
                  <a:cxn ang="0">
                    <a:pos x="56" y="24"/>
                  </a:cxn>
                  <a:cxn ang="0">
                    <a:pos x="48" y="32"/>
                  </a:cxn>
                  <a:cxn ang="0">
                    <a:pos x="40" y="42"/>
                  </a:cxn>
                  <a:cxn ang="0">
                    <a:pos x="34" y="50"/>
                  </a:cxn>
                  <a:cxn ang="0">
                    <a:pos x="28" y="54"/>
                  </a:cxn>
                  <a:cxn ang="0">
                    <a:pos x="24" y="54"/>
                  </a:cxn>
                  <a:cxn ang="0">
                    <a:pos x="22" y="54"/>
                  </a:cxn>
                  <a:cxn ang="0">
                    <a:pos x="16" y="54"/>
                  </a:cxn>
                  <a:cxn ang="0">
                    <a:pos x="10" y="60"/>
                  </a:cxn>
                  <a:cxn ang="0">
                    <a:pos x="6" y="68"/>
                  </a:cxn>
                  <a:cxn ang="0">
                    <a:pos x="6" y="82"/>
                  </a:cxn>
                  <a:cxn ang="0">
                    <a:pos x="4" y="90"/>
                  </a:cxn>
                  <a:cxn ang="0">
                    <a:pos x="6" y="92"/>
                  </a:cxn>
                  <a:cxn ang="0">
                    <a:pos x="8" y="92"/>
                  </a:cxn>
                  <a:cxn ang="0">
                    <a:pos x="14" y="100"/>
                  </a:cxn>
                  <a:cxn ang="0">
                    <a:pos x="14" y="106"/>
                  </a:cxn>
                  <a:cxn ang="0">
                    <a:pos x="10" y="110"/>
                  </a:cxn>
                  <a:cxn ang="0">
                    <a:pos x="6" y="116"/>
                  </a:cxn>
                  <a:cxn ang="0">
                    <a:pos x="0" y="138"/>
                  </a:cxn>
                  <a:cxn ang="0">
                    <a:pos x="6" y="172"/>
                  </a:cxn>
                  <a:cxn ang="0">
                    <a:pos x="8" y="172"/>
                  </a:cxn>
                  <a:cxn ang="0">
                    <a:pos x="16" y="172"/>
                  </a:cxn>
                  <a:cxn ang="0">
                    <a:pos x="22" y="172"/>
                  </a:cxn>
                  <a:cxn ang="0">
                    <a:pos x="20" y="174"/>
                  </a:cxn>
                  <a:cxn ang="0">
                    <a:pos x="24" y="178"/>
                  </a:cxn>
                  <a:cxn ang="0">
                    <a:pos x="28" y="182"/>
                  </a:cxn>
                  <a:cxn ang="0">
                    <a:pos x="36" y="182"/>
                  </a:cxn>
                  <a:cxn ang="0">
                    <a:pos x="44" y="178"/>
                  </a:cxn>
                  <a:cxn ang="0">
                    <a:pos x="50" y="164"/>
                  </a:cxn>
                  <a:cxn ang="0">
                    <a:pos x="58" y="134"/>
                  </a:cxn>
                  <a:cxn ang="0">
                    <a:pos x="58" y="126"/>
                  </a:cxn>
                  <a:cxn ang="0">
                    <a:pos x="60" y="120"/>
                  </a:cxn>
                  <a:cxn ang="0">
                    <a:pos x="66" y="108"/>
                  </a:cxn>
                  <a:cxn ang="0">
                    <a:pos x="72" y="82"/>
                  </a:cxn>
                  <a:cxn ang="0">
                    <a:pos x="78" y="54"/>
                  </a:cxn>
                  <a:cxn ang="0">
                    <a:pos x="78" y="50"/>
                  </a:cxn>
                  <a:cxn ang="0">
                    <a:pos x="82" y="40"/>
                  </a:cxn>
                  <a:cxn ang="0">
                    <a:pos x="84" y="28"/>
                  </a:cxn>
                  <a:cxn ang="0">
                    <a:pos x="84" y="20"/>
                  </a:cxn>
                  <a:cxn ang="0">
                    <a:pos x="86" y="12"/>
                  </a:cxn>
                  <a:cxn ang="0">
                    <a:pos x="86" y="4"/>
                  </a:cxn>
                  <a:cxn ang="0">
                    <a:pos x="78" y="0"/>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19" name="Freeform 122"/>
              <p:cNvSpPr>
                <a:spLocks/>
              </p:cNvSpPr>
              <p:nvPr/>
            </p:nvSpPr>
            <p:spPr bwMode="gray">
              <a:xfrm>
                <a:off x="4013850" y="5803016"/>
                <a:ext cx="98191" cy="92722"/>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0" name="Freeform 123"/>
              <p:cNvSpPr>
                <a:spLocks/>
              </p:cNvSpPr>
              <p:nvPr/>
            </p:nvSpPr>
            <p:spPr bwMode="gray">
              <a:xfrm>
                <a:off x="4105268" y="4829436"/>
                <a:ext cx="118506" cy="89410"/>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1" name="Freeform 124"/>
              <p:cNvSpPr>
                <a:spLocks/>
              </p:cNvSpPr>
              <p:nvPr/>
            </p:nvSpPr>
            <p:spPr bwMode="gray">
              <a:xfrm>
                <a:off x="4487872" y="5769901"/>
                <a:ext cx="125277" cy="182132"/>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2" name="Freeform 125"/>
              <p:cNvSpPr>
                <a:spLocks/>
              </p:cNvSpPr>
              <p:nvPr/>
            </p:nvSpPr>
            <p:spPr bwMode="gray">
              <a:xfrm>
                <a:off x="4369366" y="5942098"/>
                <a:ext cx="155750" cy="172197"/>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3" name="Freeform 126"/>
              <p:cNvSpPr>
                <a:spLocks/>
              </p:cNvSpPr>
              <p:nvPr/>
            </p:nvSpPr>
            <p:spPr bwMode="gray">
              <a:xfrm>
                <a:off x="3482268" y="4382384"/>
                <a:ext cx="60946" cy="158951"/>
              </a:xfrm>
              <a:custGeom>
                <a:avLst/>
                <a:gdLst/>
                <a:ahLst/>
                <a:cxnLst>
                  <a:cxn ang="0">
                    <a:pos x="20" y="0"/>
                  </a:cxn>
                  <a:cxn ang="0">
                    <a:pos x="20" y="0"/>
                  </a:cxn>
                  <a:cxn ang="0">
                    <a:pos x="16" y="0"/>
                  </a:cxn>
                  <a:cxn ang="0">
                    <a:pos x="12" y="0"/>
                  </a:cxn>
                  <a:cxn ang="0">
                    <a:pos x="8" y="2"/>
                  </a:cxn>
                  <a:cxn ang="0">
                    <a:pos x="4" y="4"/>
                  </a:cxn>
                  <a:cxn ang="0">
                    <a:pos x="2" y="8"/>
                  </a:cxn>
                  <a:cxn ang="0">
                    <a:pos x="2" y="12"/>
                  </a:cxn>
                  <a:cxn ang="0">
                    <a:pos x="0" y="26"/>
                  </a:cxn>
                  <a:cxn ang="0">
                    <a:pos x="0" y="40"/>
                  </a:cxn>
                  <a:cxn ang="0">
                    <a:pos x="2" y="48"/>
                  </a:cxn>
                  <a:cxn ang="0">
                    <a:pos x="2" y="52"/>
                  </a:cxn>
                  <a:cxn ang="0">
                    <a:pos x="4" y="54"/>
                  </a:cxn>
                  <a:cxn ang="0">
                    <a:pos x="4" y="54"/>
                  </a:cxn>
                  <a:cxn ang="0">
                    <a:pos x="4" y="54"/>
                  </a:cxn>
                  <a:cxn ang="0">
                    <a:pos x="4" y="56"/>
                  </a:cxn>
                  <a:cxn ang="0">
                    <a:pos x="2" y="58"/>
                  </a:cxn>
                  <a:cxn ang="0">
                    <a:pos x="2" y="60"/>
                  </a:cxn>
                  <a:cxn ang="0">
                    <a:pos x="0" y="64"/>
                  </a:cxn>
                  <a:cxn ang="0">
                    <a:pos x="0" y="66"/>
                  </a:cxn>
                  <a:cxn ang="0">
                    <a:pos x="2" y="70"/>
                  </a:cxn>
                  <a:cxn ang="0">
                    <a:pos x="4" y="76"/>
                  </a:cxn>
                  <a:cxn ang="0">
                    <a:pos x="6" y="82"/>
                  </a:cxn>
                  <a:cxn ang="0">
                    <a:pos x="10" y="88"/>
                  </a:cxn>
                  <a:cxn ang="0">
                    <a:pos x="12" y="92"/>
                  </a:cxn>
                  <a:cxn ang="0">
                    <a:pos x="14" y="94"/>
                  </a:cxn>
                  <a:cxn ang="0">
                    <a:pos x="16" y="96"/>
                  </a:cxn>
                  <a:cxn ang="0">
                    <a:pos x="18" y="94"/>
                  </a:cxn>
                  <a:cxn ang="0">
                    <a:pos x="22" y="90"/>
                  </a:cxn>
                  <a:cxn ang="0">
                    <a:pos x="24" y="88"/>
                  </a:cxn>
                  <a:cxn ang="0">
                    <a:pos x="24" y="84"/>
                  </a:cxn>
                  <a:cxn ang="0">
                    <a:pos x="24" y="78"/>
                  </a:cxn>
                  <a:cxn ang="0">
                    <a:pos x="24" y="72"/>
                  </a:cxn>
                  <a:cxn ang="0">
                    <a:pos x="24" y="66"/>
                  </a:cxn>
                  <a:cxn ang="0">
                    <a:pos x="24" y="60"/>
                  </a:cxn>
                  <a:cxn ang="0">
                    <a:pos x="24" y="56"/>
                  </a:cxn>
                  <a:cxn ang="0">
                    <a:pos x="24" y="56"/>
                  </a:cxn>
                  <a:cxn ang="0">
                    <a:pos x="30" y="42"/>
                  </a:cxn>
                  <a:cxn ang="0">
                    <a:pos x="30" y="40"/>
                  </a:cxn>
                  <a:cxn ang="0">
                    <a:pos x="30" y="36"/>
                  </a:cxn>
                  <a:cxn ang="0">
                    <a:pos x="30" y="32"/>
                  </a:cxn>
                  <a:cxn ang="0">
                    <a:pos x="30" y="28"/>
                  </a:cxn>
                  <a:cxn ang="0">
                    <a:pos x="32" y="24"/>
                  </a:cxn>
                  <a:cxn ang="0">
                    <a:pos x="32" y="24"/>
                  </a:cxn>
                  <a:cxn ang="0">
                    <a:pos x="34" y="22"/>
                  </a:cxn>
                  <a:cxn ang="0">
                    <a:pos x="34" y="20"/>
                  </a:cxn>
                  <a:cxn ang="0">
                    <a:pos x="34" y="16"/>
                  </a:cxn>
                  <a:cxn ang="0">
                    <a:pos x="34" y="10"/>
                  </a:cxn>
                  <a:cxn ang="0">
                    <a:pos x="34" y="6"/>
                  </a:cxn>
                  <a:cxn ang="0">
                    <a:pos x="34" y="2"/>
                  </a:cxn>
                  <a:cxn ang="0">
                    <a:pos x="36" y="0"/>
                  </a:cxn>
                  <a:cxn ang="0">
                    <a:pos x="34" y="0"/>
                  </a:cxn>
                  <a:cxn ang="0">
                    <a:pos x="32" y="0"/>
                  </a:cxn>
                  <a:cxn ang="0">
                    <a:pos x="28" y="2"/>
                  </a:cxn>
                  <a:cxn ang="0">
                    <a:pos x="24" y="2"/>
                  </a:cxn>
                  <a:cxn ang="0">
                    <a:pos x="20" y="0"/>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4" name="Freeform 127"/>
              <p:cNvSpPr>
                <a:spLocks/>
              </p:cNvSpPr>
              <p:nvPr/>
            </p:nvSpPr>
            <p:spPr bwMode="gray">
              <a:xfrm>
                <a:off x="3428094" y="4547960"/>
                <a:ext cx="54174" cy="56295"/>
              </a:xfrm>
              <a:custGeom>
                <a:avLst/>
                <a:gdLst/>
                <a:ahLst/>
                <a:cxnLst>
                  <a:cxn ang="0">
                    <a:pos x="2" y="28"/>
                  </a:cxn>
                  <a:cxn ang="0">
                    <a:pos x="2" y="28"/>
                  </a:cxn>
                  <a:cxn ang="0">
                    <a:pos x="0" y="30"/>
                  </a:cxn>
                  <a:cxn ang="0">
                    <a:pos x="0" y="30"/>
                  </a:cxn>
                  <a:cxn ang="0">
                    <a:pos x="2" y="32"/>
                  </a:cxn>
                  <a:cxn ang="0">
                    <a:pos x="4" y="34"/>
                  </a:cxn>
                  <a:cxn ang="0">
                    <a:pos x="6" y="32"/>
                  </a:cxn>
                  <a:cxn ang="0">
                    <a:pos x="10" y="32"/>
                  </a:cxn>
                  <a:cxn ang="0">
                    <a:pos x="12" y="30"/>
                  </a:cxn>
                  <a:cxn ang="0">
                    <a:pos x="16" y="26"/>
                  </a:cxn>
                  <a:cxn ang="0">
                    <a:pos x="20" y="24"/>
                  </a:cxn>
                  <a:cxn ang="0">
                    <a:pos x="22" y="22"/>
                  </a:cxn>
                  <a:cxn ang="0">
                    <a:pos x="22" y="22"/>
                  </a:cxn>
                  <a:cxn ang="0">
                    <a:pos x="22" y="22"/>
                  </a:cxn>
                  <a:cxn ang="0">
                    <a:pos x="24" y="20"/>
                  </a:cxn>
                  <a:cxn ang="0">
                    <a:pos x="26" y="16"/>
                  </a:cxn>
                  <a:cxn ang="0">
                    <a:pos x="28" y="12"/>
                  </a:cxn>
                  <a:cxn ang="0">
                    <a:pos x="30" y="10"/>
                  </a:cxn>
                  <a:cxn ang="0">
                    <a:pos x="32" y="6"/>
                  </a:cxn>
                  <a:cxn ang="0">
                    <a:pos x="32" y="4"/>
                  </a:cxn>
                  <a:cxn ang="0">
                    <a:pos x="32" y="4"/>
                  </a:cxn>
                  <a:cxn ang="0">
                    <a:pos x="32" y="2"/>
                  </a:cxn>
                  <a:cxn ang="0">
                    <a:pos x="30" y="0"/>
                  </a:cxn>
                  <a:cxn ang="0">
                    <a:pos x="28" y="0"/>
                  </a:cxn>
                  <a:cxn ang="0">
                    <a:pos x="26" y="0"/>
                  </a:cxn>
                  <a:cxn ang="0">
                    <a:pos x="22" y="2"/>
                  </a:cxn>
                  <a:cxn ang="0">
                    <a:pos x="20" y="6"/>
                  </a:cxn>
                  <a:cxn ang="0">
                    <a:pos x="16" y="10"/>
                  </a:cxn>
                  <a:cxn ang="0">
                    <a:pos x="12" y="14"/>
                  </a:cxn>
                  <a:cxn ang="0">
                    <a:pos x="8" y="20"/>
                  </a:cxn>
                  <a:cxn ang="0">
                    <a:pos x="4" y="24"/>
                  </a:cxn>
                  <a:cxn ang="0">
                    <a:pos x="2" y="26"/>
                  </a:cxn>
                  <a:cxn ang="0">
                    <a:pos x="2" y="28"/>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5" name="Freeform 128"/>
              <p:cNvSpPr>
                <a:spLocks/>
              </p:cNvSpPr>
              <p:nvPr/>
            </p:nvSpPr>
            <p:spPr bwMode="gray">
              <a:xfrm>
                <a:off x="3529670" y="4587697"/>
                <a:ext cx="101577" cy="76164"/>
              </a:xfrm>
              <a:custGeom>
                <a:avLst/>
                <a:gdLst/>
                <a:ahLst/>
                <a:cxnLst>
                  <a:cxn ang="0">
                    <a:pos x="42" y="2"/>
                  </a:cxn>
                  <a:cxn ang="0">
                    <a:pos x="30" y="8"/>
                  </a:cxn>
                  <a:cxn ang="0">
                    <a:pos x="20" y="10"/>
                  </a:cxn>
                  <a:cxn ang="0">
                    <a:pos x="6" y="16"/>
                  </a:cxn>
                  <a:cxn ang="0">
                    <a:pos x="6" y="18"/>
                  </a:cxn>
                  <a:cxn ang="0">
                    <a:pos x="4" y="20"/>
                  </a:cxn>
                  <a:cxn ang="0">
                    <a:pos x="2" y="22"/>
                  </a:cxn>
                  <a:cxn ang="0">
                    <a:pos x="2" y="26"/>
                  </a:cxn>
                  <a:cxn ang="0">
                    <a:pos x="0" y="30"/>
                  </a:cxn>
                  <a:cxn ang="0">
                    <a:pos x="0" y="32"/>
                  </a:cxn>
                  <a:cxn ang="0">
                    <a:pos x="0" y="34"/>
                  </a:cxn>
                  <a:cxn ang="0">
                    <a:pos x="2" y="36"/>
                  </a:cxn>
                  <a:cxn ang="0">
                    <a:pos x="8" y="34"/>
                  </a:cxn>
                  <a:cxn ang="0">
                    <a:pos x="12" y="34"/>
                  </a:cxn>
                  <a:cxn ang="0">
                    <a:pos x="16" y="32"/>
                  </a:cxn>
                  <a:cxn ang="0">
                    <a:pos x="20" y="32"/>
                  </a:cxn>
                  <a:cxn ang="0">
                    <a:pos x="20" y="32"/>
                  </a:cxn>
                  <a:cxn ang="0">
                    <a:pos x="20" y="32"/>
                  </a:cxn>
                  <a:cxn ang="0">
                    <a:pos x="20" y="34"/>
                  </a:cxn>
                  <a:cxn ang="0">
                    <a:pos x="20" y="38"/>
                  </a:cxn>
                  <a:cxn ang="0">
                    <a:pos x="22" y="40"/>
                  </a:cxn>
                  <a:cxn ang="0">
                    <a:pos x="24" y="42"/>
                  </a:cxn>
                  <a:cxn ang="0">
                    <a:pos x="26" y="44"/>
                  </a:cxn>
                  <a:cxn ang="0">
                    <a:pos x="30" y="44"/>
                  </a:cxn>
                  <a:cxn ang="0">
                    <a:pos x="32" y="46"/>
                  </a:cxn>
                  <a:cxn ang="0">
                    <a:pos x="36" y="46"/>
                  </a:cxn>
                  <a:cxn ang="0">
                    <a:pos x="40" y="46"/>
                  </a:cxn>
                  <a:cxn ang="0">
                    <a:pos x="42" y="46"/>
                  </a:cxn>
                  <a:cxn ang="0">
                    <a:pos x="44" y="42"/>
                  </a:cxn>
                  <a:cxn ang="0">
                    <a:pos x="44" y="38"/>
                  </a:cxn>
                  <a:cxn ang="0">
                    <a:pos x="44" y="34"/>
                  </a:cxn>
                  <a:cxn ang="0">
                    <a:pos x="42" y="32"/>
                  </a:cxn>
                  <a:cxn ang="0">
                    <a:pos x="42" y="30"/>
                  </a:cxn>
                  <a:cxn ang="0">
                    <a:pos x="44" y="28"/>
                  </a:cxn>
                  <a:cxn ang="0">
                    <a:pos x="46" y="28"/>
                  </a:cxn>
                  <a:cxn ang="0">
                    <a:pos x="48" y="30"/>
                  </a:cxn>
                  <a:cxn ang="0">
                    <a:pos x="50" y="32"/>
                  </a:cxn>
                  <a:cxn ang="0">
                    <a:pos x="52" y="34"/>
                  </a:cxn>
                  <a:cxn ang="0">
                    <a:pos x="54" y="36"/>
                  </a:cxn>
                  <a:cxn ang="0">
                    <a:pos x="56" y="34"/>
                  </a:cxn>
                  <a:cxn ang="0">
                    <a:pos x="58" y="30"/>
                  </a:cxn>
                  <a:cxn ang="0">
                    <a:pos x="60" y="24"/>
                  </a:cxn>
                  <a:cxn ang="0">
                    <a:pos x="60" y="20"/>
                  </a:cxn>
                  <a:cxn ang="0">
                    <a:pos x="60" y="16"/>
                  </a:cxn>
                  <a:cxn ang="0">
                    <a:pos x="58" y="12"/>
                  </a:cxn>
                  <a:cxn ang="0">
                    <a:pos x="56" y="8"/>
                  </a:cxn>
                  <a:cxn ang="0">
                    <a:pos x="52" y="4"/>
                  </a:cxn>
                  <a:cxn ang="0">
                    <a:pos x="48" y="2"/>
                  </a:cxn>
                  <a:cxn ang="0">
                    <a:pos x="46" y="0"/>
                  </a:cxn>
                  <a:cxn ang="0">
                    <a:pos x="42" y="2"/>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6" name="Freeform 129"/>
              <p:cNvSpPr>
                <a:spLocks/>
              </p:cNvSpPr>
              <p:nvPr/>
            </p:nvSpPr>
            <p:spPr bwMode="gray">
              <a:xfrm>
                <a:off x="3289273" y="4634058"/>
                <a:ext cx="182837" cy="158951"/>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7" name="Freeform 131"/>
              <p:cNvSpPr>
                <a:spLocks/>
              </p:cNvSpPr>
              <p:nvPr/>
            </p:nvSpPr>
            <p:spPr bwMode="gray">
              <a:xfrm>
                <a:off x="3939360" y="4842682"/>
                <a:ext cx="216695" cy="178820"/>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8" name="Freeform 137"/>
              <p:cNvSpPr>
                <a:spLocks/>
              </p:cNvSpPr>
              <p:nvPr/>
            </p:nvSpPr>
            <p:spPr bwMode="gray">
              <a:xfrm>
                <a:off x="7186412" y="5028126"/>
                <a:ext cx="297957" cy="337773"/>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29" name="Freeform 138"/>
              <p:cNvSpPr>
                <a:spLocks/>
              </p:cNvSpPr>
              <p:nvPr/>
            </p:nvSpPr>
            <p:spPr bwMode="gray">
              <a:xfrm>
                <a:off x="6932471" y="4796321"/>
                <a:ext cx="301343" cy="404002"/>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0" name="Freeform 139"/>
              <p:cNvSpPr>
                <a:spLocks/>
              </p:cNvSpPr>
              <p:nvPr/>
            </p:nvSpPr>
            <p:spPr bwMode="gray">
              <a:xfrm>
                <a:off x="7142396" y="4498287"/>
                <a:ext cx="297957" cy="284789"/>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1" name="Freeform 140"/>
              <p:cNvSpPr>
                <a:spLocks/>
              </p:cNvSpPr>
              <p:nvPr/>
            </p:nvSpPr>
            <p:spPr bwMode="gray">
              <a:xfrm>
                <a:off x="7403108" y="4594320"/>
                <a:ext cx="88032" cy="142394"/>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2" name="Freeform 141"/>
              <p:cNvSpPr>
                <a:spLocks/>
              </p:cNvSpPr>
              <p:nvPr/>
            </p:nvSpPr>
            <p:spPr bwMode="gray">
              <a:xfrm>
                <a:off x="7457281" y="4640681"/>
                <a:ext cx="77875" cy="92722"/>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3" name="Freeform 142"/>
              <p:cNvSpPr>
                <a:spLocks/>
              </p:cNvSpPr>
              <p:nvPr/>
            </p:nvSpPr>
            <p:spPr bwMode="gray">
              <a:xfrm>
                <a:off x="7518227" y="4657239"/>
                <a:ext cx="77875" cy="69541"/>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4" name="Freeform 143"/>
              <p:cNvSpPr>
                <a:spLocks/>
              </p:cNvSpPr>
              <p:nvPr/>
            </p:nvSpPr>
            <p:spPr bwMode="gray">
              <a:xfrm>
                <a:off x="7006960" y="4494976"/>
                <a:ext cx="250555" cy="400691"/>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5" name="Freeform 144"/>
              <p:cNvSpPr>
                <a:spLocks/>
              </p:cNvSpPr>
              <p:nvPr/>
            </p:nvSpPr>
            <p:spPr bwMode="gray">
              <a:xfrm>
                <a:off x="6939243" y="4769829"/>
                <a:ext cx="135435" cy="139082"/>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6" name="Freeform 145"/>
              <p:cNvSpPr>
                <a:spLocks/>
              </p:cNvSpPr>
              <p:nvPr/>
            </p:nvSpPr>
            <p:spPr bwMode="gray">
              <a:xfrm>
                <a:off x="7125466" y="5332784"/>
                <a:ext cx="453707" cy="1092792"/>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7" name="Freeform 147"/>
              <p:cNvSpPr>
                <a:spLocks/>
              </p:cNvSpPr>
              <p:nvPr/>
            </p:nvSpPr>
            <p:spPr bwMode="gray">
              <a:xfrm>
                <a:off x="7064520" y="5187077"/>
                <a:ext cx="253940" cy="1251745"/>
              </a:xfrm>
              <a:custGeom>
                <a:avLst/>
                <a:gdLst/>
                <a:ahLst/>
                <a:cxnLst>
                  <a:cxn ang="0">
                    <a:pos x="130" y="742"/>
                  </a:cxn>
                  <a:cxn ang="0">
                    <a:pos x="102" y="748"/>
                  </a:cxn>
                  <a:cxn ang="0">
                    <a:pos x="92" y="748"/>
                  </a:cxn>
                  <a:cxn ang="0">
                    <a:pos x="54" y="716"/>
                  </a:cxn>
                  <a:cxn ang="0">
                    <a:pos x="70" y="688"/>
                  </a:cxn>
                  <a:cxn ang="0">
                    <a:pos x="58" y="678"/>
                  </a:cxn>
                  <a:cxn ang="0">
                    <a:pos x="42" y="678"/>
                  </a:cxn>
                  <a:cxn ang="0">
                    <a:pos x="34" y="686"/>
                  </a:cxn>
                  <a:cxn ang="0">
                    <a:pos x="0" y="622"/>
                  </a:cxn>
                  <a:cxn ang="0">
                    <a:pos x="8" y="540"/>
                  </a:cxn>
                  <a:cxn ang="0">
                    <a:pos x="30" y="452"/>
                  </a:cxn>
                  <a:cxn ang="0">
                    <a:pos x="28" y="398"/>
                  </a:cxn>
                  <a:cxn ang="0">
                    <a:pos x="48" y="368"/>
                  </a:cxn>
                  <a:cxn ang="0">
                    <a:pos x="46" y="336"/>
                  </a:cxn>
                  <a:cxn ang="0">
                    <a:pos x="38" y="352"/>
                  </a:cxn>
                  <a:cxn ang="0">
                    <a:pos x="36" y="372"/>
                  </a:cxn>
                  <a:cxn ang="0">
                    <a:pos x="30" y="380"/>
                  </a:cxn>
                  <a:cxn ang="0">
                    <a:pos x="50" y="260"/>
                  </a:cxn>
                  <a:cxn ang="0">
                    <a:pos x="56" y="214"/>
                  </a:cxn>
                  <a:cxn ang="0">
                    <a:pos x="66" y="184"/>
                  </a:cxn>
                  <a:cxn ang="0">
                    <a:pos x="66" y="166"/>
                  </a:cxn>
                  <a:cxn ang="0">
                    <a:pos x="68" y="150"/>
                  </a:cxn>
                  <a:cxn ang="0">
                    <a:pos x="70" y="134"/>
                  </a:cxn>
                  <a:cxn ang="0">
                    <a:pos x="68" y="110"/>
                  </a:cxn>
                  <a:cxn ang="0">
                    <a:pos x="72" y="88"/>
                  </a:cxn>
                  <a:cxn ang="0">
                    <a:pos x="64" y="30"/>
                  </a:cxn>
                  <a:cxn ang="0">
                    <a:pos x="46" y="10"/>
                  </a:cxn>
                  <a:cxn ang="0">
                    <a:pos x="60" y="6"/>
                  </a:cxn>
                  <a:cxn ang="0">
                    <a:pos x="74" y="8"/>
                  </a:cxn>
                  <a:cxn ang="0">
                    <a:pos x="100" y="46"/>
                  </a:cxn>
                  <a:cxn ang="0">
                    <a:pos x="110" y="106"/>
                  </a:cxn>
                  <a:cxn ang="0">
                    <a:pos x="116" y="108"/>
                  </a:cxn>
                  <a:cxn ang="0">
                    <a:pos x="118" y="116"/>
                  </a:cxn>
                  <a:cxn ang="0">
                    <a:pos x="114" y="126"/>
                  </a:cxn>
                  <a:cxn ang="0">
                    <a:pos x="104" y="146"/>
                  </a:cxn>
                  <a:cxn ang="0">
                    <a:pos x="88" y="178"/>
                  </a:cxn>
                  <a:cxn ang="0">
                    <a:pos x="82" y="214"/>
                  </a:cxn>
                  <a:cxn ang="0">
                    <a:pos x="80" y="326"/>
                  </a:cxn>
                  <a:cxn ang="0">
                    <a:pos x="68" y="344"/>
                  </a:cxn>
                  <a:cxn ang="0">
                    <a:pos x="58" y="370"/>
                  </a:cxn>
                  <a:cxn ang="0">
                    <a:pos x="60" y="398"/>
                  </a:cxn>
                  <a:cxn ang="0">
                    <a:pos x="56" y="420"/>
                  </a:cxn>
                  <a:cxn ang="0">
                    <a:pos x="56" y="458"/>
                  </a:cxn>
                  <a:cxn ang="0">
                    <a:pos x="54" y="470"/>
                  </a:cxn>
                  <a:cxn ang="0">
                    <a:pos x="58" y="478"/>
                  </a:cxn>
                  <a:cxn ang="0">
                    <a:pos x="56" y="516"/>
                  </a:cxn>
                  <a:cxn ang="0">
                    <a:pos x="46" y="526"/>
                  </a:cxn>
                  <a:cxn ang="0">
                    <a:pos x="38" y="554"/>
                  </a:cxn>
                  <a:cxn ang="0">
                    <a:pos x="38" y="618"/>
                  </a:cxn>
                  <a:cxn ang="0">
                    <a:pos x="38" y="642"/>
                  </a:cxn>
                  <a:cxn ang="0">
                    <a:pos x="90" y="658"/>
                  </a:cxn>
                  <a:cxn ang="0">
                    <a:pos x="92" y="676"/>
                  </a:cxn>
                  <a:cxn ang="0">
                    <a:pos x="150" y="748"/>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noFill/>
                <a:prstDash val="solid"/>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8" name="Freeform 148"/>
              <p:cNvSpPr>
                <a:spLocks/>
              </p:cNvSpPr>
              <p:nvPr/>
            </p:nvSpPr>
            <p:spPr bwMode="gray">
              <a:xfrm>
                <a:off x="7369249" y="5269864"/>
                <a:ext cx="186223" cy="208624"/>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39" name="Freeform 149"/>
              <p:cNvSpPr>
                <a:spLocks/>
              </p:cNvSpPr>
              <p:nvPr/>
            </p:nvSpPr>
            <p:spPr bwMode="gray">
              <a:xfrm>
                <a:off x="6820737" y="4481730"/>
                <a:ext cx="88032" cy="115902"/>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0" name="Freeform 150"/>
              <p:cNvSpPr>
                <a:spLocks/>
              </p:cNvSpPr>
              <p:nvPr/>
            </p:nvSpPr>
            <p:spPr bwMode="gray">
              <a:xfrm>
                <a:off x="6719162" y="4402254"/>
                <a:ext cx="101577" cy="122525"/>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1" name="Freeform 151"/>
              <p:cNvSpPr>
                <a:spLocks/>
              </p:cNvSpPr>
              <p:nvPr/>
            </p:nvSpPr>
            <p:spPr bwMode="gray">
              <a:xfrm>
                <a:off x="6797036" y="4389007"/>
                <a:ext cx="23701" cy="66230"/>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2" name="Freeform 152"/>
              <p:cNvSpPr>
                <a:spLocks/>
              </p:cNvSpPr>
              <p:nvPr/>
            </p:nvSpPr>
            <p:spPr bwMode="gray">
              <a:xfrm>
                <a:off x="6844439" y="4587697"/>
                <a:ext cx="81261" cy="66230"/>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3" name="Freeform 153"/>
              <p:cNvSpPr>
                <a:spLocks/>
              </p:cNvSpPr>
              <p:nvPr/>
            </p:nvSpPr>
            <p:spPr bwMode="gray">
              <a:xfrm>
                <a:off x="6901999" y="4617501"/>
                <a:ext cx="138821" cy="49672"/>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4" name="Freeform 154"/>
              <p:cNvSpPr>
                <a:spLocks/>
              </p:cNvSpPr>
              <p:nvPr/>
            </p:nvSpPr>
            <p:spPr bwMode="gray">
              <a:xfrm>
                <a:off x="6187580" y="4081039"/>
                <a:ext cx="653473" cy="410625"/>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5" name="Freeform 155"/>
              <p:cNvSpPr>
                <a:spLocks/>
              </p:cNvSpPr>
              <p:nvPr/>
            </p:nvSpPr>
            <p:spPr bwMode="gray">
              <a:xfrm>
                <a:off x="6769950" y="4468484"/>
                <a:ext cx="138821" cy="76164"/>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6" name="Freeform 156"/>
              <p:cNvSpPr>
                <a:spLocks/>
              </p:cNvSpPr>
              <p:nvPr/>
            </p:nvSpPr>
            <p:spPr bwMode="gray">
              <a:xfrm>
                <a:off x="6749634" y="4508222"/>
                <a:ext cx="74489" cy="39738"/>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7" name="Freeform 157"/>
              <p:cNvSpPr>
                <a:spLocks/>
              </p:cNvSpPr>
              <p:nvPr/>
            </p:nvSpPr>
            <p:spPr bwMode="gray">
              <a:xfrm>
                <a:off x="7172868" y="4389007"/>
                <a:ext cx="64332" cy="46361"/>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8" name="Freeform 158"/>
              <p:cNvSpPr>
                <a:spLocks/>
              </p:cNvSpPr>
              <p:nvPr/>
            </p:nvSpPr>
            <p:spPr bwMode="gray">
              <a:xfrm>
                <a:off x="7108537" y="4379073"/>
                <a:ext cx="74489" cy="59607"/>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49" name="Freeform 160"/>
              <p:cNvSpPr>
                <a:spLocks/>
              </p:cNvSpPr>
              <p:nvPr/>
            </p:nvSpPr>
            <p:spPr bwMode="gray">
              <a:xfrm>
                <a:off x="7277831" y="2074023"/>
                <a:ext cx="744892" cy="1089481"/>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0" name="Freeform 161"/>
              <p:cNvSpPr>
                <a:spLocks/>
              </p:cNvSpPr>
              <p:nvPr/>
            </p:nvSpPr>
            <p:spPr bwMode="gray">
              <a:xfrm>
                <a:off x="7944847" y="2484649"/>
                <a:ext cx="64332" cy="76164"/>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1" name="Freeform 185"/>
              <p:cNvSpPr>
                <a:spLocks/>
              </p:cNvSpPr>
              <p:nvPr/>
            </p:nvSpPr>
            <p:spPr bwMode="gray">
              <a:xfrm>
                <a:off x="7464054" y="5551342"/>
                <a:ext cx="132049" cy="149017"/>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2" name="Freeform 189"/>
              <p:cNvSpPr>
                <a:spLocks/>
              </p:cNvSpPr>
              <p:nvPr/>
            </p:nvSpPr>
            <p:spPr bwMode="gray">
              <a:xfrm>
                <a:off x="7966855" y="2991307"/>
                <a:ext cx="230240" cy="162263"/>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3" name="Freeform 127"/>
              <p:cNvSpPr>
                <a:spLocks/>
              </p:cNvSpPr>
              <p:nvPr/>
            </p:nvSpPr>
            <p:spPr bwMode="gray">
              <a:xfrm>
                <a:off x="2027908" y="4218512"/>
                <a:ext cx="45719" cy="45719"/>
              </a:xfrm>
              <a:custGeom>
                <a:avLst/>
                <a:gdLst/>
                <a:ahLst/>
                <a:cxnLst>
                  <a:cxn ang="0">
                    <a:pos x="2" y="28"/>
                  </a:cxn>
                  <a:cxn ang="0">
                    <a:pos x="2" y="28"/>
                  </a:cxn>
                  <a:cxn ang="0">
                    <a:pos x="0" y="30"/>
                  </a:cxn>
                  <a:cxn ang="0">
                    <a:pos x="0" y="30"/>
                  </a:cxn>
                  <a:cxn ang="0">
                    <a:pos x="2" y="32"/>
                  </a:cxn>
                  <a:cxn ang="0">
                    <a:pos x="4" y="34"/>
                  </a:cxn>
                  <a:cxn ang="0">
                    <a:pos x="6" y="32"/>
                  </a:cxn>
                  <a:cxn ang="0">
                    <a:pos x="10" y="32"/>
                  </a:cxn>
                  <a:cxn ang="0">
                    <a:pos x="12" y="30"/>
                  </a:cxn>
                  <a:cxn ang="0">
                    <a:pos x="16" y="26"/>
                  </a:cxn>
                  <a:cxn ang="0">
                    <a:pos x="20" y="24"/>
                  </a:cxn>
                  <a:cxn ang="0">
                    <a:pos x="22" y="22"/>
                  </a:cxn>
                  <a:cxn ang="0">
                    <a:pos x="22" y="22"/>
                  </a:cxn>
                  <a:cxn ang="0">
                    <a:pos x="22" y="22"/>
                  </a:cxn>
                  <a:cxn ang="0">
                    <a:pos x="24" y="20"/>
                  </a:cxn>
                  <a:cxn ang="0">
                    <a:pos x="26" y="16"/>
                  </a:cxn>
                  <a:cxn ang="0">
                    <a:pos x="28" y="12"/>
                  </a:cxn>
                  <a:cxn ang="0">
                    <a:pos x="30" y="10"/>
                  </a:cxn>
                  <a:cxn ang="0">
                    <a:pos x="32" y="6"/>
                  </a:cxn>
                  <a:cxn ang="0">
                    <a:pos x="32" y="4"/>
                  </a:cxn>
                  <a:cxn ang="0">
                    <a:pos x="32" y="4"/>
                  </a:cxn>
                  <a:cxn ang="0">
                    <a:pos x="32" y="2"/>
                  </a:cxn>
                  <a:cxn ang="0">
                    <a:pos x="30" y="0"/>
                  </a:cxn>
                  <a:cxn ang="0">
                    <a:pos x="28" y="0"/>
                  </a:cxn>
                  <a:cxn ang="0">
                    <a:pos x="26" y="0"/>
                  </a:cxn>
                  <a:cxn ang="0">
                    <a:pos x="22" y="2"/>
                  </a:cxn>
                  <a:cxn ang="0">
                    <a:pos x="20" y="6"/>
                  </a:cxn>
                  <a:cxn ang="0">
                    <a:pos x="16" y="10"/>
                  </a:cxn>
                  <a:cxn ang="0">
                    <a:pos x="12" y="14"/>
                  </a:cxn>
                  <a:cxn ang="0">
                    <a:pos x="8" y="20"/>
                  </a:cxn>
                  <a:cxn ang="0">
                    <a:pos x="4" y="24"/>
                  </a:cxn>
                  <a:cxn ang="0">
                    <a:pos x="2" y="26"/>
                  </a:cxn>
                  <a:cxn ang="0">
                    <a:pos x="2" y="28"/>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dirty="0">
                  <a:solidFill>
                    <a:schemeClr val="bg1"/>
                  </a:solidFill>
                  <a:latin typeface="+mn-lt"/>
                  <a:ea typeface="华文细黑" pitchFamily="2" charset="-122"/>
                  <a:cs typeface="Arial" pitchFamily="34" charset="0"/>
                </a:endParaRPr>
              </a:p>
            </p:txBody>
          </p:sp>
          <p:sp>
            <p:nvSpPr>
              <p:cNvPr id="254" name="Freeform 50"/>
              <p:cNvSpPr>
                <a:spLocks/>
              </p:cNvSpPr>
              <p:nvPr/>
            </p:nvSpPr>
            <p:spPr bwMode="gray">
              <a:xfrm>
                <a:off x="1117858" y="3279872"/>
                <a:ext cx="60945" cy="102656"/>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255" name="Freeform 61"/>
              <p:cNvSpPr>
                <a:spLocks/>
              </p:cNvSpPr>
              <p:nvPr/>
            </p:nvSpPr>
            <p:spPr bwMode="gray">
              <a:xfrm>
                <a:off x="1236363" y="3353791"/>
                <a:ext cx="257325" cy="202001"/>
              </a:xfrm>
              <a:custGeom>
                <a:avLst/>
                <a:gdLst/>
                <a:ahLst/>
                <a:cxnLst>
                  <a:cxn ang="0">
                    <a:pos x="84" y="2"/>
                  </a:cxn>
                  <a:cxn ang="0">
                    <a:pos x="80" y="10"/>
                  </a:cxn>
                  <a:cxn ang="0">
                    <a:pos x="60" y="18"/>
                  </a:cxn>
                  <a:cxn ang="0">
                    <a:pos x="52" y="18"/>
                  </a:cxn>
                  <a:cxn ang="0">
                    <a:pos x="46" y="16"/>
                  </a:cxn>
                  <a:cxn ang="0">
                    <a:pos x="36" y="22"/>
                  </a:cxn>
                  <a:cxn ang="0">
                    <a:pos x="30" y="28"/>
                  </a:cxn>
                  <a:cxn ang="0">
                    <a:pos x="4" y="36"/>
                  </a:cxn>
                  <a:cxn ang="0">
                    <a:pos x="4" y="48"/>
                  </a:cxn>
                  <a:cxn ang="0">
                    <a:pos x="4" y="52"/>
                  </a:cxn>
                  <a:cxn ang="0">
                    <a:pos x="0" y="56"/>
                  </a:cxn>
                  <a:cxn ang="0">
                    <a:pos x="6" y="62"/>
                  </a:cxn>
                  <a:cxn ang="0">
                    <a:pos x="10" y="66"/>
                  </a:cxn>
                  <a:cxn ang="0">
                    <a:pos x="10" y="72"/>
                  </a:cxn>
                  <a:cxn ang="0">
                    <a:pos x="6" y="76"/>
                  </a:cxn>
                  <a:cxn ang="0">
                    <a:pos x="6" y="78"/>
                  </a:cxn>
                  <a:cxn ang="0">
                    <a:pos x="8" y="84"/>
                  </a:cxn>
                  <a:cxn ang="0">
                    <a:pos x="8" y="90"/>
                  </a:cxn>
                  <a:cxn ang="0">
                    <a:pos x="8" y="94"/>
                  </a:cxn>
                  <a:cxn ang="0">
                    <a:pos x="6" y="100"/>
                  </a:cxn>
                  <a:cxn ang="0">
                    <a:pos x="8" y="100"/>
                  </a:cxn>
                  <a:cxn ang="0">
                    <a:pos x="12" y="102"/>
                  </a:cxn>
                  <a:cxn ang="0">
                    <a:pos x="12" y="98"/>
                  </a:cxn>
                  <a:cxn ang="0">
                    <a:pos x="18" y="96"/>
                  </a:cxn>
                  <a:cxn ang="0">
                    <a:pos x="30" y="104"/>
                  </a:cxn>
                  <a:cxn ang="0">
                    <a:pos x="52" y="110"/>
                  </a:cxn>
                  <a:cxn ang="0">
                    <a:pos x="68" y="118"/>
                  </a:cxn>
                  <a:cxn ang="0">
                    <a:pos x="76" y="120"/>
                  </a:cxn>
                  <a:cxn ang="0">
                    <a:pos x="84" y="118"/>
                  </a:cxn>
                  <a:cxn ang="0">
                    <a:pos x="88" y="118"/>
                  </a:cxn>
                  <a:cxn ang="0">
                    <a:pos x="90" y="114"/>
                  </a:cxn>
                  <a:cxn ang="0">
                    <a:pos x="98" y="110"/>
                  </a:cxn>
                  <a:cxn ang="0">
                    <a:pos x="110" y="112"/>
                  </a:cxn>
                  <a:cxn ang="0">
                    <a:pos x="116" y="116"/>
                  </a:cxn>
                  <a:cxn ang="0">
                    <a:pos x="124" y="120"/>
                  </a:cxn>
                  <a:cxn ang="0">
                    <a:pos x="128" y="118"/>
                  </a:cxn>
                  <a:cxn ang="0">
                    <a:pos x="150" y="104"/>
                  </a:cxn>
                  <a:cxn ang="0">
                    <a:pos x="152" y="100"/>
                  </a:cxn>
                  <a:cxn ang="0">
                    <a:pos x="146" y="86"/>
                  </a:cxn>
                  <a:cxn ang="0">
                    <a:pos x="142" y="78"/>
                  </a:cxn>
                  <a:cxn ang="0">
                    <a:pos x="132" y="64"/>
                  </a:cxn>
                  <a:cxn ang="0">
                    <a:pos x="126" y="58"/>
                  </a:cxn>
                  <a:cxn ang="0">
                    <a:pos x="132" y="54"/>
                  </a:cxn>
                  <a:cxn ang="0">
                    <a:pos x="134" y="40"/>
                  </a:cxn>
                  <a:cxn ang="0">
                    <a:pos x="130" y="32"/>
                  </a:cxn>
                  <a:cxn ang="0">
                    <a:pos x="124" y="18"/>
                  </a:cxn>
                  <a:cxn ang="0">
                    <a:pos x="116" y="12"/>
                  </a:cxn>
                  <a:cxn ang="0">
                    <a:pos x="112" y="6"/>
                  </a:cxn>
                  <a:cxn ang="0">
                    <a:pos x="104" y="8"/>
                  </a:cxn>
                  <a:cxn ang="0">
                    <a:pos x="94" y="8"/>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grpSp>
          <p:nvGrpSpPr>
            <p:cNvPr id="60" name="组合 198"/>
            <p:cNvGrpSpPr>
              <a:grpSpLocks/>
            </p:cNvGrpSpPr>
            <p:nvPr/>
          </p:nvGrpSpPr>
          <p:grpSpPr bwMode="auto">
            <a:xfrm>
              <a:off x="179388" y="1441450"/>
              <a:ext cx="7964487" cy="3413125"/>
              <a:chOff x="179512" y="1600386"/>
              <a:chExt cx="7963753" cy="3412790"/>
            </a:xfrm>
          </p:grpSpPr>
          <p:sp>
            <p:nvSpPr>
              <p:cNvPr id="91" name="圆角矩形 263"/>
              <p:cNvSpPr/>
              <p:nvPr/>
            </p:nvSpPr>
            <p:spPr bwMode="auto">
              <a:xfrm>
                <a:off x="2771660" y="4508401"/>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澳大利亚</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Optus</a:t>
                </a:r>
                <a:endParaRPr lang="en-US" altLang="zh-CN" sz="1000" dirty="0">
                  <a:solidFill>
                    <a:schemeClr val="bg1"/>
                  </a:solidFill>
                  <a:latin typeface="+mn-lt"/>
                  <a:ea typeface="华文细黑" pitchFamily="2" charset="-122"/>
                  <a:cs typeface="Arial" pitchFamily="34" charset="0"/>
                </a:endParaRPr>
              </a:p>
            </p:txBody>
          </p:sp>
          <p:sp>
            <p:nvSpPr>
              <p:cNvPr id="92" name="圆角矩形 262"/>
              <p:cNvSpPr/>
              <p:nvPr/>
            </p:nvSpPr>
            <p:spPr bwMode="auto">
              <a:xfrm>
                <a:off x="2454189" y="2167068"/>
                <a:ext cx="403188" cy="296833"/>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俄罗斯</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Megafon</a:t>
                </a:r>
                <a:endParaRPr lang="en-US" altLang="zh-CN" sz="1000" dirty="0">
                  <a:solidFill>
                    <a:schemeClr val="bg1"/>
                  </a:solidFill>
                  <a:latin typeface="+mn-lt"/>
                  <a:ea typeface="华文细黑" pitchFamily="2" charset="-122"/>
                  <a:cs typeface="Arial" pitchFamily="34" charset="0"/>
                </a:endParaRPr>
              </a:p>
            </p:txBody>
          </p:sp>
          <p:sp>
            <p:nvSpPr>
              <p:cNvPr id="93" name="圆角矩形 268"/>
              <p:cNvSpPr/>
              <p:nvPr/>
            </p:nvSpPr>
            <p:spPr bwMode="auto">
              <a:xfrm>
                <a:off x="3628831" y="2321040"/>
                <a:ext cx="553987" cy="307945"/>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俄罗斯</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MTS</a:t>
                </a:r>
                <a:endParaRPr lang="en-US" altLang="zh-CN" sz="1000" dirty="0">
                  <a:solidFill>
                    <a:schemeClr val="bg1"/>
                  </a:solidFill>
                  <a:latin typeface="+mn-lt"/>
                  <a:ea typeface="华文细黑" pitchFamily="2" charset="-122"/>
                  <a:cs typeface="Arial" pitchFamily="34" charset="0"/>
                </a:endParaRPr>
              </a:p>
            </p:txBody>
          </p:sp>
          <p:sp>
            <p:nvSpPr>
              <p:cNvPr id="94" name="矩形 93"/>
              <p:cNvSpPr/>
              <p:nvPr/>
            </p:nvSpPr>
            <p:spPr>
              <a:xfrm>
                <a:off x="858899" y="1600386"/>
                <a:ext cx="780978" cy="492624"/>
              </a:xfrm>
              <a:prstGeom prst="rect">
                <a:avLst/>
              </a:prstGeom>
            </p:spPr>
            <p:txBody>
              <a:bodyPr>
                <a:spAutoFit/>
              </a:bodyPr>
              <a:lstStyle/>
              <a:p>
                <a:pPr algn="ctr" eaLnBrk="1" hangingPunct="1">
                  <a:lnSpc>
                    <a:spcPts val="1200"/>
                  </a:lnSpc>
                  <a:defRPr/>
                </a:pPr>
                <a:r>
                  <a:rPr lang="zh-CN" altLang="en-US" sz="1000" dirty="0">
                    <a:solidFill>
                      <a:schemeClr val="bg1"/>
                    </a:solidFill>
                    <a:latin typeface="+mn-lt"/>
                    <a:ea typeface="华文细黑" pitchFamily="2" charset="-122"/>
                    <a:cs typeface="Arial" pitchFamily="34" charset="0"/>
                  </a:rPr>
                  <a:t>瑞典</a:t>
                </a:r>
                <a:endParaRPr lang="en-US" altLang="zh-CN" sz="1000" dirty="0">
                  <a:solidFill>
                    <a:schemeClr val="bg1"/>
                  </a:solidFill>
                  <a:latin typeface="+mn-lt"/>
                  <a:ea typeface="华文细黑" pitchFamily="2" charset="-122"/>
                  <a:cs typeface="Arial" pitchFamily="34" charset="0"/>
                </a:endParaRPr>
              </a:p>
              <a:p>
                <a:pPr algn="ctr" eaLnBrk="1" hangingPunct="1">
                  <a:lnSpc>
                    <a:spcPts val="1200"/>
                  </a:lnSpc>
                  <a:defRPr/>
                </a:pPr>
                <a:r>
                  <a:rPr lang="en-US" altLang="zh-CN" sz="1000" dirty="0">
                    <a:solidFill>
                      <a:schemeClr val="bg1"/>
                    </a:solidFill>
                    <a:latin typeface="+mn-lt"/>
                    <a:ea typeface="华文细黑" pitchFamily="2" charset="-122"/>
                    <a:cs typeface="Arial" pitchFamily="34" charset="0"/>
                  </a:rPr>
                  <a:t>Hi3G</a:t>
                </a:r>
                <a:endParaRPr lang="zh-CN" altLang="en-US" sz="1000" dirty="0">
                  <a:solidFill>
                    <a:schemeClr val="bg1"/>
                  </a:solidFill>
                  <a:latin typeface="+mn-lt"/>
                  <a:ea typeface="华文细黑" pitchFamily="2" charset="-122"/>
                  <a:cs typeface="Arial" pitchFamily="34" charset="0"/>
                </a:endParaRPr>
              </a:p>
            </p:txBody>
          </p:sp>
          <p:sp>
            <p:nvSpPr>
              <p:cNvPr id="95" name="圆角矩形 94"/>
              <p:cNvSpPr/>
              <p:nvPr/>
            </p:nvSpPr>
            <p:spPr bwMode="auto">
              <a:xfrm>
                <a:off x="4241550" y="4508401"/>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澳大利亚</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NBN</a:t>
                </a:r>
                <a:endParaRPr lang="en-US" altLang="zh-CN" sz="1000" dirty="0">
                  <a:solidFill>
                    <a:schemeClr val="bg1"/>
                  </a:solidFill>
                  <a:latin typeface="+mn-lt"/>
                  <a:ea typeface="华文细黑" pitchFamily="2" charset="-122"/>
                  <a:cs typeface="Arial" pitchFamily="34" charset="0"/>
                </a:endParaRPr>
              </a:p>
            </p:txBody>
          </p:sp>
          <p:sp>
            <p:nvSpPr>
              <p:cNvPr id="96" name="圆角矩形 95"/>
              <p:cNvSpPr/>
              <p:nvPr/>
            </p:nvSpPr>
            <p:spPr bwMode="auto">
              <a:xfrm>
                <a:off x="1366853" y="4714755"/>
                <a:ext cx="725420"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南非</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Telkom Mobile/8ta</a:t>
                </a:r>
                <a:endParaRPr lang="en-US" altLang="zh-CN" sz="1000" dirty="0">
                  <a:solidFill>
                    <a:schemeClr val="bg1"/>
                  </a:solidFill>
                  <a:latin typeface="+mn-lt"/>
                  <a:ea typeface="华文细黑" pitchFamily="2" charset="-122"/>
                  <a:cs typeface="Arial" pitchFamily="34" charset="0"/>
                </a:endParaRPr>
              </a:p>
            </p:txBody>
          </p:sp>
          <p:sp>
            <p:nvSpPr>
              <p:cNvPr id="97" name="圆角矩形 96"/>
              <p:cNvSpPr/>
              <p:nvPr/>
            </p:nvSpPr>
            <p:spPr bwMode="auto">
              <a:xfrm>
                <a:off x="3924079" y="3068680"/>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日本</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Softbank</a:t>
                </a:r>
                <a:endParaRPr lang="zh-CN" altLang="en-US" sz="1000" dirty="0" smtClean="0">
                  <a:solidFill>
                    <a:schemeClr val="bg1"/>
                  </a:solidFill>
                  <a:latin typeface="+mn-lt"/>
                  <a:ea typeface="华文细黑" pitchFamily="2" charset="-122"/>
                  <a:cs typeface="Arial" pitchFamily="34" charset="0"/>
                </a:endParaRPr>
              </a:p>
            </p:txBody>
          </p:sp>
          <p:sp>
            <p:nvSpPr>
              <p:cNvPr id="98" name="圆角矩形 97"/>
              <p:cNvSpPr/>
              <p:nvPr/>
            </p:nvSpPr>
            <p:spPr bwMode="auto">
              <a:xfrm>
                <a:off x="3347870" y="3462341"/>
                <a:ext cx="719071"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中国</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中国移动香港公司</a:t>
                </a:r>
                <a:endParaRPr lang="en-US" altLang="zh-CN" sz="1000" dirty="0">
                  <a:solidFill>
                    <a:schemeClr val="bg1"/>
                  </a:solidFill>
                  <a:latin typeface="+mn-lt"/>
                  <a:ea typeface="华文细黑" pitchFamily="2" charset="-122"/>
                  <a:cs typeface="Arial" pitchFamily="34" charset="0"/>
                </a:endParaRPr>
              </a:p>
            </p:txBody>
          </p:sp>
          <p:sp>
            <p:nvSpPr>
              <p:cNvPr id="99" name="圆角矩形 98"/>
              <p:cNvSpPr/>
              <p:nvPr/>
            </p:nvSpPr>
            <p:spPr bwMode="auto">
              <a:xfrm>
                <a:off x="2381171" y="3130586"/>
                <a:ext cx="461920"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印度</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Bharti Airtel</a:t>
                </a:r>
                <a:endParaRPr lang="zh-CN" altLang="en-US" sz="1000" dirty="0">
                  <a:solidFill>
                    <a:schemeClr val="bg1"/>
                  </a:solidFill>
                  <a:latin typeface="+mn-lt"/>
                  <a:ea typeface="华文细黑" pitchFamily="2" charset="-122"/>
                  <a:cs typeface="Arial" pitchFamily="34" charset="0"/>
                </a:endParaRPr>
              </a:p>
            </p:txBody>
          </p:sp>
          <p:sp>
            <p:nvSpPr>
              <p:cNvPr id="100" name="圆角矩形 99"/>
              <p:cNvSpPr/>
              <p:nvPr/>
            </p:nvSpPr>
            <p:spPr bwMode="auto">
              <a:xfrm>
                <a:off x="1908140" y="3635361"/>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阿曼</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Omantel</a:t>
                </a:r>
                <a:endParaRPr lang="zh-CN" altLang="en-US" sz="1000" dirty="0">
                  <a:solidFill>
                    <a:schemeClr val="bg1"/>
                  </a:solidFill>
                  <a:latin typeface="+mn-lt"/>
                  <a:ea typeface="华文细黑" pitchFamily="2" charset="-122"/>
                  <a:cs typeface="Arial" pitchFamily="34" charset="0"/>
                </a:endParaRPr>
              </a:p>
            </p:txBody>
          </p:sp>
          <p:sp>
            <p:nvSpPr>
              <p:cNvPr id="101" name="圆角矩形 100"/>
              <p:cNvSpPr/>
              <p:nvPr/>
            </p:nvSpPr>
            <p:spPr bwMode="auto">
              <a:xfrm>
                <a:off x="2339900" y="3995689"/>
                <a:ext cx="558749" cy="296833"/>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斯里兰卡</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Dialog Axiata</a:t>
                </a:r>
                <a:endParaRPr lang="zh-CN" altLang="en-US" sz="1000" dirty="0" smtClean="0">
                  <a:solidFill>
                    <a:schemeClr val="bg1"/>
                  </a:solidFill>
                  <a:latin typeface="+mn-lt"/>
                  <a:ea typeface="华文细黑" pitchFamily="2" charset="-122"/>
                  <a:cs typeface="Arial" pitchFamily="34" charset="0"/>
                </a:endParaRPr>
              </a:p>
            </p:txBody>
          </p:sp>
          <p:sp>
            <p:nvSpPr>
              <p:cNvPr id="102" name="圆角矩形 277"/>
              <p:cNvSpPr/>
              <p:nvPr/>
            </p:nvSpPr>
            <p:spPr bwMode="auto">
              <a:xfrm>
                <a:off x="311262" y="2487712"/>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英国</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UKB</a:t>
                </a:r>
                <a:endParaRPr lang="zh-CN" altLang="en-US" sz="1000" dirty="0">
                  <a:solidFill>
                    <a:schemeClr val="bg1"/>
                  </a:solidFill>
                  <a:latin typeface="+mn-lt"/>
                  <a:ea typeface="华文细黑" pitchFamily="2" charset="-122"/>
                  <a:cs typeface="Arial" pitchFamily="34" charset="0"/>
                </a:endParaRPr>
              </a:p>
            </p:txBody>
          </p:sp>
          <p:sp>
            <p:nvSpPr>
              <p:cNvPr id="103" name="圆角矩形 280"/>
              <p:cNvSpPr/>
              <p:nvPr/>
            </p:nvSpPr>
            <p:spPr bwMode="auto">
              <a:xfrm>
                <a:off x="1258913" y="2525808"/>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波兰</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Aero2</a:t>
                </a:r>
                <a:endParaRPr lang="zh-CN" altLang="en-US" sz="1000" dirty="0">
                  <a:solidFill>
                    <a:schemeClr val="bg1"/>
                  </a:solidFill>
                  <a:latin typeface="+mn-lt"/>
                  <a:ea typeface="华文细黑" pitchFamily="2" charset="-122"/>
                  <a:cs typeface="Arial" pitchFamily="34" charset="0"/>
                </a:endParaRPr>
              </a:p>
            </p:txBody>
          </p:sp>
          <p:sp>
            <p:nvSpPr>
              <p:cNvPr id="104" name="圆角矩形 267"/>
              <p:cNvSpPr/>
              <p:nvPr/>
            </p:nvSpPr>
            <p:spPr bwMode="auto">
              <a:xfrm>
                <a:off x="287452" y="2852801"/>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西班牙</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COTA</a:t>
                </a:r>
                <a:endParaRPr lang="zh-CN" altLang="en-US" sz="1000" dirty="0">
                  <a:solidFill>
                    <a:schemeClr val="bg1"/>
                  </a:solidFill>
                  <a:latin typeface="+mn-lt"/>
                  <a:ea typeface="华文细黑" pitchFamily="2" charset="-122"/>
                  <a:cs typeface="Arial" pitchFamily="34" charset="0"/>
                </a:endParaRPr>
              </a:p>
            </p:txBody>
          </p:sp>
          <p:sp>
            <p:nvSpPr>
              <p:cNvPr id="105" name="圆角矩形 104"/>
              <p:cNvSpPr/>
              <p:nvPr/>
            </p:nvSpPr>
            <p:spPr bwMode="auto">
              <a:xfrm>
                <a:off x="1046207" y="3284559"/>
                <a:ext cx="523827"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沙特阿拉伯</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Mobily</a:t>
                </a:r>
                <a:endParaRPr lang="zh-CN" altLang="en-US" sz="1000" dirty="0">
                  <a:solidFill>
                    <a:schemeClr val="bg1"/>
                  </a:solidFill>
                  <a:latin typeface="+mn-lt"/>
                  <a:ea typeface="华文细黑" pitchFamily="2" charset="-122"/>
                  <a:cs typeface="Arial" pitchFamily="34" charset="0"/>
                </a:endParaRPr>
              </a:p>
            </p:txBody>
          </p:sp>
          <p:sp>
            <p:nvSpPr>
              <p:cNvPr id="106" name="圆角矩形 105"/>
              <p:cNvSpPr/>
              <p:nvPr/>
            </p:nvSpPr>
            <p:spPr bwMode="auto">
              <a:xfrm>
                <a:off x="1168433" y="3635361"/>
                <a:ext cx="523827"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沙特阿拉伯</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STC</a:t>
                </a:r>
                <a:endParaRPr lang="zh-CN" altLang="en-US" sz="1000" dirty="0">
                  <a:solidFill>
                    <a:schemeClr val="bg1"/>
                  </a:solidFill>
                  <a:latin typeface="+mn-lt"/>
                  <a:ea typeface="华文细黑" pitchFamily="2" charset="-122"/>
                  <a:cs typeface="Arial" pitchFamily="34" charset="0"/>
                </a:endParaRPr>
              </a:p>
            </p:txBody>
          </p:sp>
          <p:sp>
            <p:nvSpPr>
              <p:cNvPr id="107" name="圆角矩形 106"/>
              <p:cNvSpPr/>
              <p:nvPr/>
            </p:nvSpPr>
            <p:spPr bwMode="auto">
              <a:xfrm>
                <a:off x="7597215" y="3857589"/>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巴西</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SKY TV</a:t>
                </a:r>
                <a:endParaRPr lang="en-US" altLang="zh-CN" sz="1000" dirty="0">
                  <a:solidFill>
                    <a:schemeClr val="bg1"/>
                  </a:solidFill>
                  <a:latin typeface="+mn-lt"/>
                  <a:ea typeface="华文细黑" pitchFamily="2" charset="-122"/>
                  <a:cs typeface="Arial" pitchFamily="34" charset="0"/>
                </a:endParaRPr>
              </a:p>
            </p:txBody>
          </p:sp>
          <p:sp>
            <p:nvSpPr>
              <p:cNvPr id="108" name="圆角矩形 107"/>
              <p:cNvSpPr/>
              <p:nvPr/>
            </p:nvSpPr>
            <p:spPr bwMode="auto">
              <a:xfrm>
                <a:off x="7740077" y="4416335"/>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巴西</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On</a:t>
                </a:r>
                <a:endParaRPr lang="en-US" altLang="zh-CN" sz="1000" dirty="0">
                  <a:solidFill>
                    <a:schemeClr val="bg1"/>
                  </a:solidFill>
                  <a:latin typeface="+mn-lt"/>
                  <a:ea typeface="华文细黑" pitchFamily="2" charset="-122"/>
                  <a:cs typeface="Arial" pitchFamily="34" charset="0"/>
                </a:endParaRPr>
              </a:p>
            </p:txBody>
          </p:sp>
          <p:sp>
            <p:nvSpPr>
              <p:cNvPr id="109" name="圆角矩形 108"/>
              <p:cNvSpPr/>
              <p:nvPr/>
            </p:nvSpPr>
            <p:spPr bwMode="auto">
              <a:xfrm>
                <a:off x="6168597" y="2702003"/>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美国</a:t>
                </a:r>
                <a:r>
                  <a:rPr lang="en-US" altLang="zh-CN" sz="1000" dirty="0" smtClean="0">
                    <a:solidFill>
                      <a:schemeClr val="bg1"/>
                    </a:solidFill>
                    <a:latin typeface="+mn-lt"/>
                    <a:ea typeface="华文细黑" pitchFamily="2" charset="-122"/>
                    <a:cs typeface="Arial" pitchFamily="34" charset="0"/>
                  </a:rPr>
                  <a:t>Sprint</a:t>
                </a:r>
                <a:endParaRPr lang="en-US" altLang="zh-CN" sz="1000" dirty="0">
                  <a:solidFill>
                    <a:schemeClr val="bg1"/>
                  </a:solidFill>
                  <a:latin typeface="+mn-lt"/>
                  <a:ea typeface="华文细黑" pitchFamily="2" charset="-122"/>
                  <a:cs typeface="Arial" pitchFamily="34" charset="0"/>
                </a:endParaRPr>
              </a:p>
            </p:txBody>
          </p:sp>
          <p:sp>
            <p:nvSpPr>
              <p:cNvPr id="110" name="圆角矩形 109"/>
              <p:cNvSpPr/>
              <p:nvPr/>
            </p:nvSpPr>
            <p:spPr bwMode="auto">
              <a:xfrm>
                <a:off x="179512" y="3635361"/>
                <a:ext cx="725420"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尼日利亚</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Spectranet</a:t>
                </a:r>
                <a:endParaRPr lang="en-US" altLang="zh-CN" sz="1000" dirty="0">
                  <a:solidFill>
                    <a:schemeClr val="bg1"/>
                  </a:solidFill>
                  <a:latin typeface="+mn-lt"/>
                  <a:ea typeface="华文细黑" pitchFamily="2" charset="-122"/>
                  <a:cs typeface="Arial" pitchFamily="34" charset="0"/>
                </a:endParaRPr>
              </a:p>
            </p:txBody>
          </p:sp>
          <p:sp>
            <p:nvSpPr>
              <p:cNvPr id="111" name="圆角矩形 110"/>
              <p:cNvSpPr/>
              <p:nvPr/>
            </p:nvSpPr>
            <p:spPr bwMode="auto">
              <a:xfrm>
                <a:off x="1476379" y="4067119"/>
                <a:ext cx="723833"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乌干达</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MTN</a:t>
                </a:r>
                <a:endParaRPr lang="en-US" altLang="zh-CN" sz="1000" dirty="0">
                  <a:solidFill>
                    <a:schemeClr val="bg1"/>
                  </a:solidFill>
                  <a:latin typeface="+mn-lt"/>
                  <a:ea typeface="华文细黑" pitchFamily="2" charset="-122"/>
                  <a:cs typeface="Arial" pitchFamily="34" charset="0"/>
                </a:endParaRPr>
              </a:p>
            </p:txBody>
          </p:sp>
          <p:sp>
            <p:nvSpPr>
              <p:cNvPr id="112" name="圆角矩形 262"/>
              <p:cNvSpPr/>
              <p:nvPr/>
            </p:nvSpPr>
            <p:spPr bwMode="auto">
              <a:xfrm>
                <a:off x="3563750" y="1887696"/>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俄罗斯</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Vainakh Telecom</a:t>
                </a:r>
                <a:endParaRPr lang="en-US" altLang="zh-CN" sz="1000" dirty="0">
                  <a:solidFill>
                    <a:schemeClr val="bg1"/>
                  </a:solidFill>
                  <a:latin typeface="+mn-lt"/>
                  <a:ea typeface="华文细黑" pitchFamily="2" charset="-122"/>
                  <a:cs typeface="Arial" pitchFamily="34" charset="0"/>
                </a:endParaRPr>
              </a:p>
            </p:txBody>
          </p:sp>
          <p:sp>
            <p:nvSpPr>
              <p:cNvPr id="113" name="圆角矩形 262"/>
              <p:cNvSpPr/>
              <p:nvPr/>
            </p:nvSpPr>
            <p:spPr bwMode="auto">
              <a:xfrm>
                <a:off x="6186058" y="2151195"/>
                <a:ext cx="403188" cy="288897"/>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加拿大</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Sasktel</a:t>
                </a:r>
                <a:endParaRPr lang="en-US" altLang="zh-CN" sz="1000" dirty="0">
                  <a:solidFill>
                    <a:schemeClr val="bg1"/>
                  </a:solidFill>
                  <a:latin typeface="+mn-lt"/>
                  <a:ea typeface="华文细黑" pitchFamily="2" charset="-122"/>
                  <a:cs typeface="Arial" pitchFamily="34" charset="0"/>
                </a:endParaRPr>
              </a:p>
            </p:txBody>
          </p:sp>
          <p:sp>
            <p:nvSpPr>
              <p:cNvPr id="114" name="圆角矩形 113"/>
              <p:cNvSpPr/>
              <p:nvPr/>
            </p:nvSpPr>
            <p:spPr bwMode="auto">
              <a:xfrm>
                <a:off x="3751058" y="3832192"/>
                <a:ext cx="558749"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印度尼西亚</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PT Internux</a:t>
                </a:r>
                <a:endParaRPr lang="zh-CN" altLang="en-US" sz="1000" dirty="0" smtClean="0">
                  <a:solidFill>
                    <a:schemeClr val="bg1"/>
                  </a:solidFill>
                  <a:latin typeface="+mn-lt"/>
                  <a:ea typeface="华文细黑" pitchFamily="2" charset="-122"/>
                  <a:cs typeface="Arial" pitchFamily="34" charset="0"/>
                </a:endParaRPr>
              </a:p>
            </p:txBody>
          </p:sp>
          <p:sp>
            <p:nvSpPr>
              <p:cNvPr id="115" name="圆角矩形 114"/>
              <p:cNvSpPr/>
              <p:nvPr/>
            </p:nvSpPr>
            <p:spPr bwMode="auto">
              <a:xfrm>
                <a:off x="1619241" y="2924231"/>
                <a:ext cx="403188"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巴林</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Menatelecom</a:t>
                </a:r>
                <a:endParaRPr lang="zh-CN" altLang="en-US" sz="1000" dirty="0">
                  <a:solidFill>
                    <a:schemeClr val="bg1"/>
                  </a:solidFill>
                  <a:latin typeface="+mn-lt"/>
                  <a:ea typeface="华文细黑" pitchFamily="2" charset="-122"/>
                  <a:cs typeface="Arial" pitchFamily="34" charset="0"/>
                </a:endParaRPr>
              </a:p>
            </p:txBody>
          </p:sp>
          <p:sp>
            <p:nvSpPr>
              <p:cNvPr id="116" name="圆角矩形 115"/>
              <p:cNvSpPr/>
              <p:nvPr/>
            </p:nvSpPr>
            <p:spPr bwMode="auto">
              <a:xfrm>
                <a:off x="2484350" y="2770259"/>
                <a:ext cx="719071"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中国</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中国移动</a:t>
                </a:r>
                <a:endParaRPr lang="en-US" altLang="zh-CN" sz="1000" dirty="0">
                  <a:solidFill>
                    <a:schemeClr val="bg1"/>
                  </a:solidFill>
                  <a:latin typeface="+mn-lt"/>
                  <a:ea typeface="华文细黑" pitchFamily="2" charset="-122"/>
                  <a:cs typeface="Arial" pitchFamily="34" charset="0"/>
                </a:endParaRPr>
              </a:p>
            </p:txBody>
          </p:sp>
          <p:sp>
            <p:nvSpPr>
              <p:cNvPr id="117" name="圆角矩形 116"/>
              <p:cNvSpPr/>
              <p:nvPr/>
            </p:nvSpPr>
            <p:spPr bwMode="auto">
              <a:xfrm>
                <a:off x="281103" y="3141698"/>
                <a:ext cx="403188" cy="296833"/>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西班牙</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Neo-Sky</a:t>
                </a:r>
                <a:endParaRPr lang="zh-CN" altLang="en-US" sz="1000" dirty="0">
                  <a:solidFill>
                    <a:schemeClr val="bg1"/>
                  </a:solidFill>
                  <a:latin typeface="+mn-lt"/>
                  <a:ea typeface="华文细黑" pitchFamily="2" charset="-122"/>
                  <a:cs typeface="Arial" pitchFamily="34" charset="0"/>
                </a:endParaRPr>
              </a:p>
            </p:txBody>
          </p:sp>
          <p:sp>
            <p:nvSpPr>
              <p:cNvPr id="118" name="圆角矩形 117"/>
              <p:cNvSpPr/>
              <p:nvPr/>
            </p:nvSpPr>
            <p:spPr bwMode="auto">
              <a:xfrm>
                <a:off x="179512" y="3922671"/>
                <a:ext cx="725420"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尼日利亚</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en-US" altLang="zh-CN" sz="1000" dirty="0" smtClean="0">
                    <a:solidFill>
                      <a:schemeClr val="bg1"/>
                    </a:solidFill>
                    <a:latin typeface="+mn-lt"/>
                    <a:ea typeface="华文细黑" pitchFamily="2" charset="-122"/>
                    <a:cs typeface="Arial" pitchFamily="34" charset="0"/>
                  </a:rPr>
                  <a:t>Swift Networks</a:t>
                </a:r>
                <a:endParaRPr lang="en-US" altLang="zh-CN" sz="1000" dirty="0">
                  <a:solidFill>
                    <a:schemeClr val="bg1"/>
                  </a:solidFill>
                  <a:latin typeface="+mn-lt"/>
                  <a:ea typeface="华文细黑" pitchFamily="2" charset="-122"/>
                  <a:cs typeface="Arial" pitchFamily="34" charset="0"/>
                </a:endParaRPr>
              </a:p>
            </p:txBody>
          </p:sp>
          <p:sp>
            <p:nvSpPr>
              <p:cNvPr id="119" name="圆角矩形 118"/>
              <p:cNvSpPr/>
              <p:nvPr/>
            </p:nvSpPr>
            <p:spPr bwMode="auto">
              <a:xfrm>
                <a:off x="3060558" y="2924231"/>
                <a:ext cx="719072" cy="298421"/>
              </a:xfrm>
              <a:prstGeom prst="roundRect">
                <a:avLst/>
              </a:prstGeom>
              <a:noFill/>
              <a:ln w="9525" cap="flat" cmpd="sng" algn="ctr">
                <a:noFill/>
                <a:prstDash val="solid"/>
                <a:round/>
                <a:headEnd type="none" w="med" len="med"/>
                <a:tailEnd type="none" w="med" len="med"/>
              </a:ln>
              <a:effec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eaLnBrk="1" hangingPunct="1">
                  <a:lnSpc>
                    <a:spcPts val="1200"/>
                  </a:lnSpc>
                  <a:spcBef>
                    <a:spcPts val="0"/>
                  </a:spcBef>
                  <a:spcAft>
                    <a:spcPts val="0"/>
                  </a:spcAft>
                  <a:defRPr/>
                </a:pPr>
                <a:r>
                  <a:rPr lang="zh-CN" altLang="en-US" sz="1000" dirty="0" smtClean="0">
                    <a:solidFill>
                      <a:schemeClr val="bg1"/>
                    </a:solidFill>
                    <a:latin typeface="+mn-lt"/>
                    <a:ea typeface="华文细黑" pitchFamily="2" charset="-122"/>
                    <a:cs typeface="Arial" pitchFamily="34" charset="0"/>
                  </a:rPr>
                  <a:t>中国</a:t>
                </a:r>
                <a:endParaRPr lang="en-US" altLang="zh-CN" sz="1000" dirty="0" smtClean="0">
                  <a:solidFill>
                    <a:schemeClr val="bg1"/>
                  </a:solidFill>
                  <a:latin typeface="+mn-lt"/>
                  <a:ea typeface="华文细黑" pitchFamily="2" charset="-122"/>
                  <a:cs typeface="Arial" pitchFamily="34" charset="0"/>
                </a:endParaRPr>
              </a:p>
              <a:p>
                <a:pPr algn="ctr" eaLnBrk="1" hangingPunct="1">
                  <a:lnSpc>
                    <a:spcPts val="1200"/>
                  </a:lnSpc>
                  <a:spcBef>
                    <a:spcPts val="0"/>
                  </a:spcBef>
                  <a:spcAft>
                    <a:spcPts val="0"/>
                  </a:spcAft>
                  <a:defRPr/>
                </a:pPr>
                <a:r>
                  <a:rPr lang="zh-CN" altLang="en-US" sz="1000" smtClean="0">
                    <a:solidFill>
                      <a:schemeClr val="bg1"/>
                    </a:solidFill>
                    <a:latin typeface="+mn-lt"/>
                    <a:ea typeface="华文细黑" pitchFamily="2" charset="-122"/>
                    <a:cs typeface="Arial" pitchFamily="34" charset="0"/>
                  </a:rPr>
                  <a:t>中国电信</a:t>
                </a:r>
                <a:endParaRPr lang="en-US" altLang="zh-CN" sz="1000" dirty="0">
                  <a:solidFill>
                    <a:schemeClr val="bg1"/>
                  </a:solidFill>
                  <a:latin typeface="+mn-lt"/>
                  <a:ea typeface="华文细黑" pitchFamily="2" charset="-122"/>
                  <a:cs typeface="Arial" pitchFamily="34" charset="0"/>
                </a:endParaRPr>
              </a:p>
            </p:txBody>
          </p:sp>
        </p:grpSp>
        <p:grpSp>
          <p:nvGrpSpPr>
            <p:cNvPr id="61" name="组合 228"/>
            <p:cNvGrpSpPr>
              <a:grpSpLocks/>
            </p:cNvGrpSpPr>
            <p:nvPr/>
          </p:nvGrpSpPr>
          <p:grpSpPr bwMode="auto">
            <a:xfrm>
              <a:off x="827088" y="1614488"/>
              <a:ext cx="6867525" cy="3038475"/>
              <a:chOff x="827584" y="2621977"/>
              <a:chExt cx="6866552" cy="3039271"/>
            </a:xfrm>
          </p:grpSpPr>
          <p:sp>
            <p:nvSpPr>
              <p:cNvPr id="62" name="五角星 61"/>
              <p:cNvSpPr/>
              <p:nvPr/>
            </p:nvSpPr>
            <p:spPr bwMode="auto">
              <a:xfrm>
                <a:off x="6336235" y="377021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3" name="五角星 62"/>
              <p:cNvSpPr/>
              <p:nvPr/>
            </p:nvSpPr>
            <p:spPr bwMode="auto">
              <a:xfrm>
                <a:off x="7531615" y="520426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4" name="五角星 63"/>
              <p:cNvSpPr/>
              <p:nvPr/>
            </p:nvSpPr>
            <p:spPr bwMode="auto">
              <a:xfrm>
                <a:off x="1115616" y="334205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5" name="五角星 64"/>
              <p:cNvSpPr/>
              <p:nvPr/>
            </p:nvSpPr>
            <p:spPr bwMode="auto">
              <a:xfrm>
                <a:off x="841527" y="34142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6" name="五角星 65"/>
              <p:cNvSpPr/>
              <p:nvPr/>
            </p:nvSpPr>
            <p:spPr bwMode="auto">
              <a:xfrm>
                <a:off x="3570142" y="538308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7" name="五角星 66"/>
              <p:cNvSpPr/>
              <p:nvPr/>
            </p:nvSpPr>
            <p:spPr bwMode="auto">
              <a:xfrm>
                <a:off x="1274521" y="289447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8" name="五角星 67"/>
              <p:cNvSpPr/>
              <p:nvPr/>
            </p:nvSpPr>
            <p:spPr bwMode="auto">
              <a:xfrm>
                <a:off x="3831232" y="5384625"/>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69" name="五角星 68"/>
              <p:cNvSpPr/>
              <p:nvPr/>
            </p:nvSpPr>
            <p:spPr bwMode="auto">
              <a:xfrm>
                <a:off x="2492128" y="42305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0" name="五角星 69"/>
              <p:cNvSpPr/>
              <p:nvPr/>
            </p:nvSpPr>
            <p:spPr bwMode="auto">
              <a:xfrm>
                <a:off x="1835696" y="4278161"/>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1" name="五角星 70"/>
              <p:cNvSpPr/>
              <p:nvPr/>
            </p:nvSpPr>
            <p:spPr bwMode="auto">
              <a:xfrm>
                <a:off x="1691680" y="40770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2" name="五角星 71"/>
              <p:cNvSpPr/>
              <p:nvPr/>
            </p:nvSpPr>
            <p:spPr bwMode="auto">
              <a:xfrm>
                <a:off x="3860012" y="384809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3" name="五角星 72"/>
              <p:cNvSpPr/>
              <p:nvPr/>
            </p:nvSpPr>
            <p:spPr bwMode="auto">
              <a:xfrm>
                <a:off x="2101062" y="42210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4" name="五角星 73"/>
              <p:cNvSpPr/>
              <p:nvPr/>
            </p:nvSpPr>
            <p:spPr bwMode="auto">
              <a:xfrm>
                <a:off x="2966109" y="291000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5" name="五角星 74"/>
              <p:cNvSpPr/>
              <p:nvPr/>
            </p:nvSpPr>
            <p:spPr bwMode="auto">
              <a:xfrm>
                <a:off x="3331448" y="423509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6" name="五角星 75"/>
              <p:cNvSpPr/>
              <p:nvPr/>
            </p:nvSpPr>
            <p:spPr bwMode="auto">
              <a:xfrm>
                <a:off x="2609279" y="457784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7" name="五角星 76"/>
              <p:cNvSpPr/>
              <p:nvPr/>
            </p:nvSpPr>
            <p:spPr bwMode="auto">
              <a:xfrm>
                <a:off x="7379250" y="482972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8" name="五角星 77"/>
              <p:cNvSpPr/>
              <p:nvPr/>
            </p:nvSpPr>
            <p:spPr bwMode="auto">
              <a:xfrm>
                <a:off x="3545383" y="3198041"/>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79" name="五角星 78"/>
              <p:cNvSpPr/>
              <p:nvPr/>
            </p:nvSpPr>
            <p:spPr bwMode="auto">
              <a:xfrm>
                <a:off x="1360859" y="550229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0" name="五角星 274"/>
              <p:cNvSpPr/>
              <p:nvPr/>
            </p:nvSpPr>
            <p:spPr bwMode="auto">
              <a:xfrm>
                <a:off x="827584" y="3846113"/>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1" name="五角星 80"/>
              <p:cNvSpPr/>
              <p:nvPr/>
            </p:nvSpPr>
            <p:spPr bwMode="auto">
              <a:xfrm>
                <a:off x="1003388" y="4544513"/>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2" name="五角星 81"/>
              <p:cNvSpPr/>
              <p:nvPr/>
            </p:nvSpPr>
            <p:spPr bwMode="auto">
              <a:xfrm>
                <a:off x="1525949" y="470346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3" name="五角星 82"/>
              <p:cNvSpPr/>
              <p:nvPr/>
            </p:nvSpPr>
            <p:spPr bwMode="auto">
              <a:xfrm>
                <a:off x="3347864" y="262197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4" name="五角星 83"/>
              <p:cNvSpPr/>
              <p:nvPr/>
            </p:nvSpPr>
            <p:spPr bwMode="auto">
              <a:xfrm>
                <a:off x="6062453" y="31192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5" name="五角星 84"/>
              <p:cNvSpPr/>
              <p:nvPr/>
            </p:nvSpPr>
            <p:spPr bwMode="auto">
              <a:xfrm>
                <a:off x="3542173" y="479715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6" name="五角星 85"/>
              <p:cNvSpPr/>
              <p:nvPr/>
            </p:nvSpPr>
            <p:spPr bwMode="auto">
              <a:xfrm>
                <a:off x="1907704" y="40770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7" name="五角星 86"/>
              <p:cNvSpPr/>
              <p:nvPr/>
            </p:nvSpPr>
            <p:spPr bwMode="auto">
              <a:xfrm>
                <a:off x="3329359" y="400506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8" name="五角星 274"/>
              <p:cNvSpPr/>
              <p:nvPr/>
            </p:nvSpPr>
            <p:spPr bwMode="auto">
              <a:xfrm>
                <a:off x="827584" y="371703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89" name="五角星 88"/>
              <p:cNvSpPr/>
              <p:nvPr/>
            </p:nvSpPr>
            <p:spPr bwMode="auto">
              <a:xfrm>
                <a:off x="1101102" y="446515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sp>
            <p:nvSpPr>
              <p:cNvPr id="90" name="五角星 89"/>
              <p:cNvSpPr/>
              <p:nvPr/>
            </p:nvSpPr>
            <p:spPr bwMode="auto">
              <a:xfrm>
                <a:off x="2825303" y="3903186"/>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eaLnBrk="1" hangingPunct="1">
                  <a:defRPr/>
                </a:pPr>
                <a:endParaRPr lang="zh-CN" altLang="en-US" sz="2400">
                  <a:solidFill>
                    <a:schemeClr val="bg1"/>
                  </a:solidFill>
                  <a:latin typeface="+mn-lt"/>
                  <a:ea typeface="华文细黑" pitchFamily="2" charset="-122"/>
                  <a:cs typeface="Arial" pitchFamily="34" charset="0"/>
                </a:endParaRPr>
              </a:p>
            </p:txBody>
          </p:sp>
        </p:grpSp>
      </p:grpSp>
      <p:sp>
        <p:nvSpPr>
          <p:cNvPr id="310" name="矩形 309"/>
          <p:cNvSpPr/>
          <p:nvPr/>
        </p:nvSpPr>
        <p:spPr>
          <a:xfrm>
            <a:off x="323528" y="4096692"/>
            <a:ext cx="8640960" cy="923330"/>
          </a:xfrm>
          <a:prstGeom prst="rect">
            <a:avLst/>
          </a:prstGeom>
        </p:spPr>
        <p:txBody>
          <a:bodyPr wrap="square">
            <a:spAutoFit/>
          </a:bodyPr>
          <a:lstStyle/>
          <a:p>
            <a:pPr algn="just">
              <a:lnSpc>
                <a:spcPct val="150000"/>
              </a:lnSpc>
              <a:spcAft>
                <a:spcPts val="0"/>
              </a:spcAft>
            </a:pP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截至</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2015</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年上半年，全球已有</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36</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个国家共开通</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63</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张</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TD-LTE</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商用网，全球</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TD-LTE</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基站数超过</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120</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万，发展用户超过</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3</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亿，此外还有</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60</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个国家共计</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91</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张商用网在计划部署中</a:t>
            </a:r>
            <a:r>
              <a:rPr lang="zh-CN" altLang="zh-CN" sz="1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pP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中国移动已和</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83</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个国家和地区开通了</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4G</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漫游服务</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今年底实现全球</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4G</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（支持</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TD-LTE</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和</a:t>
            </a:r>
            <a:r>
              <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FDD LTE</a:t>
            </a:r>
            <a:r>
              <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）漫游</a:t>
            </a:r>
            <a:r>
              <a:rPr lang="zh-CN" altLang="zh-CN" sz="1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4129728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组合 310"/>
          <p:cNvGrpSpPr/>
          <p:nvPr/>
        </p:nvGrpSpPr>
        <p:grpSpPr>
          <a:xfrm>
            <a:off x="467544" y="738165"/>
            <a:ext cx="8352928" cy="3705793"/>
            <a:chOff x="144016" y="836712"/>
            <a:chExt cx="8821532" cy="4941056"/>
          </a:xfrm>
        </p:grpSpPr>
        <p:grpSp>
          <p:nvGrpSpPr>
            <p:cNvPr id="312" name="组合 311"/>
            <p:cNvGrpSpPr/>
            <p:nvPr/>
          </p:nvGrpSpPr>
          <p:grpSpPr>
            <a:xfrm>
              <a:off x="395536" y="836712"/>
              <a:ext cx="8570012" cy="2310434"/>
              <a:chOff x="395536" y="1302433"/>
              <a:chExt cx="8570012" cy="2104613"/>
            </a:xfrm>
          </p:grpSpPr>
          <p:grpSp>
            <p:nvGrpSpPr>
              <p:cNvPr id="317" name="组合 316"/>
              <p:cNvGrpSpPr/>
              <p:nvPr/>
            </p:nvGrpSpPr>
            <p:grpSpPr>
              <a:xfrm>
                <a:off x="395536" y="1484784"/>
                <a:ext cx="8280920" cy="507994"/>
                <a:chOff x="395536" y="1484784"/>
                <a:chExt cx="9037438" cy="507994"/>
              </a:xfrm>
              <a:solidFill>
                <a:srgbClr val="0070C0"/>
              </a:solidFill>
            </p:grpSpPr>
            <p:sp>
              <p:nvSpPr>
                <p:cNvPr id="413" name="圆角矩形 412"/>
                <p:cNvSpPr/>
                <p:nvPr/>
              </p:nvSpPr>
              <p:spPr>
                <a:xfrm>
                  <a:off x="395536" y="1484784"/>
                  <a:ext cx="2052662" cy="507994"/>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bg1"/>
                      </a:solidFill>
                      <a:latin typeface="微软雅黑" panose="020B0503020204020204" pitchFamily="34" charset="-122"/>
                      <a:ea typeface="微软雅黑" panose="020B0503020204020204" pitchFamily="34" charset="-122"/>
                    </a:rPr>
                    <a:t>网络</a:t>
                  </a:r>
                </a:p>
              </p:txBody>
            </p:sp>
            <p:sp>
              <p:nvSpPr>
                <p:cNvPr id="414" name="圆角矩形 413"/>
                <p:cNvSpPr/>
                <p:nvPr/>
              </p:nvSpPr>
              <p:spPr>
                <a:xfrm>
                  <a:off x="2753129" y="1484784"/>
                  <a:ext cx="2052662" cy="507994"/>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bg1"/>
                      </a:solidFill>
                      <a:latin typeface="微软雅黑" panose="020B0503020204020204" pitchFamily="34" charset="-122"/>
                      <a:ea typeface="微软雅黑" panose="020B0503020204020204" pitchFamily="34" charset="-122"/>
                    </a:rPr>
                    <a:t>用户</a:t>
                  </a:r>
                </a:p>
              </p:txBody>
            </p:sp>
            <p:sp>
              <p:nvSpPr>
                <p:cNvPr id="415" name="圆角矩形 414"/>
                <p:cNvSpPr/>
                <p:nvPr/>
              </p:nvSpPr>
              <p:spPr>
                <a:xfrm>
                  <a:off x="5101306" y="1484784"/>
                  <a:ext cx="2052662" cy="507994"/>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bg1"/>
                      </a:solidFill>
                      <a:latin typeface="微软雅黑" panose="020B0503020204020204" pitchFamily="34" charset="-122"/>
                      <a:ea typeface="微软雅黑" panose="020B0503020204020204" pitchFamily="34" charset="-122"/>
                    </a:rPr>
                    <a:t>终端</a:t>
                  </a:r>
                </a:p>
              </p:txBody>
            </p:sp>
            <p:sp>
              <p:nvSpPr>
                <p:cNvPr id="416" name="圆角矩形 415"/>
                <p:cNvSpPr/>
                <p:nvPr/>
              </p:nvSpPr>
              <p:spPr>
                <a:xfrm>
                  <a:off x="7380312" y="1484784"/>
                  <a:ext cx="2052662" cy="507994"/>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4G</a:t>
                  </a:r>
                  <a:r>
                    <a:rPr lang="zh-CN" altLang="en-US" sz="1500" dirty="0">
                      <a:solidFill>
                        <a:schemeClr val="bg1"/>
                      </a:solidFill>
                      <a:latin typeface="微软雅黑" panose="020B0503020204020204" pitchFamily="34" charset="-122"/>
                      <a:ea typeface="微软雅黑" panose="020B0503020204020204" pitchFamily="34" charset="-122"/>
                    </a:rPr>
                    <a:t>国际化</a:t>
                  </a:r>
                </a:p>
              </p:txBody>
            </p:sp>
          </p:grpSp>
          <p:grpSp>
            <p:nvGrpSpPr>
              <p:cNvPr id="318" name="组合 317"/>
              <p:cNvGrpSpPr/>
              <p:nvPr/>
            </p:nvGrpSpPr>
            <p:grpSpPr>
              <a:xfrm>
                <a:off x="624692" y="2216425"/>
                <a:ext cx="1427028" cy="1140567"/>
                <a:chOff x="624692" y="2216425"/>
                <a:chExt cx="1597494" cy="1212575"/>
              </a:xfrm>
            </p:grpSpPr>
            <p:pic>
              <p:nvPicPr>
                <p:cNvPr id="410" name="图片 409" descr="基站.png"/>
                <p:cNvPicPr>
                  <a:picLocks/>
                </p:cNvPicPr>
                <p:nvPr/>
              </p:nvPicPr>
              <p:blipFill>
                <a:blip r:embed="rId3" cstate="print"/>
                <a:stretch>
                  <a:fillRect/>
                </a:stretch>
              </p:blipFill>
              <p:spPr>
                <a:xfrm>
                  <a:off x="1082261" y="2216425"/>
                  <a:ext cx="537411" cy="996551"/>
                </a:xfrm>
                <a:prstGeom prst="rect">
                  <a:avLst/>
                </a:prstGeom>
              </p:spPr>
            </p:pic>
            <p:pic>
              <p:nvPicPr>
                <p:cNvPr id="411" name="图片 410" descr="基站.png"/>
                <p:cNvPicPr>
                  <a:picLocks/>
                </p:cNvPicPr>
                <p:nvPr/>
              </p:nvPicPr>
              <p:blipFill>
                <a:blip r:embed="rId3" cstate="print"/>
                <a:stretch>
                  <a:fillRect/>
                </a:stretch>
              </p:blipFill>
              <p:spPr>
                <a:xfrm>
                  <a:off x="624692" y="2742705"/>
                  <a:ext cx="490924" cy="686295"/>
                </a:xfrm>
                <a:prstGeom prst="rect">
                  <a:avLst/>
                </a:prstGeom>
              </p:spPr>
            </p:pic>
            <p:pic>
              <p:nvPicPr>
                <p:cNvPr id="412" name="图片 411" descr="基站.png"/>
                <p:cNvPicPr>
                  <a:picLocks/>
                </p:cNvPicPr>
                <p:nvPr/>
              </p:nvPicPr>
              <p:blipFill>
                <a:blip r:embed="rId3" cstate="print"/>
                <a:stretch>
                  <a:fillRect/>
                </a:stretch>
              </p:blipFill>
              <p:spPr>
                <a:xfrm>
                  <a:off x="1731262" y="2674973"/>
                  <a:ext cx="490924" cy="686295"/>
                </a:xfrm>
                <a:prstGeom prst="rect">
                  <a:avLst/>
                </a:prstGeom>
              </p:spPr>
            </p:pic>
          </p:grpSp>
          <p:grpSp>
            <p:nvGrpSpPr>
              <p:cNvPr id="319" name="组合 318"/>
              <p:cNvGrpSpPr/>
              <p:nvPr/>
            </p:nvGrpSpPr>
            <p:grpSpPr>
              <a:xfrm>
                <a:off x="3195631" y="2232304"/>
                <a:ext cx="944321" cy="980672"/>
                <a:chOff x="2839119" y="2146870"/>
                <a:chExt cx="1029901" cy="1066106"/>
              </a:xfrm>
            </p:grpSpPr>
            <p:sp>
              <p:nvSpPr>
                <p:cNvPr id="407" name="Freeform 13"/>
                <p:cNvSpPr>
                  <a:spLocks noEditPoints="1"/>
                </p:cNvSpPr>
                <p:nvPr/>
              </p:nvSpPr>
              <p:spPr bwMode="auto">
                <a:xfrm>
                  <a:off x="2839119" y="2507356"/>
                  <a:ext cx="332056" cy="705620"/>
                </a:xfrm>
                <a:custGeom>
                  <a:avLst/>
                  <a:gdLst>
                    <a:gd name="T0" fmla="*/ 17 w 34"/>
                    <a:gd name="T1" fmla="*/ 16 h 72"/>
                    <a:gd name="T2" fmla="*/ 8 w 34"/>
                    <a:gd name="T3" fmla="*/ 16 h 72"/>
                    <a:gd name="T4" fmla="*/ 1 w 34"/>
                    <a:gd name="T5" fmla="*/ 20 h 72"/>
                    <a:gd name="T6" fmla="*/ 0 w 34"/>
                    <a:gd name="T7" fmla="*/ 22 h 72"/>
                    <a:gd name="T8" fmla="*/ 0 w 34"/>
                    <a:gd name="T9" fmla="*/ 41 h 72"/>
                    <a:gd name="T10" fmla="*/ 4 w 34"/>
                    <a:gd name="T11" fmla="*/ 45 h 72"/>
                    <a:gd name="T12" fmla="*/ 7 w 34"/>
                    <a:gd name="T13" fmla="*/ 41 h 72"/>
                    <a:gd name="T14" fmla="*/ 7 w 34"/>
                    <a:gd name="T15" fmla="*/ 26 h 72"/>
                    <a:gd name="T16" fmla="*/ 7 w 34"/>
                    <a:gd name="T17" fmla="*/ 22 h 72"/>
                    <a:gd name="T18" fmla="*/ 8 w 34"/>
                    <a:gd name="T19" fmla="*/ 22 h 72"/>
                    <a:gd name="T20" fmla="*/ 8 w 34"/>
                    <a:gd name="T21" fmla="*/ 47 h 72"/>
                    <a:gd name="T22" fmla="*/ 8 w 34"/>
                    <a:gd name="T23" fmla="*/ 67 h 72"/>
                    <a:gd name="T24" fmla="*/ 12 w 34"/>
                    <a:gd name="T25" fmla="*/ 72 h 72"/>
                    <a:gd name="T26" fmla="*/ 16 w 34"/>
                    <a:gd name="T27" fmla="*/ 67 h 72"/>
                    <a:gd name="T28" fmla="*/ 16 w 34"/>
                    <a:gd name="T29" fmla="*/ 47 h 72"/>
                    <a:gd name="T30" fmla="*/ 17 w 34"/>
                    <a:gd name="T31" fmla="*/ 47 h 72"/>
                    <a:gd name="T32" fmla="*/ 19 w 34"/>
                    <a:gd name="T33" fmla="*/ 47 h 72"/>
                    <a:gd name="T34" fmla="*/ 19 w 34"/>
                    <a:gd name="T35" fmla="*/ 67 h 72"/>
                    <a:gd name="T36" fmla="*/ 23 w 34"/>
                    <a:gd name="T37" fmla="*/ 72 h 72"/>
                    <a:gd name="T38" fmla="*/ 27 w 34"/>
                    <a:gd name="T39" fmla="*/ 67 h 72"/>
                    <a:gd name="T40" fmla="*/ 27 w 34"/>
                    <a:gd name="T41" fmla="*/ 47 h 72"/>
                    <a:gd name="T42" fmla="*/ 27 w 34"/>
                    <a:gd name="T43" fmla="*/ 22 h 72"/>
                    <a:gd name="T44" fmla="*/ 28 w 34"/>
                    <a:gd name="T45" fmla="*/ 22 h 72"/>
                    <a:gd name="T46" fmla="*/ 28 w 34"/>
                    <a:gd name="T47" fmla="*/ 26 h 72"/>
                    <a:gd name="T48" fmla="*/ 28 w 34"/>
                    <a:gd name="T49" fmla="*/ 41 h 72"/>
                    <a:gd name="T50" fmla="*/ 31 w 34"/>
                    <a:gd name="T51" fmla="*/ 45 h 72"/>
                    <a:gd name="T52" fmla="*/ 34 w 34"/>
                    <a:gd name="T53" fmla="*/ 41 h 72"/>
                    <a:gd name="T54" fmla="*/ 34 w 34"/>
                    <a:gd name="T55" fmla="*/ 22 h 72"/>
                    <a:gd name="T56" fmla="*/ 34 w 34"/>
                    <a:gd name="T57" fmla="*/ 20 h 72"/>
                    <a:gd name="T58" fmla="*/ 27 w 34"/>
                    <a:gd name="T59" fmla="*/ 16 h 72"/>
                    <a:gd name="T60" fmla="*/ 17 w 34"/>
                    <a:gd name="T61" fmla="*/ 16 h 72"/>
                    <a:gd name="T62" fmla="*/ 17 w 34"/>
                    <a:gd name="T63" fmla="*/ 0 h 72"/>
                    <a:gd name="T64" fmla="*/ 25 w 34"/>
                    <a:gd name="T65" fmla="*/ 8 h 72"/>
                    <a:gd name="T66" fmla="*/ 17 w 34"/>
                    <a:gd name="T67" fmla="*/ 16 h 72"/>
                    <a:gd name="T68" fmla="*/ 9 w 34"/>
                    <a:gd name="T69" fmla="*/ 8 h 72"/>
                    <a:gd name="T70" fmla="*/ 17 w 34"/>
                    <a:gd name="T7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72">
                      <a:moveTo>
                        <a:pt x="17" y="16"/>
                      </a:moveTo>
                      <a:cubicBezTo>
                        <a:pt x="8" y="16"/>
                        <a:pt x="8" y="16"/>
                        <a:pt x="8" y="16"/>
                      </a:cubicBezTo>
                      <a:cubicBezTo>
                        <a:pt x="4" y="16"/>
                        <a:pt x="2" y="17"/>
                        <a:pt x="1" y="20"/>
                      </a:cubicBezTo>
                      <a:cubicBezTo>
                        <a:pt x="0" y="20"/>
                        <a:pt x="0" y="21"/>
                        <a:pt x="0" y="22"/>
                      </a:cubicBezTo>
                      <a:cubicBezTo>
                        <a:pt x="0" y="41"/>
                        <a:pt x="0" y="41"/>
                        <a:pt x="0" y="41"/>
                      </a:cubicBezTo>
                      <a:cubicBezTo>
                        <a:pt x="0" y="43"/>
                        <a:pt x="2" y="45"/>
                        <a:pt x="4" y="45"/>
                      </a:cubicBezTo>
                      <a:cubicBezTo>
                        <a:pt x="5" y="45"/>
                        <a:pt x="7" y="43"/>
                        <a:pt x="7" y="41"/>
                      </a:cubicBezTo>
                      <a:cubicBezTo>
                        <a:pt x="7" y="26"/>
                        <a:pt x="7" y="26"/>
                        <a:pt x="7" y="26"/>
                      </a:cubicBezTo>
                      <a:cubicBezTo>
                        <a:pt x="7" y="22"/>
                        <a:pt x="7" y="22"/>
                        <a:pt x="7" y="22"/>
                      </a:cubicBezTo>
                      <a:cubicBezTo>
                        <a:pt x="8" y="22"/>
                        <a:pt x="8" y="22"/>
                        <a:pt x="8" y="22"/>
                      </a:cubicBezTo>
                      <a:cubicBezTo>
                        <a:pt x="8" y="47"/>
                        <a:pt x="8" y="47"/>
                        <a:pt x="8" y="47"/>
                      </a:cubicBezTo>
                      <a:cubicBezTo>
                        <a:pt x="8" y="67"/>
                        <a:pt x="8" y="67"/>
                        <a:pt x="8" y="67"/>
                      </a:cubicBezTo>
                      <a:cubicBezTo>
                        <a:pt x="8" y="70"/>
                        <a:pt x="10" y="72"/>
                        <a:pt x="12" y="72"/>
                      </a:cubicBezTo>
                      <a:cubicBezTo>
                        <a:pt x="14" y="72"/>
                        <a:pt x="16" y="70"/>
                        <a:pt x="16" y="67"/>
                      </a:cubicBezTo>
                      <a:cubicBezTo>
                        <a:pt x="16" y="47"/>
                        <a:pt x="16" y="47"/>
                        <a:pt x="16" y="47"/>
                      </a:cubicBezTo>
                      <a:cubicBezTo>
                        <a:pt x="17" y="47"/>
                        <a:pt x="17" y="47"/>
                        <a:pt x="17" y="47"/>
                      </a:cubicBezTo>
                      <a:cubicBezTo>
                        <a:pt x="19" y="47"/>
                        <a:pt x="19" y="47"/>
                        <a:pt x="19" y="47"/>
                      </a:cubicBezTo>
                      <a:cubicBezTo>
                        <a:pt x="19" y="67"/>
                        <a:pt x="19" y="67"/>
                        <a:pt x="19" y="67"/>
                      </a:cubicBezTo>
                      <a:cubicBezTo>
                        <a:pt x="19" y="70"/>
                        <a:pt x="21" y="72"/>
                        <a:pt x="23" y="72"/>
                      </a:cubicBezTo>
                      <a:cubicBezTo>
                        <a:pt x="25" y="72"/>
                        <a:pt x="27" y="70"/>
                        <a:pt x="27" y="67"/>
                      </a:cubicBezTo>
                      <a:cubicBezTo>
                        <a:pt x="27" y="47"/>
                        <a:pt x="27" y="47"/>
                        <a:pt x="27" y="47"/>
                      </a:cubicBezTo>
                      <a:cubicBezTo>
                        <a:pt x="27" y="22"/>
                        <a:pt x="27" y="22"/>
                        <a:pt x="27" y="22"/>
                      </a:cubicBezTo>
                      <a:cubicBezTo>
                        <a:pt x="28" y="22"/>
                        <a:pt x="28" y="22"/>
                        <a:pt x="28" y="22"/>
                      </a:cubicBezTo>
                      <a:cubicBezTo>
                        <a:pt x="28" y="26"/>
                        <a:pt x="28" y="26"/>
                        <a:pt x="28" y="26"/>
                      </a:cubicBezTo>
                      <a:cubicBezTo>
                        <a:pt x="28" y="41"/>
                        <a:pt x="28" y="41"/>
                        <a:pt x="28" y="41"/>
                      </a:cubicBezTo>
                      <a:cubicBezTo>
                        <a:pt x="28" y="43"/>
                        <a:pt x="29" y="45"/>
                        <a:pt x="31" y="45"/>
                      </a:cubicBezTo>
                      <a:cubicBezTo>
                        <a:pt x="33" y="45"/>
                        <a:pt x="34" y="43"/>
                        <a:pt x="34" y="41"/>
                      </a:cubicBezTo>
                      <a:cubicBezTo>
                        <a:pt x="34" y="22"/>
                        <a:pt x="34" y="22"/>
                        <a:pt x="34" y="22"/>
                      </a:cubicBezTo>
                      <a:cubicBezTo>
                        <a:pt x="34" y="21"/>
                        <a:pt x="34" y="20"/>
                        <a:pt x="34" y="20"/>
                      </a:cubicBezTo>
                      <a:cubicBezTo>
                        <a:pt x="32" y="17"/>
                        <a:pt x="30" y="16"/>
                        <a:pt x="27" y="16"/>
                      </a:cubicBezTo>
                      <a:cubicBezTo>
                        <a:pt x="17" y="16"/>
                        <a:pt x="17" y="16"/>
                        <a:pt x="17" y="16"/>
                      </a:cubicBezTo>
                      <a:close/>
                      <a:moveTo>
                        <a:pt x="17" y="0"/>
                      </a:moveTo>
                      <a:cubicBezTo>
                        <a:pt x="22" y="0"/>
                        <a:pt x="25" y="4"/>
                        <a:pt x="25" y="8"/>
                      </a:cubicBezTo>
                      <a:cubicBezTo>
                        <a:pt x="25" y="13"/>
                        <a:pt x="22" y="16"/>
                        <a:pt x="17" y="16"/>
                      </a:cubicBezTo>
                      <a:cubicBezTo>
                        <a:pt x="13" y="16"/>
                        <a:pt x="9" y="13"/>
                        <a:pt x="9" y="8"/>
                      </a:cubicBezTo>
                      <a:cubicBezTo>
                        <a:pt x="9" y="4"/>
                        <a:pt x="13" y="0"/>
                        <a:pt x="17" y="0"/>
                      </a:cubicBezTo>
                      <a:close/>
                    </a:path>
                  </a:pathLst>
                </a:custGeom>
                <a:solidFill>
                  <a:srgbClr val="14A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kern="0">
                    <a:solidFill>
                      <a:prstClr val="black"/>
                    </a:solidFill>
                    <a:latin typeface="Segoe UI Light"/>
                    <a:ea typeface="微软雅黑"/>
                  </a:endParaRPr>
                </a:p>
              </p:txBody>
            </p:sp>
            <p:sp>
              <p:nvSpPr>
                <p:cNvPr id="408" name="Freeform 15"/>
                <p:cNvSpPr>
                  <a:spLocks noEditPoints="1"/>
                </p:cNvSpPr>
                <p:nvPr/>
              </p:nvSpPr>
              <p:spPr bwMode="auto">
                <a:xfrm>
                  <a:off x="3164137" y="2146870"/>
                  <a:ext cx="332056" cy="705620"/>
                </a:xfrm>
                <a:custGeom>
                  <a:avLst/>
                  <a:gdLst>
                    <a:gd name="T0" fmla="*/ 17 w 34"/>
                    <a:gd name="T1" fmla="*/ 16 h 72"/>
                    <a:gd name="T2" fmla="*/ 7 w 34"/>
                    <a:gd name="T3" fmla="*/ 16 h 72"/>
                    <a:gd name="T4" fmla="*/ 0 w 34"/>
                    <a:gd name="T5" fmla="*/ 20 h 72"/>
                    <a:gd name="T6" fmla="*/ 0 w 34"/>
                    <a:gd name="T7" fmla="*/ 22 h 72"/>
                    <a:gd name="T8" fmla="*/ 0 w 34"/>
                    <a:gd name="T9" fmla="*/ 41 h 72"/>
                    <a:gd name="T10" fmla="*/ 3 w 34"/>
                    <a:gd name="T11" fmla="*/ 45 h 72"/>
                    <a:gd name="T12" fmla="*/ 6 w 34"/>
                    <a:gd name="T13" fmla="*/ 41 h 72"/>
                    <a:gd name="T14" fmla="*/ 6 w 34"/>
                    <a:gd name="T15" fmla="*/ 26 h 72"/>
                    <a:gd name="T16" fmla="*/ 6 w 34"/>
                    <a:gd name="T17" fmla="*/ 22 h 72"/>
                    <a:gd name="T18" fmla="*/ 7 w 34"/>
                    <a:gd name="T19" fmla="*/ 22 h 72"/>
                    <a:gd name="T20" fmla="*/ 7 w 34"/>
                    <a:gd name="T21" fmla="*/ 47 h 72"/>
                    <a:gd name="T22" fmla="*/ 7 w 34"/>
                    <a:gd name="T23" fmla="*/ 67 h 72"/>
                    <a:gd name="T24" fmla="*/ 11 w 34"/>
                    <a:gd name="T25" fmla="*/ 72 h 72"/>
                    <a:gd name="T26" fmla="*/ 15 w 34"/>
                    <a:gd name="T27" fmla="*/ 67 h 72"/>
                    <a:gd name="T28" fmla="*/ 15 w 34"/>
                    <a:gd name="T29" fmla="*/ 47 h 72"/>
                    <a:gd name="T30" fmla="*/ 17 w 34"/>
                    <a:gd name="T31" fmla="*/ 47 h 72"/>
                    <a:gd name="T32" fmla="*/ 18 w 34"/>
                    <a:gd name="T33" fmla="*/ 47 h 72"/>
                    <a:gd name="T34" fmla="*/ 18 w 34"/>
                    <a:gd name="T35" fmla="*/ 67 h 72"/>
                    <a:gd name="T36" fmla="*/ 22 w 34"/>
                    <a:gd name="T37" fmla="*/ 72 h 72"/>
                    <a:gd name="T38" fmla="*/ 26 w 34"/>
                    <a:gd name="T39" fmla="*/ 67 h 72"/>
                    <a:gd name="T40" fmla="*/ 26 w 34"/>
                    <a:gd name="T41" fmla="*/ 47 h 72"/>
                    <a:gd name="T42" fmla="*/ 26 w 34"/>
                    <a:gd name="T43" fmla="*/ 22 h 72"/>
                    <a:gd name="T44" fmla="*/ 27 w 34"/>
                    <a:gd name="T45" fmla="*/ 22 h 72"/>
                    <a:gd name="T46" fmla="*/ 27 w 34"/>
                    <a:gd name="T47" fmla="*/ 26 h 72"/>
                    <a:gd name="T48" fmla="*/ 27 w 34"/>
                    <a:gd name="T49" fmla="*/ 41 h 72"/>
                    <a:gd name="T50" fmla="*/ 31 w 34"/>
                    <a:gd name="T51" fmla="*/ 45 h 72"/>
                    <a:gd name="T52" fmla="*/ 34 w 34"/>
                    <a:gd name="T53" fmla="*/ 41 h 72"/>
                    <a:gd name="T54" fmla="*/ 34 w 34"/>
                    <a:gd name="T55" fmla="*/ 22 h 72"/>
                    <a:gd name="T56" fmla="*/ 33 w 34"/>
                    <a:gd name="T57" fmla="*/ 20 h 72"/>
                    <a:gd name="T58" fmla="*/ 26 w 34"/>
                    <a:gd name="T59" fmla="*/ 16 h 72"/>
                    <a:gd name="T60" fmla="*/ 17 w 34"/>
                    <a:gd name="T61" fmla="*/ 16 h 72"/>
                    <a:gd name="T62" fmla="*/ 17 w 34"/>
                    <a:gd name="T63" fmla="*/ 0 h 72"/>
                    <a:gd name="T64" fmla="*/ 25 w 34"/>
                    <a:gd name="T65" fmla="*/ 8 h 72"/>
                    <a:gd name="T66" fmla="*/ 17 w 34"/>
                    <a:gd name="T67" fmla="*/ 16 h 72"/>
                    <a:gd name="T68" fmla="*/ 9 w 34"/>
                    <a:gd name="T69" fmla="*/ 8 h 72"/>
                    <a:gd name="T70" fmla="*/ 17 w 34"/>
                    <a:gd name="T7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72">
                      <a:moveTo>
                        <a:pt x="17" y="16"/>
                      </a:moveTo>
                      <a:cubicBezTo>
                        <a:pt x="7" y="16"/>
                        <a:pt x="7" y="16"/>
                        <a:pt x="7" y="16"/>
                      </a:cubicBezTo>
                      <a:cubicBezTo>
                        <a:pt x="4" y="16"/>
                        <a:pt x="2" y="17"/>
                        <a:pt x="0" y="20"/>
                      </a:cubicBezTo>
                      <a:cubicBezTo>
                        <a:pt x="0" y="20"/>
                        <a:pt x="0" y="21"/>
                        <a:pt x="0" y="22"/>
                      </a:cubicBezTo>
                      <a:cubicBezTo>
                        <a:pt x="0" y="41"/>
                        <a:pt x="0" y="41"/>
                        <a:pt x="0" y="41"/>
                      </a:cubicBezTo>
                      <a:cubicBezTo>
                        <a:pt x="0" y="43"/>
                        <a:pt x="1" y="45"/>
                        <a:pt x="3" y="45"/>
                      </a:cubicBezTo>
                      <a:cubicBezTo>
                        <a:pt x="5" y="45"/>
                        <a:pt x="6" y="43"/>
                        <a:pt x="6" y="41"/>
                      </a:cubicBezTo>
                      <a:cubicBezTo>
                        <a:pt x="6" y="26"/>
                        <a:pt x="6" y="26"/>
                        <a:pt x="6" y="26"/>
                      </a:cubicBezTo>
                      <a:cubicBezTo>
                        <a:pt x="6" y="22"/>
                        <a:pt x="6" y="22"/>
                        <a:pt x="6" y="22"/>
                      </a:cubicBezTo>
                      <a:cubicBezTo>
                        <a:pt x="7" y="22"/>
                        <a:pt x="7" y="22"/>
                        <a:pt x="7" y="22"/>
                      </a:cubicBezTo>
                      <a:cubicBezTo>
                        <a:pt x="7" y="47"/>
                        <a:pt x="7" y="47"/>
                        <a:pt x="7" y="47"/>
                      </a:cubicBezTo>
                      <a:cubicBezTo>
                        <a:pt x="7" y="67"/>
                        <a:pt x="7" y="67"/>
                        <a:pt x="7" y="67"/>
                      </a:cubicBezTo>
                      <a:cubicBezTo>
                        <a:pt x="7" y="70"/>
                        <a:pt x="9" y="72"/>
                        <a:pt x="11" y="72"/>
                      </a:cubicBezTo>
                      <a:cubicBezTo>
                        <a:pt x="14" y="72"/>
                        <a:pt x="15" y="70"/>
                        <a:pt x="15" y="67"/>
                      </a:cubicBezTo>
                      <a:cubicBezTo>
                        <a:pt x="15" y="47"/>
                        <a:pt x="15" y="47"/>
                        <a:pt x="15" y="47"/>
                      </a:cubicBezTo>
                      <a:cubicBezTo>
                        <a:pt x="17" y="47"/>
                        <a:pt x="17" y="47"/>
                        <a:pt x="17" y="47"/>
                      </a:cubicBezTo>
                      <a:cubicBezTo>
                        <a:pt x="18" y="47"/>
                        <a:pt x="18" y="47"/>
                        <a:pt x="18" y="47"/>
                      </a:cubicBezTo>
                      <a:cubicBezTo>
                        <a:pt x="18" y="67"/>
                        <a:pt x="18" y="67"/>
                        <a:pt x="18" y="67"/>
                      </a:cubicBezTo>
                      <a:cubicBezTo>
                        <a:pt x="18" y="70"/>
                        <a:pt x="20" y="72"/>
                        <a:pt x="22" y="72"/>
                      </a:cubicBezTo>
                      <a:cubicBezTo>
                        <a:pt x="24" y="72"/>
                        <a:pt x="26" y="70"/>
                        <a:pt x="26" y="67"/>
                      </a:cubicBezTo>
                      <a:cubicBezTo>
                        <a:pt x="26" y="47"/>
                        <a:pt x="26" y="47"/>
                        <a:pt x="26" y="47"/>
                      </a:cubicBezTo>
                      <a:cubicBezTo>
                        <a:pt x="26" y="22"/>
                        <a:pt x="26" y="22"/>
                        <a:pt x="26" y="22"/>
                      </a:cubicBezTo>
                      <a:cubicBezTo>
                        <a:pt x="27" y="22"/>
                        <a:pt x="27" y="22"/>
                        <a:pt x="27" y="22"/>
                      </a:cubicBezTo>
                      <a:cubicBezTo>
                        <a:pt x="27" y="26"/>
                        <a:pt x="27" y="26"/>
                        <a:pt x="27" y="26"/>
                      </a:cubicBezTo>
                      <a:cubicBezTo>
                        <a:pt x="27" y="41"/>
                        <a:pt x="27" y="41"/>
                        <a:pt x="27" y="41"/>
                      </a:cubicBezTo>
                      <a:cubicBezTo>
                        <a:pt x="27" y="43"/>
                        <a:pt x="29" y="45"/>
                        <a:pt x="31" y="45"/>
                      </a:cubicBezTo>
                      <a:cubicBezTo>
                        <a:pt x="32" y="45"/>
                        <a:pt x="34" y="43"/>
                        <a:pt x="34" y="41"/>
                      </a:cubicBezTo>
                      <a:cubicBezTo>
                        <a:pt x="34" y="22"/>
                        <a:pt x="34" y="22"/>
                        <a:pt x="34" y="22"/>
                      </a:cubicBezTo>
                      <a:cubicBezTo>
                        <a:pt x="34" y="21"/>
                        <a:pt x="34" y="20"/>
                        <a:pt x="33" y="20"/>
                      </a:cubicBezTo>
                      <a:cubicBezTo>
                        <a:pt x="32" y="17"/>
                        <a:pt x="30" y="16"/>
                        <a:pt x="26" y="16"/>
                      </a:cubicBezTo>
                      <a:cubicBezTo>
                        <a:pt x="17" y="16"/>
                        <a:pt x="17" y="16"/>
                        <a:pt x="17" y="16"/>
                      </a:cubicBezTo>
                      <a:close/>
                      <a:moveTo>
                        <a:pt x="17" y="0"/>
                      </a:moveTo>
                      <a:cubicBezTo>
                        <a:pt x="21" y="0"/>
                        <a:pt x="25" y="4"/>
                        <a:pt x="25" y="8"/>
                      </a:cubicBezTo>
                      <a:cubicBezTo>
                        <a:pt x="25" y="13"/>
                        <a:pt x="21" y="16"/>
                        <a:pt x="17" y="16"/>
                      </a:cubicBezTo>
                      <a:cubicBezTo>
                        <a:pt x="12" y="16"/>
                        <a:pt x="9" y="13"/>
                        <a:pt x="9" y="8"/>
                      </a:cubicBezTo>
                      <a:cubicBezTo>
                        <a:pt x="9" y="4"/>
                        <a:pt x="12" y="0"/>
                        <a:pt x="17" y="0"/>
                      </a:cubicBezTo>
                      <a:close/>
                    </a:path>
                  </a:pathLst>
                </a:custGeom>
                <a:solidFill>
                  <a:srgbClr val="14A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kern="0">
                    <a:solidFill>
                      <a:prstClr val="black"/>
                    </a:solidFill>
                    <a:latin typeface="Segoe UI Light"/>
                    <a:ea typeface="微软雅黑"/>
                  </a:endParaRPr>
                </a:p>
              </p:txBody>
            </p:sp>
            <p:sp>
              <p:nvSpPr>
                <p:cNvPr id="409" name="Freeform 16"/>
                <p:cNvSpPr>
                  <a:spLocks noEditPoints="1"/>
                </p:cNvSpPr>
                <p:nvPr/>
              </p:nvSpPr>
              <p:spPr bwMode="auto">
                <a:xfrm>
                  <a:off x="3536964" y="2507356"/>
                  <a:ext cx="332056" cy="705620"/>
                </a:xfrm>
                <a:custGeom>
                  <a:avLst/>
                  <a:gdLst>
                    <a:gd name="T0" fmla="*/ 17 w 34"/>
                    <a:gd name="T1" fmla="*/ 16 h 72"/>
                    <a:gd name="T2" fmla="*/ 8 w 34"/>
                    <a:gd name="T3" fmla="*/ 16 h 72"/>
                    <a:gd name="T4" fmla="*/ 1 w 34"/>
                    <a:gd name="T5" fmla="*/ 20 h 72"/>
                    <a:gd name="T6" fmla="*/ 0 w 34"/>
                    <a:gd name="T7" fmla="*/ 22 h 72"/>
                    <a:gd name="T8" fmla="*/ 0 w 34"/>
                    <a:gd name="T9" fmla="*/ 41 h 72"/>
                    <a:gd name="T10" fmla="*/ 3 w 34"/>
                    <a:gd name="T11" fmla="*/ 45 h 72"/>
                    <a:gd name="T12" fmla="*/ 7 w 34"/>
                    <a:gd name="T13" fmla="*/ 41 h 72"/>
                    <a:gd name="T14" fmla="*/ 7 w 34"/>
                    <a:gd name="T15" fmla="*/ 26 h 72"/>
                    <a:gd name="T16" fmla="*/ 7 w 34"/>
                    <a:gd name="T17" fmla="*/ 22 h 72"/>
                    <a:gd name="T18" fmla="*/ 8 w 34"/>
                    <a:gd name="T19" fmla="*/ 22 h 72"/>
                    <a:gd name="T20" fmla="*/ 8 w 34"/>
                    <a:gd name="T21" fmla="*/ 47 h 72"/>
                    <a:gd name="T22" fmla="*/ 8 w 34"/>
                    <a:gd name="T23" fmla="*/ 67 h 72"/>
                    <a:gd name="T24" fmla="*/ 12 w 34"/>
                    <a:gd name="T25" fmla="*/ 72 h 72"/>
                    <a:gd name="T26" fmla="*/ 16 w 34"/>
                    <a:gd name="T27" fmla="*/ 67 h 72"/>
                    <a:gd name="T28" fmla="*/ 16 w 34"/>
                    <a:gd name="T29" fmla="*/ 47 h 72"/>
                    <a:gd name="T30" fmla="*/ 17 w 34"/>
                    <a:gd name="T31" fmla="*/ 47 h 72"/>
                    <a:gd name="T32" fmla="*/ 18 w 34"/>
                    <a:gd name="T33" fmla="*/ 47 h 72"/>
                    <a:gd name="T34" fmla="*/ 18 w 34"/>
                    <a:gd name="T35" fmla="*/ 67 h 72"/>
                    <a:gd name="T36" fmla="*/ 22 w 34"/>
                    <a:gd name="T37" fmla="*/ 72 h 72"/>
                    <a:gd name="T38" fmla="*/ 26 w 34"/>
                    <a:gd name="T39" fmla="*/ 67 h 72"/>
                    <a:gd name="T40" fmla="*/ 26 w 34"/>
                    <a:gd name="T41" fmla="*/ 47 h 72"/>
                    <a:gd name="T42" fmla="*/ 26 w 34"/>
                    <a:gd name="T43" fmla="*/ 22 h 72"/>
                    <a:gd name="T44" fmla="*/ 27 w 34"/>
                    <a:gd name="T45" fmla="*/ 22 h 72"/>
                    <a:gd name="T46" fmla="*/ 27 w 34"/>
                    <a:gd name="T47" fmla="*/ 26 h 72"/>
                    <a:gd name="T48" fmla="*/ 27 w 34"/>
                    <a:gd name="T49" fmla="*/ 41 h 72"/>
                    <a:gd name="T50" fmla="*/ 31 w 34"/>
                    <a:gd name="T51" fmla="*/ 45 h 72"/>
                    <a:gd name="T52" fmla="*/ 34 w 34"/>
                    <a:gd name="T53" fmla="*/ 41 h 72"/>
                    <a:gd name="T54" fmla="*/ 34 w 34"/>
                    <a:gd name="T55" fmla="*/ 22 h 72"/>
                    <a:gd name="T56" fmla="*/ 34 w 34"/>
                    <a:gd name="T57" fmla="*/ 20 h 72"/>
                    <a:gd name="T58" fmla="*/ 26 w 34"/>
                    <a:gd name="T59" fmla="*/ 16 h 72"/>
                    <a:gd name="T60" fmla="*/ 17 w 34"/>
                    <a:gd name="T61" fmla="*/ 16 h 72"/>
                    <a:gd name="T62" fmla="*/ 17 w 34"/>
                    <a:gd name="T63" fmla="*/ 0 h 72"/>
                    <a:gd name="T64" fmla="*/ 25 w 34"/>
                    <a:gd name="T65" fmla="*/ 8 h 72"/>
                    <a:gd name="T66" fmla="*/ 17 w 34"/>
                    <a:gd name="T67" fmla="*/ 16 h 72"/>
                    <a:gd name="T68" fmla="*/ 9 w 34"/>
                    <a:gd name="T69" fmla="*/ 8 h 72"/>
                    <a:gd name="T70" fmla="*/ 17 w 34"/>
                    <a:gd name="T7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72">
                      <a:moveTo>
                        <a:pt x="17" y="16"/>
                      </a:moveTo>
                      <a:cubicBezTo>
                        <a:pt x="8" y="16"/>
                        <a:pt x="8" y="16"/>
                        <a:pt x="8" y="16"/>
                      </a:cubicBezTo>
                      <a:cubicBezTo>
                        <a:pt x="4" y="16"/>
                        <a:pt x="2" y="17"/>
                        <a:pt x="1" y="20"/>
                      </a:cubicBezTo>
                      <a:cubicBezTo>
                        <a:pt x="0" y="20"/>
                        <a:pt x="0" y="21"/>
                        <a:pt x="0" y="22"/>
                      </a:cubicBezTo>
                      <a:cubicBezTo>
                        <a:pt x="0" y="41"/>
                        <a:pt x="0" y="41"/>
                        <a:pt x="0" y="41"/>
                      </a:cubicBezTo>
                      <a:cubicBezTo>
                        <a:pt x="0" y="43"/>
                        <a:pt x="1" y="45"/>
                        <a:pt x="3" y="45"/>
                      </a:cubicBezTo>
                      <a:cubicBezTo>
                        <a:pt x="5" y="45"/>
                        <a:pt x="7" y="43"/>
                        <a:pt x="7" y="41"/>
                      </a:cubicBezTo>
                      <a:cubicBezTo>
                        <a:pt x="7" y="26"/>
                        <a:pt x="7" y="26"/>
                        <a:pt x="7" y="26"/>
                      </a:cubicBezTo>
                      <a:cubicBezTo>
                        <a:pt x="7" y="22"/>
                        <a:pt x="7" y="22"/>
                        <a:pt x="7" y="22"/>
                      </a:cubicBezTo>
                      <a:cubicBezTo>
                        <a:pt x="8" y="22"/>
                        <a:pt x="8" y="22"/>
                        <a:pt x="8" y="22"/>
                      </a:cubicBezTo>
                      <a:cubicBezTo>
                        <a:pt x="8" y="47"/>
                        <a:pt x="8" y="47"/>
                        <a:pt x="8" y="47"/>
                      </a:cubicBezTo>
                      <a:cubicBezTo>
                        <a:pt x="8" y="67"/>
                        <a:pt x="8" y="67"/>
                        <a:pt x="8" y="67"/>
                      </a:cubicBezTo>
                      <a:cubicBezTo>
                        <a:pt x="8" y="70"/>
                        <a:pt x="9" y="72"/>
                        <a:pt x="12" y="72"/>
                      </a:cubicBezTo>
                      <a:cubicBezTo>
                        <a:pt x="14" y="72"/>
                        <a:pt x="16" y="70"/>
                        <a:pt x="16" y="67"/>
                      </a:cubicBezTo>
                      <a:cubicBezTo>
                        <a:pt x="16" y="47"/>
                        <a:pt x="16" y="47"/>
                        <a:pt x="16" y="47"/>
                      </a:cubicBezTo>
                      <a:cubicBezTo>
                        <a:pt x="17" y="47"/>
                        <a:pt x="17" y="47"/>
                        <a:pt x="17" y="47"/>
                      </a:cubicBezTo>
                      <a:cubicBezTo>
                        <a:pt x="18" y="47"/>
                        <a:pt x="18" y="47"/>
                        <a:pt x="18" y="47"/>
                      </a:cubicBezTo>
                      <a:cubicBezTo>
                        <a:pt x="18" y="67"/>
                        <a:pt x="18" y="67"/>
                        <a:pt x="18" y="67"/>
                      </a:cubicBezTo>
                      <a:cubicBezTo>
                        <a:pt x="18" y="70"/>
                        <a:pt x="20" y="72"/>
                        <a:pt x="22" y="72"/>
                      </a:cubicBezTo>
                      <a:cubicBezTo>
                        <a:pt x="25" y="72"/>
                        <a:pt x="26" y="70"/>
                        <a:pt x="26" y="67"/>
                      </a:cubicBezTo>
                      <a:cubicBezTo>
                        <a:pt x="26" y="47"/>
                        <a:pt x="26" y="47"/>
                        <a:pt x="26" y="47"/>
                      </a:cubicBezTo>
                      <a:cubicBezTo>
                        <a:pt x="26" y="22"/>
                        <a:pt x="26" y="22"/>
                        <a:pt x="26" y="22"/>
                      </a:cubicBezTo>
                      <a:cubicBezTo>
                        <a:pt x="27" y="22"/>
                        <a:pt x="27" y="22"/>
                        <a:pt x="27" y="22"/>
                      </a:cubicBezTo>
                      <a:cubicBezTo>
                        <a:pt x="27" y="26"/>
                        <a:pt x="27" y="26"/>
                        <a:pt x="27" y="26"/>
                      </a:cubicBezTo>
                      <a:cubicBezTo>
                        <a:pt x="27" y="41"/>
                        <a:pt x="27" y="41"/>
                        <a:pt x="27" y="41"/>
                      </a:cubicBezTo>
                      <a:cubicBezTo>
                        <a:pt x="27" y="43"/>
                        <a:pt x="29" y="45"/>
                        <a:pt x="31" y="45"/>
                      </a:cubicBezTo>
                      <a:cubicBezTo>
                        <a:pt x="33" y="45"/>
                        <a:pt x="34" y="43"/>
                        <a:pt x="34" y="41"/>
                      </a:cubicBezTo>
                      <a:cubicBezTo>
                        <a:pt x="34" y="22"/>
                        <a:pt x="34" y="22"/>
                        <a:pt x="34" y="22"/>
                      </a:cubicBezTo>
                      <a:cubicBezTo>
                        <a:pt x="34" y="21"/>
                        <a:pt x="34" y="20"/>
                        <a:pt x="34" y="20"/>
                      </a:cubicBezTo>
                      <a:cubicBezTo>
                        <a:pt x="32" y="17"/>
                        <a:pt x="30" y="16"/>
                        <a:pt x="26" y="16"/>
                      </a:cubicBezTo>
                      <a:cubicBezTo>
                        <a:pt x="17" y="16"/>
                        <a:pt x="17" y="16"/>
                        <a:pt x="17" y="16"/>
                      </a:cubicBezTo>
                      <a:close/>
                      <a:moveTo>
                        <a:pt x="17" y="0"/>
                      </a:moveTo>
                      <a:cubicBezTo>
                        <a:pt x="21" y="0"/>
                        <a:pt x="25" y="4"/>
                        <a:pt x="25" y="8"/>
                      </a:cubicBezTo>
                      <a:cubicBezTo>
                        <a:pt x="25" y="13"/>
                        <a:pt x="21" y="16"/>
                        <a:pt x="17" y="16"/>
                      </a:cubicBezTo>
                      <a:cubicBezTo>
                        <a:pt x="13" y="16"/>
                        <a:pt x="9" y="13"/>
                        <a:pt x="9" y="8"/>
                      </a:cubicBezTo>
                      <a:cubicBezTo>
                        <a:pt x="9" y="4"/>
                        <a:pt x="13" y="0"/>
                        <a:pt x="17" y="0"/>
                      </a:cubicBezTo>
                      <a:close/>
                    </a:path>
                  </a:pathLst>
                </a:custGeom>
                <a:solidFill>
                  <a:srgbClr val="14A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zh-CN" altLang="en-US" sz="1350" kern="0">
                    <a:solidFill>
                      <a:prstClr val="black"/>
                    </a:solidFill>
                    <a:latin typeface="Segoe UI Light"/>
                    <a:ea typeface="微软雅黑"/>
                  </a:endParaRPr>
                </a:p>
              </p:txBody>
            </p:sp>
          </p:grpSp>
          <p:pic>
            <p:nvPicPr>
              <p:cNvPr id="320" name="图片 3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4759" y="2240588"/>
                <a:ext cx="687401" cy="1143044"/>
              </a:xfrm>
              <a:prstGeom prst="rect">
                <a:avLst/>
              </a:prstGeom>
            </p:spPr>
          </p:pic>
          <p:cxnSp>
            <p:nvCxnSpPr>
              <p:cNvPr id="321" name="直接连接符 269"/>
              <p:cNvCxnSpPr/>
              <p:nvPr/>
            </p:nvCxnSpPr>
            <p:spPr>
              <a:xfrm flipH="1">
                <a:off x="8962373" y="1302433"/>
                <a:ext cx="3175" cy="0"/>
              </a:xfrm>
              <a:prstGeom prst="line">
                <a:avLst/>
              </a:prstGeom>
              <a:noFill/>
              <a:ln w="3175">
                <a:noFill/>
                <a:prstDash val="dashDot"/>
              </a:ln>
            </p:spPr>
            <p:style>
              <a:lnRef idx="1">
                <a:schemeClr val="accent1"/>
              </a:lnRef>
              <a:fillRef idx="0">
                <a:schemeClr val="accent1"/>
              </a:fillRef>
              <a:effectRef idx="0">
                <a:schemeClr val="accent1"/>
              </a:effectRef>
              <a:fontRef idx="minor">
                <a:schemeClr val="tx1"/>
              </a:fontRef>
            </p:style>
          </p:cxnSp>
          <p:grpSp>
            <p:nvGrpSpPr>
              <p:cNvPr id="322" name="组合 321"/>
              <p:cNvGrpSpPr/>
              <p:nvPr/>
            </p:nvGrpSpPr>
            <p:grpSpPr>
              <a:xfrm>
                <a:off x="6795621" y="2216425"/>
                <a:ext cx="1880835" cy="1190621"/>
                <a:chOff x="5713426" y="1097298"/>
                <a:chExt cx="7286356" cy="3851033"/>
              </a:xfrm>
            </p:grpSpPr>
            <p:cxnSp>
              <p:nvCxnSpPr>
                <p:cNvPr id="323" name="直接连接符 269"/>
                <p:cNvCxnSpPr/>
                <p:nvPr/>
              </p:nvCxnSpPr>
              <p:spPr>
                <a:xfrm flipH="1">
                  <a:off x="8962373" y="1302433"/>
                  <a:ext cx="3175" cy="0"/>
                </a:xfrm>
                <a:prstGeom prst="line">
                  <a:avLst/>
                </a:prstGeom>
                <a:noFill/>
                <a:ln w="3175">
                  <a:noFill/>
                  <a:prstDash val="dashDot"/>
                </a:ln>
              </p:spPr>
              <p:style>
                <a:lnRef idx="1">
                  <a:schemeClr val="accent1"/>
                </a:lnRef>
                <a:fillRef idx="0">
                  <a:schemeClr val="accent1"/>
                </a:fillRef>
                <a:effectRef idx="0">
                  <a:schemeClr val="accent1"/>
                </a:effectRef>
                <a:fontRef idx="minor">
                  <a:schemeClr val="tx1"/>
                </a:fontRef>
              </p:style>
            </p:cxnSp>
            <p:grpSp>
              <p:nvGrpSpPr>
                <p:cNvPr id="324" name="组合 945"/>
                <p:cNvGrpSpPr/>
                <p:nvPr/>
              </p:nvGrpSpPr>
              <p:grpSpPr>
                <a:xfrm>
                  <a:off x="5713426" y="1097298"/>
                  <a:ext cx="7286356" cy="3851033"/>
                  <a:chOff x="742028" y="1916832"/>
                  <a:chExt cx="7286356" cy="3851033"/>
                </a:xfr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p:grpSpPr>
              <p:sp>
                <p:nvSpPr>
                  <p:cNvPr id="355" name="Freeform 11"/>
                  <p:cNvSpPr>
                    <a:spLocks/>
                  </p:cNvSpPr>
                  <p:nvPr/>
                </p:nvSpPr>
                <p:spPr bwMode="gray">
                  <a:xfrm>
                    <a:off x="1388726" y="2072245"/>
                    <a:ext cx="3609322" cy="1920663"/>
                  </a:xfrm>
                  <a:custGeom>
                    <a:avLst/>
                    <a:gdLst/>
                    <a:ahLst/>
                    <a:cxnLst>
                      <a:cxn ang="0">
                        <a:pos x="1494" y="916"/>
                      </a:cxn>
                      <a:cxn ang="0">
                        <a:pos x="1558" y="688"/>
                      </a:cxn>
                      <a:cxn ang="0">
                        <a:pos x="1762" y="626"/>
                      </a:cxn>
                      <a:cxn ang="0">
                        <a:pos x="1698" y="776"/>
                      </a:cxn>
                      <a:cxn ang="0">
                        <a:pos x="1790" y="726"/>
                      </a:cxn>
                      <a:cxn ang="0">
                        <a:pos x="1876" y="654"/>
                      </a:cxn>
                      <a:cxn ang="0">
                        <a:pos x="1998" y="586"/>
                      </a:cxn>
                      <a:cxn ang="0">
                        <a:pos x="2084" y="548"/>
                      </a:cxn>
                      <a:cxn ang="0">
                        <a:pos x="2074" y="480"/>
                      </a:cxn>
                      <a:cxn ang="0">
                        <a:pos x="1880" y="370"/>
                      </a:cxn>
                      <a:cxn ang="0">
                        <a:pos x="1640" y="308"/>
                      </a:cxn>
                      <a:cxn ang="0">
                        <a:pos x="1578" y="268"/>
                      </a:cxn>
                      <a:cxn ang="0">
                        <a:pos x="1412" y="308"/>
                      </a:cxn>
                      <a:cxn ang="0">
                        <a:pos x="1338" y="230"/>
                      </a:cxn>
                      <a:cxn ang="0">
                        <a:pos x="1160" y="170"/>
                      </a:cxn>
                      <a:cxn ang="0">
                        <a:pos x="1134" y="160"/>
                      </a:cxn>
                      <a:cxn ang="0">
                        <a:pos x="1086" y="8"/>
                      </a:cxn>
                      <a:cxn ang="0">
                        <a:pos x="1020" y="108"/>
                      </a:cxn>
                      <a:cxn ang="0">
                        <a:pos x="906" y="98"/>
                      </a:cxn>
                      <a:cxn ang="0">
                        <a:pos x="764" y="244"/>
                      </a:cxn>
                      <a:cxn ang="0">
                        <a:pos x="812" y="382"/>
                      </a:cxn>
                      <a:cxn ang="0">
                        <a:pos x="778" y="298"/>
                      </a:cxn>
                      <a:cxn ang="0">
                        <a:pos x="706" y="244"/>
                      </a:cxn>
                      <a:cxn ang="0">
                        <a:pos x="670" y="318"/>
                      </a:cxn>
                      <a:cxn ang="0">
                        <a:pos x="726" y="416"/>
                      </a:cxn>
                      <a:cxn ang="0">
                        <a:pos x="756" y="470"/>
                      </a:cxn>
                      <a:cxn ang="0">
                        <a:pos x="712" y="492"/>
                      </a:cxn>
                      <a:cxn ang="0">
                        <a:pos x="676" y="424"/>
                      </a:cxn>
                      <a:cxn ang="0">
                        <a:pos x="648" y="466"/>
                      </a:cxn>
                      <a:cxn ang="0">
                        <a:pos x="656" y="368"/>
                      </a:cxn>
                      <a:cxn ang="0">
                        <a:pos x="610" y="280"/>
                      </a:cxn>
                      <a:cxn ang="0">
                        <a:pos x="552" y="374"/>
                      </a:cxn>
                      <a:cxn ang="0">
                        <a:pos x="390" y="422"/>
                      </a:cxn>
                      <a:cxn ang="0">
                        <a:pos x="328" y="410"/>
                      </a:cxn>
                      <a:cxn ang="0">
                        <a:pos x="302" y="490"/>
                      </a:cxn>
                      <a:cxn ang="0">
                        <a:pos x="208" y="560"/>
                      </a:cxn>
                      <a:cxn ang="0">
                        <a:pos x="258" y="480"/>
                      </a:cxn>
                      <a:cxn ang="0">
                        <a:pos x="162" y="368"/>
                      </a:cxn>
                      <a:cxn ang="0">
                        <a:pos x="134" y="606"/>
                      </a:cxn>
                      <a:cxn ang="0">
                        <a:pos x="54" y="674"/>
                      </a:cxn>
                      <a:cxn ang="0">
                        <a:pos x="28" y="730"/>
                      </a:cxn>
                      <a:cxn ang="0">
                        <a:pos x="42" y="810"/>
                      </a:cxn>
                      <a:cxn ang="0">
                        <a:pos x="38" y="892"/>
                      </a:cxn>
                      <a:cxn ang="0">
                        <a:pos x="60" y="918"/>
                      </a:cxn>
                      <a:cxn ang="0">
                        <a:pos x="114" y="970"/>
                      </a:cxn>
                      <a:cxn ang="0">
                        <a:pos x="174" y="998"/>
                      </a:cxn>
                      <a:cxn ang="0">
                        <a:pos x="212" y="974"/>
                      </a:cxn>
                      <a:cxn ang="0">
                        <a:pos x="236" y="1020"/>
                      </a:cxn>
                      <a:cxn ang="0">
                        <a:pos x="316" y="1092"/>
                      </a:cxn>
                      <a:cxn ang="0">
                        <a:pos x="348" y="1034"/>
                      </a:cxn>
                      <a:cxn ang="0">
                        <a:pos x="390" y="992"/>
                      </a:cxn>
                      <a:cxn ang="0">
                        <a:pos x="410" y="1058"/>
                      </a:cxn>
                      <a:cxn ang="0">
                        <a:pos x="452" y="1122"/>
                      </a:cxn>
                      <a:cxn ang="0">
                        <a:pos x="560" y="1128"/>
                      </a:cxn>
                      <a:cxn ang="0">
                        <a:pos x="660" y="1104"/>
                      </a:cxn>
                      <a:cxn ang="0">
                        <a:pos x="732" y="1050"/>
                      </a:cxn>
                      <a:cxn ang="0">
                        <a:pos x="752" y="994"/>
                      </a:cxn>
                      <a:cxn ang="0">
                        <a:pos x="834" y="912"/>
                      </a:cxn>
                      <a:cxn ang="0">
                        <a:pos x="964" y="912"/>
                      </a:cxn>
                      <a:cxn ang="0">
                        <a:pos x="1168" y="880"/>
                      </a:cxn>
                      <a:cxn ang="0">
                        <a:pos x="1354" y="904"/>
                      </a:cxn>
                      <a:cxn ang="0">
                        <a:pos x="1432" y="908"/>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6" name="Freeform 10"/>
                  <p:cNvSpPr>
                    <a:spLocks/>
                  </p:cNvSpPr>
                  <p:nvPr/>
                </p:nvSpPr>
                <p:spPr bwMode="gray">
                  <a:xfrm>
                    <a:off x="3961977" y="3406775"/>
                    <a:ext cx="54174" cy="271542"/>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7" name="Freeform 21"/>
                  <p:cNvSpPr>
                    <a:spLocks/>
                  </p:cNvSpPr>
                  <p:nvPr/>
                </p:nvSpPr>
                <p:spPr bwMode="gray">
                  <a:xfrm>
                    <a:off x="2363853" y="3996220"/>
                    <a:ext cx="639927" cy="615936"/>
                  </a:xfrm>
                  <a:custGeom>
                    <a:avLst/>
                    <a:gdLst/>
                    <a:ahLst/>
                    <a:cxnLst>
                      <a:cxn ang="0">
                        <a:pos x="262" y="126"/>
                      </a:cxn>
                      <a:cxn ang="0">
                        <a:pos x="264" y="110"/>
                      </a:cxn>
                      <a:cxn ang="0">
                        <a:pos x="256" y="114"/>
                      </a:cxn>
                      <a:cxn ang="0">
                        <a:pos x="254" y="130"/>
                      </a:cxn>
                      <a:cxn ang="0">
                        <a:pos x="192" y="116"/>
                      </a:cxn>
                      <a:cxn ang="0">
                        <a:pos x="168" y="98"/>
                      </a:cxn>
                      <a:cxn ang="0">
                        <a:pos x="162" y="82"/>
                      </a:cxn>
                      <a:cxn ang="0">
                        <a:pos x="160" y="58"/>
                      </a:cxn>
                      <a:cxn ang="0">
                        <a:pos x="174" y="40"/>
                      </a:cxn>
                      <a:cxn ang="0">
                        <a:pos x="170" y="6"/>
                      </a:cxn>
                      <a:cxn ang="0">
                        <a:pos x="152" y="0"/>
                      </a:cxn>
                      <a:cxn ang="0">
                        <a:pos x="140" y="8"/>
                      </a:cxn>
                      <a:cxn ang="0">
                        <a:pos x="110" y="18"/>
                      </a:cxn>
                      <a:cxn ang="0">
                        <a:pos x="112" y="28"/>
                      </a:cxn>
                      <a:cxn ang="0">
                        <a:pos x="124" y="34"/>
                      </a:cxn>
                      <a:cxn ang="0">
                        <a:pos x="108" y="36"/>
                      </a:cxn>
                      <a:cxn ang="0">
                        <a:pos x="96" y="48"/>
                      </a:cxn>
                      <a:cxn ang="0">
                        <a:pos x="88" y="60"/>
                      </a:cxn>
                      <a:cxn ang="0">
                        <a:pos x="58" y="84"/>
                      </a:cxn>
                      <a:cxn ang="0">
                        <a:pos x="48" y="126"/>
                      </a:cxn>
                      <a:cxn ang="0">
                        <a:pos x="18" y="148"/>
                      </a:cxn>
                      <a:cxn ang="0">
                        <a:pos x="12" y="170"/>
                      </a:cxn>
                      <a:cxn ang="0">
                        <a:pos x="32" y="166"/>
                      </a:cxn>
                      <a:cxn ang="0">
                        <a:pos x="32" y="176"/>
                      </a:cxn>
                      <a:cxn ang="0">
                        <a:pos x="16" y="192"/>
                      </a:cxn>
                      <a:cxn ang="0">
                        <a:pos x="38" y="214"/>
                      </a:cxn>
                      <a:cxn ang="0">
                        <a:pos x="50" y="206"/>
                      </a:cxn>
                      <a:cxn ang="0">
                        <a:pos x="58" y="194"/>
                      </a:cxn>
                      <a:cxn ang="0">
                        <a:pos x="56" y="210"/>
                      </a:cxn>
                      <a:cxn ang="0">
                        <a:pos x="76" y="308"/>
                      </a:cxn>
                      <a:cxn ang="0">
                        <a:pos x="102" y="352"/>
                      </a:cxn>
                      <a:cxn ang="0">
                        <a:pos x="114" y="370"/>
                      </a:cxn>
                      <a:cxn ang="0">
                        <a:pos x="132" y="370"/>
                      </a:cxn>
                      <a:cxn ang="0">
                        <a:pos x="134" y="362"/>
                      </a:cxn>
                      <a:cxn ang="0">
                        <a:pos x="146" y="348"/>
                      </a:cxn>
                      <a:cxn ang="0">
                        <a:pos x="160" y="318"/>
                      </a:cxn>
                      <a:cxn ang="0">
                        <a:pos x="162" y="280"/>
                      </a:cxn>
                      <a:cxn ang="0">
                        <a:pos x="182" y="268"/>
                      </a:cxn>
                      <a:cxn ang="0">
                        <a:pos x="224" y="232"/>
                      </a:cxn>
                      <a:cxn ang="0">
                        <a:pos x="248" y="202"/>
                      </a:cxn>
                      <a:cxn ang="0">
                        <a:pos x="262" y="194"/>
                      </a:cxn>
                      <a:cxn ang="0">
                        <a:pos x="266" y="176"/>
                      </a:cxn>
                      <a:cxn ang="0">
                        <a:pos x="266" y="160"/>
                      </a:cxn>
                      <a:cxn ang="0">
                        <a:pos x="282" y="150"/>
                      </a:cxn>
                      <a:cxn ang="0">
                        <a:pos x="294" y="156"/>
                      </a:cxn>
                      <a:cxn ang="0">
                        <a:pos x="304" y="170"/>
                      </a:cxn>
                      <a:cxn ang="0">
                        <a:pos x="312" y="164"/>
                      </a:cxn>
                      <a:cxn ang="0">
                        <a:pos x="318" y="182"/>
                      </a:cxn>
                      <a:cxn ang="0">
                        <a:pos x="324" y="184"/>
                      </a:cxn>
                      <a:cxn ang="0">
                        <a:pos x="322" y="168"/>
                      </a:cxn>
                      <a:cxn ang="0">
                        <a:pos x="336" y="168"/>
                      </a:cxn>
                      <a:cxn ang="0">
                        <a:pos x="346" y="152"/>
                      </a:cxn>
                      <a:cxn ang="0">
                        <a:pos x="370" y="130"/>
                      </a:cxn>
                      <a:cxn ang="0">
                        <a:pos x="378" y="114"/>
                      </a:cxn>
                      <a:cxn ang="0">
                        <a:pos x="344" y="114"/>
                      </a:cxn>
                      <a:cxn ang="0">
                        <a:pos x="322" y="130"/>
                      </a:cxn>
                      <a:cxn ang="0">
                        <a:pos x="306" y="136"/>
                      </a:cxn>
                      <a:cxn ang="0">
                        <a:pos x="282" y="136"/>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8" name="Freeform 25"/>
                  <p:cNvSpPr>
                    <a:spLocks/>
                  </p:cNvSpPr>
                  <p:nvPr/>
                </p:nvSpPr>
                <p:spPr bwMode="gray">
                  <a:xfrm>
                    <a:off x="2495901" y="3436578"/>
                    <a:ext cx="1337413" cy="950397"/>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9" name="Freeform 28"/>
                  <p:cNvSpPr>
                    <a:spLocks/>
                  </p:cNvSpPr>
                  <p:nvPr/>
                </p:nvSpPr>
                <p:spPr bwMode="gray">
                  <a:xfrm>
                    <a:off x="3721580" y="3820711"/>
                    <a:ext cx="243782" cy="202001"/>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0" name="Freeform 30"/>
                  <p:cNvSpPr>
                    <a:spLocks/>
                  </p:cNvSpPr>
                  <p:nvPr/>
                </p:nvSpPr>
                <p:spPr bwMode="gray">
                  <a:xfrm>
                    <a:off x="3921346" y="3698186"/>
                    <a:ext cx="132048" cy="99345"/>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1" name="Freeform 34"/>
                  <p:cNvSpPr>
                    <a:spLocks/>
                  </p:cNvSpPr>
                  <p:nvPr/>
                </p:nvSpPr>
                <p:spPr bwMode="gray">
                  <a:xfrm>
                    <a:off x="742028" y="3737924"/>
                    <a:ext cx="267482" cy="218558"/>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2" name="Freeform 48"/>
                  <p:cNvSpPr>
                    <a:spLocks/>
                  </p:cNvSpPr>
                  <p:nvPr/>
                </p:nvSpPr>
                <p:spPr bwMode="gray">
                  <a:xfrm>
                    <a:off x="809745" y="3218020"/>
                    <a:ext cx="182836" cy="331149"/>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3" name="Freeform 51"/>
                  <p:cNvSpPr>
                    <a:spLocks/>
                  </p:cNvSpPr>
                  <p:nvPr/>
                </p:nvSpPr>
                <p:spPr bwMode="gray">
                  <a:xfrm>
                    <a:off x="1202504" y="2708050"/>
                    <a:ext cx="284411" cy="645740"/>
                  </a:xfrm>
                  <a:custGeom>
                    <a:avLst/>
                    <a:gdLst/>
                    <a:ahLst/>
                    <a:cxnLst>
                      <a:cxn ang="0">
                        <a:pos x="0" y="286"/>
                      </a:cxn>
                      <a:cxn ang="0">
                        <a:pos x="0" y="300"/>
                      </a:cxn>
                      <a:cxn ang="0">
                        <a:pos x="0" y="312"/>
                      </a:cxn>
                      <a:cxn ang="0">
                        <a:pos x="0" y="322"/>
                      </a:cxn>
                      <a:cxn ang="0">
                        <a:pos x="16" y="388"/>
                      </a:cxn>
                      <a:cxn ang="0">
                        <a:pos x="38" y="382"/>
                      </a:cxn>
                      <a:cxn ang="0">
                        <a:pos x="50" y="372"/>
                      </a:cxn>
                      <a:cxn ang="0">
                        <a:pos x="60" y="360"/>
                      </a:cxn>
                      <a:cxn ang="0">
                        <a:pos x="66" y="328"/>
                      </a:cxn>
                      <a:cxn ang="0">
                        <a:pos x="88" y="296"/>
                      </a:cxn>
                      <a:cxn ang="0">
                        <a:pos x="94" y="282"/>
                      </a:cxn>
                      <a:cxn ang="0">
                        <a:pos x="92" y="272"/>
                      </a:cxn>
                      <a:cxn ang="0">
                        <a:pos x="82" y="264"/>
                      </a:cxn>
                      <a:cxn ang="0">
                        <a:pos x="76" y="262"/>
                      </a:cxn>
                      <a:cxn ang="0">
                        <a:pos x="78" y="230"/>
                      </a:cxn>
                      <a:cxn ang="0">
                        <a:pos x="78" y="232"/>
                      </a:cxn>
                      <a:cxn ang="0">
                        <a:pos x="80" y="218"/>
                      </a:cxn>
                      <a:cxn ang="0">
                        <a:pos x="86" y="204"/>
                      </a:cxn>
                      <a:cxn ang="0">
                        <a:pos x="94" y="194"/>
                      </a:cxn>
                      <a:cxn ang="0">
                        <a:pos x="106" y="184"/>
                      </a:cxn>
                      <a:cxn ang="0">
                        <a:pos x="116" y="176"/>
                      </a:cxn>
                      <a:cxn ang="0">
                        <a:pos x="122" y="158"/>
                      </a:cxn>
                      <a:cxn ang="0">
                        <a:pos x="122" y="140"/>
                      </a:cxn>
                      <a:cxn ang="0">
                        <a:pos x="156" y="118"/>
                      </a:cxn>
                      <a:cxn ang="0">
                        <a:pos x="168" y="118"/>
                      </a:cxn>
                      <a:cxn ang="0">
                        <a:pos x="162" y="106"/>
                      </a:cxn>
                      <a:cxn ang="0">
                        <a:pos x="152" y="80"/>
                      </a:cxn>
                      <a:cxn ang="0">
                        <a:pos x="152" y="72"/>
                      </a:cxn>
                      <a:cxn ang="0">
                        <a:pos x="156" y="68"/>
                      </a:cxn>
                      <a:cxn ang="0">
                        <a:pos x="156" y="56"/>
                      </a:cxn>
                      <a:cxn ang="0">
                        <a:pos x="140" y="38"/>
                      </a:cxn>
                      <a:cxn ang="0">
                        <a:pos x="130" y="24"/>
                      </a:cxn>
                      <a:cxn ang="0">
                        <a:pos x="122" y="20"/>
                      </a:cxn>
                      <a:cxn ang="0">
                        <a:pos x="114" y="4"/>
                      </a:cxn>
                      <a:cxn ang="0">
                        <a:pos x="102" y="14"/>
                      </a:cxn>
                      <a:cxn ang="0">
                        <a:pos x="92" y="24"/>
                      </a:cxn>
                      <a:cxn ang="0">
                        <a:pos x="86" y="32"/>
                      </a:cxn>
                      <a:cxn ang="0">
                        <a:pos x="80" y="44"/>
                      </a:cxn>
                      <a:cxn ang="0">
                        <a:pos x="76" y="56"/>
                      </a:cxn>
                      <a:cxn ang="0">
                        <a:pos x="70" y="82"/>
                      </a:cxn>
                      <a:cxn ang="0">
                        <a:pos x="64" y="92"/>
                      </a:cxn>
                      <a:cxn ang="0">
                        <a:pos x="54" y="104"/>
                      </a:cxn>
                      <a:cxn ang="0">
                        <a:pos x="46" y="122"/>
                      </a:cxn>
                      <a:cxn ang="0">
                        <a:pos x="12" y="178"/>
                      </a:cxn>
                      <a:cxn ang="0">
                        <a:pos x="14" y="260"/>
                      </a:cxn>
                      <a:cxn ang="0">
                        <a:pos x="14" y="266"/>
                      </a:cxn>
                      <a:cxn ang="0">
                        <a:pos x="8" y="278"/>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4" name="Freeform 64"/>
                  <p:cNvSpPr>
                    <a:spLocks/>
                  </p:cNvSpPr>
                  <p:nvPr/>
                </p:nvSpPr>
                <p:spPr bwMode="gray">
                  <a:xfrm>
                    <a:off x="1686681" y="4090598"/>
                    <a:ext cx="457090" cy="384132"/>
                  </a:xfrm>
                  <a:custGeom>
                    <a:avLst/>
                    <a:gdLst/>
                    <a:ahLst/>
                    <a:cxnLst>
                      <a:cxn ang="0">
                        <a:pos x="34" y="8"/>
                      </a:cxn>
                      <a:cxn ang="0">
                        <a:pos x="42" y="24"/>
                      </a:cxn>
                      <a:cxn ang="0">
                        <a:pos x="36" y="30"/>
                      </a:cxn>
                      <a:cxn ang="0">
                        <a:pos x="30" y="36"/>
                      </a:cxn>
                      <a:cxn ang="0">
                        <a:pos x="26" y="40"/>
                      </a:cxn>
                      <a:cxn ang="0">
                        <a:pos x="0" y="40"/>
                      </a:cxn>
                      <a:cxn ang="0">
                        <a:pos x="6" y="56"/>
                      </a:cxn>
                      <a:cxn ang="0">
                        <a:pos x="8" y="60"/>
                      </a:cxn>
                      <a:cxn ang="0">
                        <a:pos x="12" y="68"/>
                      </a:cxn>
                      <a:cxn ang="0">
                        <a:pos x="18" y="78"/>
                      </a:cxn>
                      <a:cxn ang="0">
                        <a:pos x="26" y="90"/>
                      </a:cxn>
                      <a:cxn ang="0">
                        <a:pos x="38" y="110"/>
                      </a:cxn>
                      <a:cxn ang="0">
                        <a:pos x="42" y="118"/>
                      </a:cxn>
                      <a:cxn ang="0">
                        <a:pos x="52" y="140"/>
                      </a:cxn>
                      <a:cxn ang="0">
                        <a:pos x="68" y="170"/>
                      </a:cxn>
                      <a:cxn ang="0">
                        <a:pos x="80" y="188"/>
                      </a:cxn>
                      <a:cxn ang="0">
                        <a:pos x="92" y="212"/>
                      </a:cxn>
                      <a:cxn ang="0">
                        <a:pos x="96" y="212"/>
                      </a:cxn>
                      <a:cxn ang="0">
                        <a:pos x="100" y="210"/>
                      </a:cxn>
                      <a:cxn ang="0">
                        <a:pos x="104" y="206"/>
                      </a:cxn>
                      <a:cxn ang="0">
                        <a:pos x="104" y="202"/>
                      </a:cxn>
                      <a:cxn ang="0">
                        <a:pos x="106" y="204"/>
                      </a:cxn>
                      <a:cxn ang="0">
                        <a:pos x="110" y="204"/>
                      </a:cxn>
                      <a:cxn ang="0">
                        <a:pos x="136" y="232"/>
                      </a:cxn>
                      <a:cxn ang="0">
                        <a:pos x="140" y="228"/>
                      </a:cxn>
                      <a:cxn ang="0">
                        <a:pos x="146" y="220"/>
                      </a:cxn>
                      <a:cxn ang="0">
                        <a:pos x="152" y="212"/>
                      </a:cxn>
                      <a:cxn ang="0">
                        <a:pos x="158" y="204"/>
                      </a:cxn>
                      <a:cxn ang="0">
                        <a:pos x="166" y="200"/>
                      </a:cxn>
                      <a:cxn ang="0">
                        <a:pos x="194" y="188"/>
                      </a:cxn>
                      <a:cxn ang="0">
                        <a:pos x="220" y="184"/>
                      </a:cxn>
                      <a:cxn ang="0">
                        <a:pos x="224" y="182"/>
                      </a:cxn>
                      <a:cxn ang="0">
                        <a:pos x="248" y="170"/>
                      </a:cxn>
                      <a:cxn ang="0">
                        <a:pos x="268" y="148"/>
                      </a:cxn>
                      <a:cxn ang="0">
                        <a:pos x="268" y="132"/>
                      </a:cxn>
                      <a:cxn ang="0">
                        <a:pos x="268" y="126"/>
                      </a:cxn>
                      <a:cxn ang="0">
                        <a:pos x="270" y="122"/>
                      </a:cxn>
                      <a:cxn ang="0">
                        <a:pos x="234" y="124"/>
                      </a:cxn>
                      <a:cxn ang="0">
                        <a:pos x="232" y="122"/>
                      </a:cxn>
                      <a:cxn ang="0">
                        <a:pos x="228" y="120"/>
                      </a:cxn>
                      <a:cxn ang="0">
                        <a:pos x="228" y="116"/>
                      </a:cxn>
                      <a:cxn ang="0">
                        <a:pos x="220" y="108"/>
                      </a:cxn>
                      <a:cxn ang="0">
                        <a:pos x="216" y="110"/>
                      </a:cxn>
                      <a:cxn ang="0">
                        <a:pos x="210" y="110"/>
                      </a:cxn>
                      <a:cxn ang="0">
                        <a:pos x="206" y="106"/>
                      </a:cxn>
                      <a:cxn ang="0">
                        <a:pos x="202" y="98"/>
                      </a:cxn>
                      <a:cxn ang="0">
                        <a:pos x="196" y="88"/>
                      </a:cxn>
                      <a:cxn ang="0">
                        <a:pos x="192" y="80"/>
                      </a:cxn>
                      <a:cxn ang="0">
                        <a:pos x="172" y="54"/>
                      </a:cxn>
                      <a:cxn ang="0">
                        <a:pos x="154" y="52"/>
                      </a:cxn>
                      <a:cxn ang="0">
                        <a:pos x="150" y="48"/>
                      </a:cxn>
                      <a:cxn ang="0">
                        <a:pos x="144" y="46"/>
                      </a:cxn>
                      <a:cxn ang="0">
                        <a:pos x="138" y="40"/>
                      </a:cxn>
                      <a:cxn ang="0">
                        <a:pos x="130" y="34"/>
                      </a:cxn>
                      <a:cxn ang="0">
                        <a:pos x="120" y="28"/>
                      </a:cxn>
                      <a:cxn ang="0">
                        <a:pos x="102" y="16"/>
                      </a:cxn>
                      <a:cxn ang="0">
                        <a:pos x="68" y="4"/>
                      </a:cxn>
                      <a:cxn ang="0">
                        <a:pos x="62" y="0"/>
                      </a:cxn>
                      <a:cxn ang="0">
                        <a:pos x="58" y="2"/>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5" name="Freeform 67"/>
                  <p:cNvSpPr>
                    <a:spLocks/>
                  </p:cNvSpPr>
                  <p:nvPr/>
                </p:nvSpPr>
                <p:spPr bwMode="gray">
                  <a:xfrm rot="21446573">
                    <a:off x="2058863" y="4269286"/>
                    <a:ext cx="155749" cy="168886"/>
                  </a:xfrm>
                  <a:custGeom>
                    <a:avLst/>
                    <a:gdLst/>
                    <a:ahLst/>
                    <a:cxnLst>
                      <a:cxn ang="0">
                        <a:pos x="72" y="0"/>
                      </a:cxn>
                      <a:cxn ang="0">
                        <a:pos x="72" y="4"/>
                      </a:cxn>
                      <a:cxn ang="0">
                        <a:pos x="72" y="8"/>
                      </a:cxn>
                      <a:cxn ang="0">
                        <a:pos x="72" y="8"/>
                      </a:cxn>
                      <a:cxn ang="0">
                        <a:pos x="76" y="14"/>
                      </a:cxn>
                      <a:cxn ang="0">
                        <a:pos x="80" y="18"/>
                      </a:cxn>
                      <a:cxn ang="0">
                        <a:pos x="84" y="22"/>
                      </a:cxn>
                      <a:cxn ang="0">
                        <a:pos x="88" y="22"/>
                      </a:cxn>
                      <a:cxn ang="0">
                        <a:pos x="90" y="24"/>
                      </a:cxn>
                      <a:cxn ang="0">
                        <a:pos x="90" y="24"/>
                      </a:cxn>
                      <a:cxn ang="0">
                        <a:pos x="92" y="30"/>
                      </a:cxn>
                      <a:cxn ang="0">
                        <a:pos x="92" y="34"/>
                      </a:cxn>
                      <a:cxn ang="0">
                        <a:pos x="90" y="40"/>
                      </a:cxn>
                      <a:cxn ang="0">
                        <a:pos x="86" y="44"/>
                      </a:cxn>
                      <a:cxn ang="0">
                        <a:pos x="82" y="46"/>
                      </a:cxn>
                      <a:cxn ang="0">
                        <a:pos x="78" y="50"/>
                      </a:cxn>
                      <a:cxn ang="0">
                        <a:pos x="76" y="50"/>
                      </a:cxn>
                      <a:cxn ang="0">
                        <a:pos x="74" y="50"/>
                      </a:cxn>
                      <a:cxn ang="0">
                        <a:pos x="74" y="56"/>
                      </a:cxn>
                      <a:cxn ang="0">
                        <a:pos x="72" y="58"/>
                      </a:cxn>
                      <a:cxn ang="0">
                        <a:pos x="70" y="62"/>
                      </a:cxn>
                      <a:cxn ang="0">
                        <a:pos x="66" y="64"/>
                      </a:cxn>
                      <a:cxn ang="0">
                        <a:pos x="64" y="64"/>
                      </a:cxn>
                      <a:cxn ang="0">
                        <a:pos x="64" y="66"/>
                      </a:cxn>
                      <a:cxn ang="0">
                        <a:pos x="58" y="66"/>
                      </a:cxn>
                      <a:cxn ang="0">
                        <a:pos x="54" y="68"/>
                      </a:cxn>
                      <a:cxn ang="0">
                        <a:pos x="52" y="72"/>
                      </a:cxn>
                      <a:cxn ang="0">
                        <a:pos x="50" y="74"/>
                      </a:cxn>
                      <a:cxn ang="0">
                        <a:pos x="50" y="76"/>
                      </a:cxn>
                      <a:cxn ang="0">
                        <a:pos x="50" y="78"/>
                      </a:cxn>
                      <a:cxn ang="0">
                        <a:pos x="50" y="80"/>
                      </a:cxn>
                      <a:cxn ang="0">
                        <a:pos x="48" y="82"/>
                      </a:cxn>
                      <a:cxn ang="0">
                        <a:pos x="42" y="90"/>
                      </a:cxn>
                      <a:cxn ang="0">
                        <a:pos x="30" y="98"/>
                      </a:cxn>
                      <a:cxn ang="0">
                        <a:pos x="12" y="102"/>
                      </a:cxn>
                      <a:cxn ang="0">
                        <a:pos x="2" y="76"/>
                      </a:cxn>
                      <a:cxn ang="0">
                        <a:pos x="0" y="74"/>
                      </a:cxn>
                      <a:cxn ang="0">
                        <a:pos x="0" y="74"/>
                      </a:cxn>
                      <a:cxn ang="0">
                        <a:pos x="0" y="74"/>
                      </a:cxn>
                      <a:cxn ang="0">
                        <a:pos x="2" y="72"/>
                      </a:cxn>
                      <a:cxn ang="0">
                        <a:pos x="12" y="68"/>
                      </a:cxn>
                      <a:cxn ang="0">
                        <a:pos x="26" y="62"/>
                      </a:cxn>
                      <a:cxn ang="0">
                        <a:pos x="38" y="54"/>
                      </a:cxn>
                      <a:cxn ang="0">
                        <a:pos x="46" y="42"/>
                      </a:cxn>
                      <a:cxn ang="0">
                        <a:pos x="50" y="28"/>
                      </a:cxn>
                      <a:cxn ang="0">
                        <a:pos x="50" y="26"/>
                      </a:cxn>
                      <a:cxn ang="0">
                        <a:pos x="50" y="24"/>
                      </a:cxn>
                      <a:cxn ang="0">
                        <a:pos x="48" y="20"/>
                      </a:cxn>
                      <a:cxn ang="0">
                        <a:pos x="48" y="18"/>
                      </a:cxn>
                      <a:cxn ang="0">
                        <a:pos x="48" y="16"/>
                      </a:cxn>
                      <a:cxn ang="0">
                        <a:pos x="48" y="14"/>
                      </a:cxn>
                      <a:cxn ang="0">
                        <a:pos x="48" y="12"/>
                      </a:cxn>
                      <a:cxn ang="0">
                        <a:pos x="50" y="12"/>
                      </a:cxn>
                      <a:cxn ang="0">
                        <a:pos x="52" y="12"/>
                      </a:cxn>
                      <a:cxn ang="0">
                        <a:pos x="54" y="12"/>
                      </a:cxn>
                      <a:cxn ang="0">
                        <a:pos x="58" y="10"/>
                      </a:cxn>
                      <a:cxn ang="0">
                        <a:pos x="60" y="8"/>
                      </a:cxn>
                      <a:cxn ang="0">
                        <a:pos x="60" y="8"/>
                      </a:cxn>
                      <a:cxn ang="0">
                        <a:pos x="60" y="6"/>
                      </a:cxn>
                      <a:cxn ang="0">
                        <a:pos x="62" y="4"/>
                      </a:cxn>
                      <a:cxn ang="0">
                        <a:pos x="64" y="4"/>
                      </a:cxn>
                      <a:cxn ang="0">
                        <a:pos x="64" y="4"/>
                      </a:cxn>
                      <a:cxn ang="0">
                        <a:pos x="72" y="0"/>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6" name="Freeform 114"/>
                  <p:cNvSpPr>
                    <a:spLocks/>
                  </p:cNvSpPr>
                  <p:nvPr/>
                </p:nvSpPr>
                <p:spPr bwMode="gray">
                  <a:xfrm>
                    <a:off x="1260063" y="5304256"/>
                    <a:ext cx="379216" cy="291411"/>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7" name="Freeform 133"/>
                  <p:cNvSpPr>
                    <a:spLocks/>
                  </p:cNvSpPr>
                  <p:nvPr/>
                </p:nvSpPr>
                <p:spPr bwMode="gray">
                  <a:xfrm>
                    <a:off x="3359294" y="5092322"/>
                    <a:ext cx="860007" cy="675543"/>
                  </a:xfrm>
                  <a:custGeom>
                    <a:avLst/>
                    <a:gdLst/>
                    <a:ahLst/>
                    <a:cxnLst>
                      <a:cxn ang="0">
                        <a:pos x="98" y="124"/>
                      </a:cxn>
                      <a:cxn ang="0">
                        <a:pos x="110" y="100"/>
                      </a:cxn>
                      <a:cxn ang="0">
                        <a:pos x="128" y="86"/>
                      </a:cxn>
                      <a:cxn ang="0">
                        <a:pos x="134" y="70"/>
                      </a:cxn>
                      <a:cxn ang="0">
                        <a:pos x="170" y="48"/>
                      </a:cxn>
                      <a:cxn ang="0">
                        <a:pos x="190" y="60"/>
                      </a:cxn>
                      <a:cxn ang="0">
                        <a:pos x="202" y="56"/>
                      </a:cxn>
                      <a:cxn ang="0">
                        <a:pos x="196" y="44"/>
                      </a:cxn>
                      <a:cxn ang="0">
                        <a:pos x="204" y="28"/>
                      </a:cxn>
                      <a:cxn ang="0">
                        <a:pos x="230" y="18"/>
                      </a:cxn>
                      <a:cxn ang="0">
                        <a:pos x="222" y="8"/>
                      </a:cxn>
                      <a:cxn ang="0">
                        <a:pos x="238" y="0"/>
                      </a:cxn>
                      <a:cxn ang="0">
                        <a:pos x="246" y="8"/>
                      </a:cxn>
                      <a:cxn ang="0">
                        <a:pos x="252" y="12"/>
                      </a:cxn>
                      <a:cxn ang="0">
                        <a:pos x="256" y="4"/>
                      </a:cxn>
                      <a:cxn ang="0">
                        <a:pos x="268" y="20"/>
                      </a:cxn>
                      <a:cxn ang="0">
                        <a:pos x="298" y="18"/>
                      </a:cxn>
                      <a:cxn ang="0">
                        <a:pos x="300" y="32"/>
                      </a:cxn>
                      <a:cxn ang="0">
                        <a:pos x="286" y="52"/>
                      </a:cxn>
                      <a:cxn ang="0">
                        <a:pos x="326" y="82"/>
                      </a:cxn>
                      <a:cxn ang="0">
                        <a:pos x="344" y="78"/>
                      </a:cxn>
                      <a:cxn ang="0">
                        <a:pos x="358" y="10"/>
                      </a:cxn>
                      <a:cxn ang="0">
                        <a:pos x="364" y="0"/>
                      </a:cxn>
                      <a:cxn ang="0">
                        <a:pos x="378" y="20"/>
                      </a:cxn>
                      <a:cxn ang="0">
                        <a:pos x="376" y="36"/>
                      </a:cxn>
                      <a:cxn ang="0">
                        <a:pos x="390" y="42"/>
                      </a:cxn>
                      <a:cxn ang="0">
                        <a:pos x="404" y="66"/>
                      </a:cxn>
                      <a:cxn ang="0">
                        <a:pos x="412" y="80"/>
                      </a:cxn>
                      <a:cxn ang="0">
                        <a:pos x="424" y="100"/>
                      </a:cxn>
                      <a:cxn ang="0">
                        <a:pos x="454" y="136"/>
                      </a:cxn>
                      <a:cxn ang="0">
                        <a:pos x="506" y="210"/>
                      </a:cxn>
                      <a:cxn ang="0">
                        <a:pos x="508" y="272"/>
                      </a:cxn>
                      <a:cxn ang="0">
                        <a:pos x="488" y="294"/>
                      </a:cxn>
                      <a:cxn ang="0">
                        <a:pos x="472" y="332"/>
                      </a:cxn>
                      <a:cxn ang="0">
                        <a:pos x="460" y="352"/>
                      </a:cxn>
                      <a:cxn ang="0">
                        <a:pos x="460" y="384"/>
                      </a:cxn>
                      <a:cxn ang="0">
                        <a:pos x="414" y="408"/>
                      </a:cxn>
                      <a:cxn ang="0">
                        <a:pos x="394" y="392"/>
                      </a:cxn>
                      <a:cxn ang="0">
                        <a:pos x="376" y="396"/>
                      </a:cxn>
                      <a:cxn ang="0">
                        <a:pos x="344" y="388"/>
                      </a:cxn>
                      <a:cxn ang="0">
                        <a:pos x="274" y="318"/>
                      </a:cxn>
                      <a:cxn ang="0">
                        <a:pos x="214" y="294"/>
                      </a:cxn>
                      <a:cxn ang="0">
                        <a:pos x="134" y="326"/>
                      </a:cxn>
                      <a:cxn ang="0">
                        <a:pos x="120" y="340"/>
                      </a:cxn>
                      <a:cxn ang="0">
                        <a:pos x="80" y="338"/>
                      </a:cxn>
                      <a:cxn ang="0">
                        <a:pos x="64" y="352"/>
                      </a:cxn>
                      <a:cxn ang="0">
                        <a:pos x="36" y="350"/>
                      </a:cxn>
                      <a:cxn ang="0">
                        <a:pos x="30" y="340"/>
                      </a:cxn>
                      <a:cxn ang="0">
                        <a:pos x="20" y="342"/>
                      </a:cxn>
                      <a:cxn ang="0">
                        <a:pos x="26" y="326"/>
                      </a:cxn>
                      <a:cxn ang="0">
                        <a:pos x="24" y="284"/>
                      </a:cxn>
                      <a:cxn ang="0">
                        <a:pos x="4" y="228"/>
                      </a:cxn>
                      <a:cxn ang="0">
                        <a:pos x="4" y="194"/>
                      </a:cxn>
                      <a:cxn ang="0">
                        <a:pos x="12" y="154"/>
                      </a:cxn>
                      <a:cxn ang="0">
                        <a:pos x="30" y="138"/>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8" name="Freeform 146"/>
                  <p:cNvSpPr>
                    <a:spLocks/>
                  </p:cNvSpPr>
                  <p:nvPr/>
                </p:nvSpPr>
                <p:spPr bwMode="gray">
                  <a:xfrm>
                    <a:off x="7127747" y="4688323"/>
                    <a:ext cx="900637" cy="947086"/>
                  </a:xfrm>
                  <a:custGeom>
                    <a:avLst/>
                    <a:gdLst/>
                    <a:ahLst/>
                    <a:cxnLst>
                      <a:cxn ang="0">
                        <a:pos x="324" y="492"/>
                      </a:cxn>
                      <a:cxn ang="0">
                        <a:pos x="418" y="404"/>
                      </a:cxn>
                      <a:cxn ang="0">
                        <a:pos x="474" y="284"/>
                      </a:cxn>
                      <a:cxn ang="0">
                        <a:pos x="532" y="162"/>
                      </a:cxn>
                      <a:cxn ang="0">
                        <a:pos x="478" y="116"/>
                      </a:cxn>
                      <a:cxn ang="0">
                        <a:pos x="382" y="96"/>
                      </a:cxn>
                      <a:cxn ang="0">
                        <a:pos x="384" y="80"/>
                      </a:cxn>
                      <a:cxn ang="0">
                        <a:pos x="366" y="76"/>
                      </a:cxn>
                      <a:cxn ang="0">
                        <a:pos x="336" y="72"/>
                      </a:cxn>
                      <a:cxn ang="0">
                        <a:pos x="306" y="84"/>
                      </a:cxn>
                      <a:cxn ang="0">
                        <a:pos x="282" y="96"/>
                      </a:cxn>
                      <a:cxn ang="0">
                        <a:pos x="300" y="76"/>
                      </a:cxn>
                      <a:cxn ang="0">
                        <a:pos x="322" y="50"/>
                      </a:cxn>
                      <a:cxn ang="0">
                        <a:pos x="282" y="0"/>
                      </a:cxn>
                      <a:cxn ang="0">
                        <a:pos x="264" y="20"/>
                      </a:cxn>
                      <a:cxn ang="0">
                        <a:pos x="254" y="22"/>
                      </a:cxn>
                      <a:cxn ang="0">
                        <a:pos x="244" y="22"/>
                      </a:cxn>
                      <a:cxn ang="0">
                        <a:pos x="234" y="24"/>
                      </a:cxn>
                      <a:cxn ang="0">
                        <a:pos x="218" y="22"/>
                      </a:cxn>
                      <a:cxn ang="0">
                        <a:pos x="202" y="26"/>
                      </a:cxn>
                      <a:cxn ang="0">
                        <a:pos x="184" y="24"/>
                      </a:cxn>
                      <a:cxn ang="0">
                        <a:pos x="176" y="2"/>
                      </a:cxn>
                      <a:cxn ang="0">
                        <a:pos x="156" y="14"/>
                      </a:cxn>
                      <a:cxn ang="0">
                        <a:pos x="120" y="6"/>
                      </a:cxn>
                      <a:cxn ang="0">
                        <a:pos x="120" y="10"/>
                      </a:cxn>
                      <a:cxn ang="0">
                        <a:pos x="130" y="26"/>
                      </a:cxn>
                      <a:cxn ang="0">
                        <a:pos x="90" y="52"/>
                      </a:cxn>
                      <a:cxn ang="0">
                        <a:pos x="76" y="44"/>
                      </a:cxn>
                      <a:cxn ang="0">
                        <a:pos x="62" y="62"/>
                      </a:cxn>
                      <a:cxn ang="0">
                        <a:pos x="52" y="70"/>
                      </a:cxn>
                      <a:cxn ang="0">
                        <a:pos x="60" y="96"/>
                      </a:cxn>
                      <a:cxn ang="0">
                        <a:pos x="36" y="132"/>
                      </a:cxn>
                      <a:cxn ang="0">
                        <a:pos x="10" y="146"/>
                      </a:cxn>
                      <a:cxn ang="0">
                        <a:pos x="2" y="164"/>
                      </a:cxn>
                      <a:cxn ang="0">
                        <a:pos x="4" y="194"/>
                      </a:cxn>
                      <a:cxn ang="0">
                        <a:pos x="12" y="198"/>
                      </a:cxn>
                      <a:cxn ang="0">
                        <a:pos x="26" y="206"/>
                      </a:cxn>
                      <a:cxn ang="0">
                        <a:pos x="42" y="198"/>
                      </a:cxn>
                      <a:cxn ang="0">
                        <a:pos x="50" y="226"/>
                      </a:cxn>
                      <a:cxn ang="0">
                        <a:pos x="78" y="224"/>
                      </a:cxn>
                      <a:cxn ang="0">
                        <a:pos x="96" y="210"/>
                      </a:cxn>
                      <a:cxn ang="0">
                        <a:pos x="110" y="206"/>
                      </a:cxn>
                      <a:cxn ang="0">
                        <a:pos x="124" y="248"/>
                      </a:cxn>
                      <a:cxn ang="0">
                        <a:pos x="156" y="266"/>
                      </a:cxn>
                      <a:cxn ang="0">
                        <a:pos x="182" y="288"/>
                      </a:cxn>
                      <a:cxn ang="0">
                        <a:pos x="206" y="310"/>
                      </a:cxn>
                      <a:cxn ang="0">
                        <a:pos x="214" y="326"/>
                      </a:cxn>
                      <a:cxn ang="0">
                        <a:pos x="214" y="372"/>
                      </a:cxn>
                      <a:cxn ang="0">
                        <a:pos x="220" y="416"/>
                      </a:cxn>
                      <a:cxn ang="0">
                        <a:pos x="242" y="422"/>
                      </a:cxn>
                      <a:cxn ang="0">
                        <a:pos x="254" y="436"/>
                      </a:cxn>
                      <a:cxn ang="0">
                        <a:pos x="264" y="450"/>
                      </a:cxn>
                      <a:cxn ang="0">
                        <a:pos x="270" y="466"/>
                      </a:cxn>
                      <a:cxn ang="0">
                        <a:pos x="232" y="500"/>
                      </a:cxn>
                      <a:cxn ang="0">
                        <a:pos x="216" y="524"/>
                      </a:cxn>
                      <a:cxn ang="0">
                        <a:pos x="240" y="538"/>
                      </a:cxn>
                      <a:cxn ang="0">
                        <a:pos x="264" y="552"/>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69" name="Freeform 187"/>
                  <p:cNvSpPr>
                    <a:spLocks/>
                  </p:cNvSpPr>
                  <p:nvPr/>
                </p:nvSpPr>
                <p:spPr bwMode="gray">
                  <a:xfrm>
                    <a:off x="5089201" y="2607900"/>
                    <a:ext cx="832924" cy="824562"/>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0" name="Freeform 188"/>
                  <p:cNvSpPr>
                    <a:spLocks/>
                  </p:cNvSpPr>
                  <p:nvPr/>
                </p:nvSpPr>
                <p:spPr bwMode="gray">
                  <a:xfrm>
                    <a:off x="6032409" y="3593518"/>
                    <a:ext cx="1249387" cy="668921"/>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1" name="Freeform 91"/>
                  <p:cNvSpPr>
                    <a:spLocks/>
                  </p:cNvSpPr>
                  <p:nvPr/>
                </p:nvSpPr>
                <p:spPr bwMode="gray">
                  <a:xfrm>
                    <a:off x="953947" y="4490113"/>
                    <a:ext cx="247169" cy="198689"/>
                  </a:xfrm>
                  <a:custGeom>
                    <a:avLst/>
                    <a:gdLst/>
                    <a:ahLst/>
                    <a:cxnLst>
                      <a:cxn ang="0">
                        <a:pos x="142" y="0"/>
                      </a:cxn>
                      <a:cxn ang="0">
                        <a:pos x="132" y="2"/>
                      </a:cxn>
                      <a:cxn ang="0">
                        <a:pos x="124" y="6"/>
                      </a:cxn>
                      <a:cxn ang="0">
                        <a:pos x="120" y="8"/>
                      </a:cxn>
                      <a:cxn ang="0">
                        <a:pos x="96" y="4"/>
                      </a:cxn>
                      <a:cxn ang="0">
                        <a:pos x="84" y="8"/>
                      </a:cxn>
                      <a:cxn ang="0">
                        <a:pos x="76" y="6"/>
                      </a:cxn>
                      <a:cxn ang="0">
                        <a:pos x="68" y="12"/>
                      </a:cxn>
                      <a:cxn ang="0">
                        <a:pos x="62" y="16"/>
                      </a:cxn>
                      <a:cxn ang="0">
                        <a:pos x="58" y="14"/>
                      </a:cxn>
                      <a:cxn ang="0">
                        <a:pos x="50" y="10"/>
                      </a:cxn>
                      <a:cxn ang="0">
                        <a:pos x="42" y="8"/>
                      </a:cxn>
                      <a:cxn ang="0">
                        <a:pos x="40" y="6"/>
                      </a:cxn>
                      <a:cxn ang="0">
                        <a:pos x="38" y="6"/>
                      </a:cxn>
                      <a:cxn ang="0">
                        <a:pos x="30" y="6"/>
                      </a:cxn>
                      <a:cxn ang="0">
                        <a:pos x="16" y="8"/>
                      </a:cxn>
                      <a:cxn ang="0">
                        <a:pos x="6" y="14"/>
                      </a:cxn>
                      <a:cxn ang="0">
                        <a:pos x="2" y="20"/>
                      </a:cxn>
                      <a:cxn ang="0">
                        <a:pos x="4" y="22"/>
                      </a:cxn>
                      <a:cxn ang="0">
                        <a:pos x="6" y="28"/>
                      </a:cxn>
                      <a:cxn ang="0">
                        <a:pos x="6" y="40"/>
                      </a:cxn>
                      <a:cxn ang="0">
                        <a:pos x="6" y="48"/>
                      </a:cxn>
                      <a:cxn ang="0">
                        <a:pos x="2" y="54"/>
                      </a:cxn>
                      <a:cxn ang="0">
                        <a:pos x="0" y="64"/>
                      </a:cxn>
                      <a:cxn ang="0">
                        <a:pos x="0" y="100"/>
                      </a:cxn>
                      <a:cxn ang="0">
                        <a:pos x="16" y="100"/>
                      </a:cxn>
                      <a:cxn ang="0">
                        <a:pos x="34" y="112"/>
                      </a:cxn>
                      <a:cxn ang="0">
                        <a:pos x="52" y="118"/>
                      </a:cxn>
                      <a:cxn ang="0">
                        <a:pos x="76" y="120"/>
                      </a:cxn>
                      <a:cxn ang="0">
                        <a:pos x="94" y="102"/>
                      </a:cxn>
                      <a:cxn ang="0">
                        <a:pos x="96" y="86"/>
                      </a:cxn>
                      <a:cxn ang="0">
                        <a:pos x="100" y="80"/>
                      </a:cxn>
                      <a:cxn ang="0">
                        <a:pos x="108" y="72"/>
                      </a:cxn>
                      <a:cxn ang="0">
                        <a:pos x="118" y="68"/>
                      </a:cxn>
                      <a:cxn ang="0">
                        <a:pos x="122" y="72"/>
                      </a:cxn>
                      <a:cxn ang="0">
                        <a:pos x="126" y="72"/>
                      </a:cxn>
                      <a:cxn ang="0">
                        <a:pos x="132" y="68"/>
                      </a:cxn>
                      <a:cxn ang="0">
                        <a:pos x="138" y="56"/>
                      </a:cxn>
                      <a:cxn ang="0">
                        <a:pos x="142" y="46"/>
                      </a:cxn>
                      <a:cxn ang="0">
                        <a:pos x="144" y="36"/>
                      </a:cxn>
                      <a:cxn ang="0">
                        <a:pos x="146" y="24"/>
                      </a:cxn>
                      <a:cxn ang="0">
                        <a:pos x="144" y="14"/>
                      </a:cxn>
                      <a:cxn ang="0">
                        <a:pos x="146" y="4"/>
                      </a:cxn>
                      <a:cxn ang="0">
                        <a:pos x="146" y="0"/>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2" name="Freeform 108"/>
                  <p:cNvSpPr>
                    <a:spLocks/>
                  </p:cNvSpPr>
                  <p:nvPr/>
                </p:nvSpPr>
                <p:spPr bwMode="gray">
                  <a:xfrm>
                    <a:off x="1536316" y="4698736"/>
                    <a:ext cx="121891" cy="12583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grpFill/>
                  <a:ln w="6350">
                    <a:noFill/>
                    <a:prstDash val="solid"/>
                    <a:round/>
                    <a:headEnd/>
                    <a:tailEn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grpSp>
                <p:nvGrpSpPr>
                  <p:cNvPr id="373" name="组合 27"/>
                  <p:cNvGrpSpPr/>
                  <p:nvPr/>
                </p:nvGrpSpPr>
                <p:grpSpPr>
                  <a:xfrm>
                    <a:off x="5633995" y="1916832"/>
                    <a:ext cx="1852072" cy="2470624"/>
                    <a:chOff x="5691797" y="1269818"/>
                    <a:chExt cx="1852072" cy="2470624"/>
                  </a:xfrm>
                  <a:grpFill/>
                </p:grpSpPr>
                <p:sp>
                  <p:nvSpPr>
                    <p:cNvPr id="382" name="Freeform 159"/>
                    <p:cNvSpPr>
                      <a:spLocks/>
                    </p:cNvSpPr>
                    <p:nvPr/>
                  </p:nvSpPr>
                  <p:spPr bwMode="gray">
                    <a:xfrm>
                      <a:off x="6907325" y="3651032"/>
                      <a:ext cx="237011" cy="89410"/>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3" name="Freeform 162"/>
                    <p:cNvSpPr>
                      <a:spLocks/>
                    </p:cNvSpPr>
                    <p:nvPr/>
                  </p:nvSpPr>
                  <p:spPr bwMode="gray">
                    <a:xfrm>
                      <a:off x="6985201" y="1905624"/>
                      <a:ext cx="470636" cy="529839"/>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4" name="Freeform 163"/>
                    <p:cNvSpPr>
                      <a:spLocks/>
                    </p:cNvSpPr>
                    <p:nvPr/>
                  </p:nvSpPr>
                  <p:spPr bwMode="gray">
                    <a:xfrm>
                      <a:off x="6876853" y="2299692"/>
                      <a:ext cx="135435" cy="96033"/>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5" name="Freeform 164"/>
                    <p:cNvSpPr>
                      <a:spLocks/>
                    </p:cNvSpPr>
                    <p:nvPr/>
                  </p:nvSpPr>
                  <p:spPr bwMode="gray">
                    <a:xfrm>
                      <a:off x="6534880" y="1763230"/>
                      <a:ext cx="142206" cy="202001"/>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6" name="Freeform 165"/>
                    <p:cNvSpPr>
                      <a:spLocks/>
                    </p:cNvSpPr>
                    <p:nvPr/>
                  </p:nvSpPr>
                  <p:spPr bwMode="gray">
                    <a:xfrm>
                      <a:off x="6778662" y="1783099"/>
                      <a:ext cx="115120" cy="175509"/>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7" name="Freeform 166"/>
                    <p:cNvSpPr>
                      <a:spLocks/>
                    </p:cNvSpPr>
                    <p:nvPr/>
                  </p:nvSpPr>
                  <p:spPr bwMode="gray">
                    <a:xfrm>
                      <a:off x="6101488" y="1717120"/>
                      <a:ext cx="176066" cy="19206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8" name="Freeform 167"/>
                    <p:cNvSpPr>
                      <a:spLocks/>
                    </p:cNvSpPr>
                    <p:nvPr/>
                  </p:nvSpPr>
                  <p:spPr bwMode="gray">
                    <a:xfrm>
                      <a:off x="6196292" y="1809841"/>
                      <a:ext cx="392761" cy="307969"/>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9" name="Freeform 168"/>
                    <p:cNvSpPr>
                      <a:spLocks/>
                    </p:cNvSpPr>
                    <p:nvPr/>
                  </p:nvSpPr>
                  <p:spPr bwMode="gray">
                    <a:xfrm>
                      <a:off x="6209835" y="1455511"/>
                      <a:ext cx="199766" cy="149017"/>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0" name="Freeform 169"/>
                    <p:cNvSpPr>
                      <a:spLocks/>
                    </p:cNvSpPr>
                    <p:nvPr/>
                  </p:nvSpPr>
                  <p:spPr bwMode="gray">
                    <a:xfrm>
                      <a:off x="6399444" y="1408900"/>
                      <a:ext cx="37245" cy="46361"/>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1" name="Freeform 170"/>
                    <p:cNvSpPr>
                      <a:spLocks/>
                    </p:cNvSpPr>
                    <p:nvPr/>
                  </p:nvSpPr>
                  <p:spPr bwMode="gray">
                    <a:xfrm>
                      <a:off x="6443461" y="1345982"/>
                      <a:ext cx="115120" cy="69541"/>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2" name="Freeform 171"/>
                    <p:cNvSpPr>
                      <a:spLocks/>
                    </p:cNvSpPr>
                    <p:nvPr/>
                  </p:nvSpPr>
                  <p:spPr bwMode="gray">
                    <a:xfrm>
                      <a:off x="6443461" y="1435392"/>
                      <a:ext cx="98191" cy="5629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3" name="Freeform 172"/>
                    <p:cNvSpPr>
                      <a:spLocks/>
                    </p:cNvSpPr>
                    <p:nvPr/>
                  </p:nvSpPr>
                  <p:spPr bwMode="gray">
                    <a:xfrm>
                      <a:off x="6318184" y="1610902"/>
                      <a:ext cx="33859" cy="46361"/>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4" name="Freeform 173"/>
                    <p:cNvSpPr>
                      <a:spLocks/>
                    </p:cNvSpPr>
                    <p:nvPr/>
                  </p:nvSpPr>
                  <p:spPr bwMode="gray">
                    <a:xfrm>
                      <a:off x="6314798" y="1644017"/>
                      <a:ext cx="192995" cy="149017"/>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5" name="Freeform 174"/>
                    <p:cNvSpPr>
                      <a:spLocks/>
                    </p:cNvSpPr>
                    <p:nvPr/>
                  </p:nvSpPr>
                  <p:spPr bwMode="gray">
                    <a:xfrm>
                      <a:off x="6619526" y="1428769"/>
                      <a:ext cx="33859" cy="79476"/>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6" name="Freeform 175"/>
                    <p:cNvSpPr>
                      <a:spLocks/>
                    </p:cNvSpPr>
                    <p:nvPr/>
                  </p:nvSpPr>
                  <p:spPr bwMode="gray">
                    <a:xfrm>
                      <a:off x="6534880" y="1541361"/>
                      <a:ext cx="125277" cy="149017"/>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7" name="Freeform 176"/>
                    <p:cNvSpPr>
                      <a:spLocks/>
                    </p:cNvSpPr>
                    <p:nvPr/>
                  </p:nvSpPr>
                  <p:spPr bwMode="gray">
                    <a:xfrm>
                      <a:off x="6663543" y="1637394"/>
                      <a:ext cx="74489" cy="76164"/>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8" name="Freeform 177"/>
                    <p:cNvSpPr>
                      <a:spLocks/>
                    </p:cNvSpPr>
                    <p:nvPr/>
                  </p:nvSpPr>
                  <p:spPr bwMode="gray">
                    <a:xfrm>
                      <a:off x="6748190" y="1607591"/>
                      <a:ext cx="284413" cy="162263"/>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99" name="Freeform 178"/>
                    <p:cNvSpPr>
                      <a:spLocks/>
                    </p:cNvSpPr>
                    <p:nvPr/>
                  </p:nvSpPr>
                  <p:spPr bwMode="gray">
                    <a:xfrm>
                      <a:off x="6595825" y="1269818"/>
                      <a:ext cx="148978" cy="168886"/>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0" name="Freeform 179"/>
                    <p:cNvSpPr>
                      <a:spLocks/>
                    </p:cNvSpPr>
                    <p:nvPr/>
                  </p:nvSpPr>
                  <p:spPr bwMode="gray">
                    <a:xfrm>
                      <a:off x="6775276" y="1342671"/>
                      <a:ext cx="64332" cy="89410"/>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1" name="Freeform 180"/>
                    <p:cNvSpPr>
                      <a:spLocks/>
                    </p:cNvSpPr>
                    <p:nvPr/>
                  </p:nvSpPr>
                  <p:spPr bwMode="gray">
                    <a:xfrm>
                      <a:off x="6988587" y="1359228"/>
                      <a:ext cx="115120" cy="241739"/>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2" name="Freeform 181"/>
                    <p:cNvSpPr>
                      <a:spLocks/>
                    </p:cNvSpPr>
                    <p:nvPr/>
                  </p:nvSpPr>
                  <p:spPr bwMode="gray">
                    <a:xfrm>
                      <a:off x="6585667" y="2044708"/>
                      <a:ext cx="84646" cy="76164"/>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3" name="Freeform 182"/>
                    <p:cNvSpPr>
                      <a:spLocks/>
                    </p:cNvSpPr>
                    <p:nvPr/>
                  </p:nvSpPr>
                  <p:spPr bwMode="gray">
                    <a:xfrm>
                      <a:off x="7012287" y="1776476"/>
                      <a:ext cx="101577" cy="72853"/>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4" name="Freeform 183"/>
                    <p:cNvSpPr>
                      <a:spLocks/>
                    </p:cNvSpPr>
                    <p:nvPr/>
                  </p:nvSpPr>
                  <p:spPr bwMode="gray">
                    <a:xfrm>
                      <a:off x="7083391" y="2117560"/>
                      <a:ext cx="40631" cy="52984"/>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5" name="Freeform 184"/>
                    <p:cNvSpPr>
                      <a:spLocks/>
                    </p:cNvSpPr>
                    <p:nvPr/>
                  </p:nvSpPr>
                  <p:spPr bwMode="gray">
                    <a:xfrm>
                      <a:off x="7066462" y="1319490"/>
                      <a:ext cx="385989" cy="4437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406" name="Freeform 186"/>
                    <p:cNvSpPr>
                      <a:spLocks/>
                    </p:cNvSpPr>
                    <p:nvPr/>
                  </p:nvSpPr>
                  <p:spPr bwMode="gray">
                    <a:xfrm>
                      <a:off x="5691797" y="1919121"/>
                      <a:ext cx="1852072" cy="1235187"/>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grpSp>
              <p:sp>
                <p:nvSpPr>
                  <p:cNvPr id="374" name="Freeform 130"/>
                  <p:cNvSpPr>
                    <a:spLocks/>
                  </p:cNvSpPr>
                  <p:nvPr/>
                </p:nvSpPr>
                <p:spPr bwMode="gray">
                  <a:xfrm>
                    <a:off x="3255415" y="4703599"/>
                    <a:ext cx="203152" cy="182132"/>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5" name="Freeform 132"/>
                  <p:cNvSpPr>
                    <a:spLocks/>
                  </p:cNvSpPr>
                  <p:nvPr/>
                </p:nvSpPr>
                <p:spPr bwMode="gray">
                  <a:xfrm>
                    <a:off x="3736208" y="4796321"/>
                    <a:ext cx="206538" cy="178820"/>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6" name="Freeform 134"/>
                  <p:cNvSpPr>
                    <a:spLocks/>
                  </p:cNvSpPr>
                  <p:nvPr/>
                </p:nvSpPr>
                <p:spPr bwMode="gray">
                  <a:xfrm>
                    <a:off x="3465339" y="4740026"/>
                    <a:ext cx="138821" cy="158951"/>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7" name="Freeform 135"/>
                  <p:cNvSpPr>
                    <a:spLocks/>
                  </p:cNvSpPr>
                  <p:nvPr/>
                </p:nvSpPr>
                <p:spPr bwMode="gray">
                  <a:xfrm>
                    <a:off x="2947300" y="4670485"/>
                    <a:ext cx="230240" cy="245051"/>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8" name="Freeform 136"/>
                  <p:cNvSpPr>
                    <a:spLocks/>
                  </p:cNvSpPr>
                  <p:nvPr/>
                </p:nvSpPr>
                <p:spPr bwMode="gray">
                  <a:xfrm>
                    <a:off x="3170768" y="4922158"/>
                    <a:ext cx="196380" cy="52984"/>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79" name="Freeform 29"/>
                  <p:cNvSpPr>
                    <a:spLocks/>
                  </p:cNvSpPr>
                  <p:nvPr/>
                </p:nvSpPr>
                <p:spPr bwMode="gray">
                  <a:xfrm>
                    <a:off x="2026168" y="4228675"/>
                    <a:ext cx="18000" cy="7200"/>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0" name="Freeform 116"/>
                  <p:cNvSpPr>
                    <a:spLocks/>
                  </p:cNvSpPr>
                  <p:nvPr/>
                </p:nvSpPr>
                <p:spPr bwMode="gray">
                  <a:xfrm>
                    <a:off x="2600628" y="4581508"/>
                    <a:ext cx="37245" cy="72000"/>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81" name="Freeform 53"/>
                  <p:cNvSpPr>
                    <a:spLocks/>
                  </p:cNvSpPr>
                  <p:nvPr/>
                </p:nvSpPr>
                <p:spPr bwMode="gray">
                  <a:xfrm>
                    <a:off x="1156174" y="3385625"/>
                    <a:ext cx="91418" cy="139082"/>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grpFill/>
                  <a:ln w="6350">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grpSp>
            <p:grpSp>
              <p:nvGrpSpPr>
                <p:cNvPr id="325" name="组合 228"/>
                <p:cNvGrpSpPr>
                  <a:grpSpLocks/>
                </p:cNvGrpSpPr>
                <p:nvPr/>
              </p:nvGrpSpPr>
              <p:grpSpPr bwMode="auto">
                <a:xfrm>
                  <a:off x="5798486" y="1731058"/>
                  <a:ext cx="6867525" cy="3038475"/>
                  <a:chOff x="827584" y="2621977"/>
                  <a:chExt cx="6866552" cy="3039271"/>
                </a:xfrm>
              </p:grpSpPr>
              <p:sp>
                <p:nvSpPr>
                  <p:cNvPr id="326" name="五角星 325"/>
                  <p:cNvSpPr/>
                  <p:nvPr/>
                </p:nvSpPr>
                <p:spPr bwMode="auto">
                  <a:xfrm>
                    <a:off x="6336235" y="377021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27" name="五角星 326"/>
                  <p:cNvSpPr/>
                  <p:nvPr/>
                </p:nvSpPr>
                <p:spPr bwMode="auto">
                  <a:xfrm>
                    <a:off x="7531615" y="520426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28" name="五角星 327"/>
                  <p:cNvSpPr/>
                  <p:nvPr/>
                </p:nvSpPr>
                <p:spPr bwMode="auto">
                  <a:xfrm>
                    <a:off x="1115616" y="334205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29" name="五角星 328"/>
                  <p:cNvSpPr/>
                  <p:nvPr/>
                </p:nvSpPr>
                <p:spPr bwMode="auto">
                  <a:xfrm>
                    <a:off x="841527" y="34142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0" name="五角星 329"/>
                  <p:cNvSpPr/>
                  <p:nvPr/>
                </p:nvSpPr>
                <p:spPr bwMode="auto">
                  <a:xfrm>
                    <a:off x="3570142" y="538308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1" name="五角星 330"/>
                  <p:cNvSpPr/>
                  <p:nvPr/>
                </p:nvSpPr>
                <p:spPr bwMode="auto">
                  <a:xfrm>
                    <a:off x="1274521" y="289447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2" name="五角星 331"/>
                  <p:cNvSpPr/>
                  <p:nvPr/>
                </p:nvSpPr>
                <p:spPr bwMode="auto">
                  <a:xfrm>
                    <a:off x="3831232" y="5384625"/>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3" name="五角星 332"/>
                  <p:cNvSpPr/>
                  <p:nvPr/>
                </p:nvSpPr>
                <p:spPr bwMode="auto">
                  <a:xfrm>
                    <a:off x="2492128" y="42305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4" name="五角星 333"/>
                  <p:cNvSpPr/>
                  <p:nvPr/>
                </p:nvSpPr>
                <p:spPr bwMode="auto">
                  <a:xfrm>
                    <a:off x="1835696" y="4278161"/>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5" name="五角星 334"/>
                  <p:cNvSpPr/>
                  <p:nvPr/>
                </p:nvSpPr>
                <p:spPr bwMode="auto">
                  <a:xfrm>
                    <a:off x="1691680" y="40770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6" name="五角星 335"/>
                  <p:cNvSpPr/>
                  <p:nvPr/>
                </p:nvSpPr>
                <p:spPr bwMode="auto">
                  <a:xfrm>
                    <a:off x="3860012" y="384809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7" name="五角星 336"/>
                  <p:cNvSpPr/>
                  <p:nvPr/>
                </p:nvSpPr>
                <p:spPr bwMode="auto">
                  <a:xfrm>
                    <a:off x="2101062" y="42210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8" name="五角星 337"/>
                  <p:cNvSpPr/>
                  <p:nvPr/>
                </p:nvSpPr>
                <p:spPr bwMode="auto">
                  <a:xfrm>
                    <a:off x="2966109" y="291000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39" name="五角星 338"/>
                  <p:cNvSpPr/>
                  <p:nvPr/>
                </p:nvSpPr>
                <p:spPr bwMode="auto">
                  <a:xfrm>
                    <a:off x="3331448" y="423509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0" name="五角星 339"/>
                  <p:cNvSpPr/>
                  <p:nvPr/>
                </p:nvSpPr>
                <p:spPr bwMode="auto">
                  <a:xfrm>
                    <a:off x="2609279" y="4577840"/>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1" name="五角星 340"/>
                  <p:cNvSpPr/>
                  <p:nvPr/>
                </p:nvSpPr>
                <p:spPr bwMode="auto">
                  <a:xfrm>
                    <a:off x="7379250" y="4829729"/>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2" name="五角星 341"/>
                  <p:cNvSpPr/>
                  <p:nvPr/>
                </p:nvSpPr>
                <p:spPr bwMode="auto">
                  <a:xfrm>
                    <a:off x="3545383" y="3198041"/>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3" name="五角星 342"/>
                  <p:cNvSpPr/>
                  <p:nvPr/>
                </p:nvSpPr>
                <p:spPr bwMode="auto">
                  <a:xfrm>
                    <a:off x="1360859" y="550229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4" name="五角星 274"/>
                  <p:cNvSpPr/>
                  <p:nvPr/>
                </p:nvSpPr>
                <p:spPr bwMode="auto">
                  <a:xfrm>
                    <a:off x="827584" y="3846113"/>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5" name="五角星 344"/>
                  <p:cNvSpPr/>
                  <p:nvPr/>
                </p:nvSpPr>
                <p:spPr bwMode="auto">
                  <a:xfrm>
                    <a:off x="1003388" y="4544513"/>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6" name="五角星 345"/>
                  <p:cNvSpPr/>
                  <p:nvPr/>
                </p:nvSpPr>
                <p:spPr bwMode="auto">
                  <a:xfrm>
                    <a:off x="1525949" y="470346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7" name="五角星 346"/>
                  <p:cNvSpPr/>
                  <p:nvPr/>
                </p:nvSpPr>
                <p:spPr bwMode="auto">
                  <a:xfrm>
                    <a:off x="3347864" y="262197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8" name="五角星 347"/>
                  <p:cNvSpPr/>
                  <p:nvPr/>
                </p:nvSpPr>
                <p:spPr bwMode="auto">
                  <a:xfrm>
                    <a:off x="6062453" y="3119288"/>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49" name="五角星 348"/>
                  <p:cNvSpPr/>
                  <p:nvPr/>
                </p:nvSpPr>
                <p:spPr bwMode="auto">
                  <a:xfrm>
                    <a:off x="3542173" y="479715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0" name="五角星 349"/>
                  <p:cNvSpPr/>
                  <p:nvPr/>
                </p:nvSpPr>
                <p:spPr bwMode="auto">
                  <a:xfrm>
                    <a:off x="1907704" y="407707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1" name="五角星 350"/>
                  <p:cNvSpPr/>
                  <p:nvPr/>
                </p:nvSpPr>
                <p:spPr bwMode="auto">
                  <a:xfrm>
                    <a:off x="3329359" y="4005064"/>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2" name="五角星 274"/>
                  <p:cNvSpPr/>
                  <p:nvPr/>
                </p:nvSpPr>
                <p:spPr bwMode="auto">
                  <a:xfrm>
                    <a:off x="827584" y="3717032"/>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3" name="五角星 352"/>
                  <p:cNvSpPr/>
                  <p:nvPr/>
                </p:nvSpPr>
                <p:spPr bwMode="auto">
                  <a:xfrm>
                    <a:off x="1101102" y="4465157"/>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54" name="五角星 353"/>
                  <p:cNvSpPr/>
                  <p:nvPr/>
                </p:nvSpPr>
                <p:spPr bwMode="auto">
                  <a:xfrm>
                    <a:off x="2825303" y="3903186"/>
                    <a:ext cx="162521" cy="15895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endParaRPr lang="zh-CN" altLang="en-US" sz="2700">
                      <a:solidFill>
                        <a:prstClr val="black"/>
                      </a:solidFill>
                      <a:latin typeface="微软雅黑" panose="020B0503020204020204" pitchFamily="34" charset="-122"/>
                      <a:ea typeface="微软雅黑" panose="020B0503020204020204" pitchFamily="34" charset="-122"/>
                      <a:cs typeface="Arial" pitchFamily="34" charset="0"/>
                    </a:endParaRPr>
                  </a:p>
                </p:txBody>
              </p:sp>
            </p:grpSp>
          </p:grpSp>
        </p:grpSp>
        <p:sp>
          <p:nvSpPr>
            <p:cNvPr id="313" name="文本框 7"/>
            <p:cNvSpPr txBox="1"/>
            <p:nvPr/>
          </p:nvSpPr>
          <p:spPr>
            <a:xfrm>
              <a:off x="144016" y="3992664"/>
              <a:ext cx="2267744" cy="1785104"/>
            </a:xfrm>
            <a:prstGeom prst="rect">
              <a:avLst/>
            </a:prstGeom>
            <a:noFill/>
          </p:spPr>
          <p:txBody>
            <a:bodyPr wrap="square" rtlCol="0">
              <a:spAutoFit/>
            </a:bodyPr>
            <a:lstStyle/>
            <a:p>
              <a:pPr>
                <a:lnSpc>
                  <a:spcPct val="150000"/>
                </a:lnSpc>
              </a:pPr>
              <a:r>
                <a:rPr kumimoji="1" lang="en-US" altLang="zh-CN" dirty="0">
                  <a:solidFill>
                    <a:schemeClr val="bg1"/>
                  </a:solidFill>
                  <a:ea typeface="微软雅黑" panose="020B0503020204020204" pitchFamily="34" charset="-122"/>
                </a:rPr>
                <a:t>2G</a:t>
              </a:r>
              <a:r>
                <a:rPr kumimoji="1" lang="zh-CN" altLang="en-US" sz="1500" dirty="0">
                  <a:solidFill>
                    <a:schemeClr val="bg1"/>
                  </a:solidFill>
                  <a:ea typeface="微软雅黑" panose="020B0503020204020204" pitchFamily="34" charset="-122"/>
                </a:rPr>
                <a:t>基站：</a:t>
              </a:r>
              <a:r>
                <a:rPr lang="en-US" altLang="zh-CN" dirty="0">
                  <a:solidFill>
                    <a:schemeClr val="bg1"/>
                  </a:solidFill>
                  <a:ea typeface="微软雅黑" panose="020B0503020204020204" pitchFamily="34" charset="-122"/>
                  <a:cs typeface="Arial Unicode MS" panose="020B0604020202020204" pitchFamily="34" charset="-122"/>
                </a:rPr>
                <a:t>97</a:t>
              </a:r>
              <a:r>
                <a:rPr lang="zh-CN" altLang="en-US" dirty="0">
                  <a:solidFill>
                    <a:schemeClr val="bg1"/>
                  </a:solidFill>
                  <a:ea typeface="微软雅黑" panose="020B0503020204020204" pitchFamily="34" charset="-122"/>
                  <a:cs typeface="Arial Unicode MS" panose="020B0604020202020204" pitchFamily="34" charset="-122"/>
                </a:rPr>
                <a:t>万</a:t>
              </a:r>
              <a:endParaRPr lang="en-US" altLang="zh-CN" sz="1500" dirty="0">
                <a:solidFill>
                  <a:schemeClr val="bg1"/>
                </a:solidFill>
                <a:ea typeface="微软雅黑" panose="020B0503020204020204" pitchFamily="34" charset="-122"/>
                <a:cs typeface="Arial Unicode MS" panose="020B0604020202020204" pitchFamily="34" charset="-122"/>
              </a:endParaRPr>
            </a:p>
            <a:p>
              <a:pPr>
                <a:lnSpc>
                  <a:spcPct val="150000"/>
                </a:lnSpc>
              </a:pPr>
              <a:r>
                <a:rPr kumimoji="1" lang="en-US" altLang="zh-CN" dirty="0">
                  <a:solidFill>
                    <a:schemeClr val="bg1"/>
                  </a:solidFill>
                  <a:ea typeface="微软雅黑" panose="020B0503020204020204" pitchFamily="34" charset="-122"/>
                </a:rPr>
                <a:t>3G</a:t>
              </a:r>
              <a:r>
                <a:rPr kumimoji="1" lang="zh-CN" altLang="en-US" sz="1500" dirty="0">
                  <a:solidFill>
                    <a:schemeClr val="bg1"/>
                  </a:solidFill>
                  <a:ea typeface="微软雅黑" panose="020B0503020204020204" pitchFamily="34" charset="-122"/>
                </a:rPr>
                <a:t>基站：</a:t>
              </a:r>
              <a:r>
                <a:rPr lang="en-US" altLang="zh-CN" dirty="0">
                  <a:solidFill>
                    <a:schemeClr val="bg1"/>
                  </a:solidFill>
                  <a:ea typeface="微软雅黑" panose="020B0503020204020204" pitchFamily="34" charset="-122"/>
                  <a:cs typeface="Arial Unicode MS" panose="020B0604020202020204" pitchFamily="34" charset="-122"/>
                </a:rPr>
                <a:t>57</a:t>
              </a:r>
              <a:r>
                <a:rPr lang="zh-CN" altLang="en-US" dirty="0">
                  <a:solidFill>
                    <a:schemeClr val="bg1"/>
                  </a:solidFill>
                  <a:ea typeface="微软雅黑" panose="020B0503020204020204" pitchFamily="34" charset="-122"/>
                  <a:cs typeface="Arial Unicode MS" panose="020B0604020202020204" pitchFamily="34" charset="-122"/>
                </a:rPr>
                <a:t>万</a:t>
              </a:r>
              <a:endParaRPr kumimoji="1" lang="en-US" altLang="zh-CN" sz="1200" b="1" dirty="0">
                <a:solidFill>
                  <a:schemeClr val="bg1"/>
                </a:solidFill>
                <a:ea typeface="微软雅黑" panose="020B0503020204020204" pitchFamily="34" charset="-122"/>
              </a:endParaRPr>
            </a:p>
            <a:p>
              <a:pPr>
                <a:lnSpc>
                  <a:spcPct val="150000"/>
                </a:lnSpc>
              </a:pPr>
              <a:r>
                <a:rPr kumimoji="1" lang="en-US" altLang="zh-CN" dirty="0">
                  <a:solidFill>
                    <a:schemeClr val="bg1"/>
                  </a:solidFill>
                  <a:ea typeface="微软雅黑" panose="020B0503020204020204" pitchFamily="34" charset="-122"/>
                </a:rPr>
                <a:t>4G</a:t>
              </a:r>
              <a:r>
                <a:rPr kumimoji="1" lang="zh-CN" altLang="en-US" sz="1500" dirty="0">
                  <a:solidFill>
                    <a:schemeClr val="bg1"/>
                  </a:solidFill>
                  <a:ea typeface="微软雅黑" panose="020B0503020204020204" pitchFamily="34" charset="-122"/>
                </a:rPr>
                <a:t>基站</a:t>
              </a:r>
              <a:r>
                <a:rPr kumimoji="1" lang="zh-CN" altLang="en-US" sz="1500" dirty="0" smtClean="0">
                  <a:solidFill>
                    <a:schemeClr val="bg1"/>
                  </a:solidFill>
                  <a:ea typeface="微软雅黑" panose="020B0503020204020204" pitchFamily="34" charset="-122"/>
                </a:rPr>
                <a:t>：</a:t>
              </a:r>
              <a:r>
                <a:rPr lang="en-US" altLang="zh-CN" dirty="0" smtClean="0">
                  <a:solidFill>
                    <a:schemeClr val="bg1"/>
                  </a:solidFill>
                  <a:ea typeface="微软雅黑" panose="020B0503020204020204" pitchFamily="34" charset="-122"/>
                  <a:cs typeface="Arial Unicode MS" panose="020B0604020202020204" pitchFamily="34" charset="-122"/>
                </a:rPr>
                <a:t>100</a:t>
              </a:r>
              <a:r>
                <a:rPr lang="zh-CN" altLang="en-US" dirty="0" smtClean="0">
                  <a:solidFill>
                    <a:schemeClr val="bg1"/>
                  </a:solidFill>
                  <a:ea typeface="微软雅黑" panose="020B0503020204020204" pitchFamily="34" charset="-122"/>
                  <a:cs typeface="Arial Unicode MS" panose="020B0604020202020204" pitchFamily="34" charset="-122"/>
                </a:rPr>
                <a:t>万</a:t>
              </a:r>
              <a:endParaRPr kumimoji="1" lang="en-US" altLang="zh-CN" sz="1200" dirty="0">
                <a:solidFill>
                  <a:schemeClr val="bg1"/>
                </a:solidFill>
                <a:ea typeface="微软雅黑" panose="020B0503020204020204" pitchFamily="34" charset="-122"/>
              </a:endParaRPr>
            </a:p>
          </p:txBody>
        </p:sp>
        <p:sp>
          <p:nvSpPr>
            <p:cNvPr id="314" name="文本框 7"/>
            <p:cNvSpPr txBox="1"/>
            <p:nvPr/>
          </p:nvSpPr>
          <p:spPr>
            <a:xfrm>
              <a:off x="2296764" y="3988994"/>
              <a:ext cx="1725437" cy="1231106"/>
            </a:xfrm>
            <a:prstGeom prst="rect">
              <a:avLst/>
            </a:prstGeom>
            <a:noFill/>
          </p:spPr>
          <p:txBody>
            <a:bodyPr wrap="none" rtlCol="0">
              <a:spAutoFit/>
            </a:bodyPr>
            <a:lstStyle/>
            <a:p>
              <a:pPr>
                <a:lnSpc>
                  <a:spcPct val="150000"/>
                </a:lnSpc>
              </a:pPr>
              <a:r>
                <a:rPr kumimoji="1" lang="zh-CN" altLang="en-US" sz="1500" dirty="0" smtClean="0">
                  <a:solidFill>
                    <a:schemeClr val="bg1"/>
                  </a:solidFill>
                  <a:ea typeface="微软雅黑" panose="020B0503020204020204" pitchFamily="34" charset="-122"/>
                </a:rPr>
                <a:t>移动</a:t>
              </a:r>
              <a:r>
                <a:rPr kumimoji="1" lang="zh-CN" altLang="en-US" sz="1500" dirty="0">
                  <a:solidFill>
                    <a:schemeClr val="bg1"/>
                  </a:solidFill>
                  <a:ea typeface="微软雅黑" panose="020B0503020204020204" pitchFamily="34" charset="-122"/>
                </a:rPr>
                <a:t>用户</a:t>
              </a:r>
              <a:r>
                <a:rPr lang="en-US" altLang="zh-CN" dirty="0" smtClean="0">
                  <a:solidFill>
                    <a:schemeClr val="bg1"/>
                  </a:solidFill>
                  <a:ea typeface="微软雅黑" panose="020B0503020204020204" pitchFamily="34" charset="-122"/>
                  <a:cs typeface="Arial Unicode MS" panose="020B0604020202020204" pitchFamily="34" charset="-122"/>
                </a:rPr>
                <a:t>8.15</a:t>
              </a:r>
              <a:r>
                <a:rPr lang="zh-CN" altLang="en-US" dirty="0" smtClean="0">
                  <a:solidFill>
                    <a:schemeClr val="bg1"/>
                  </a:solidFill>
                  <a:ea typeface="微软雅黑" panose="020B0503020204020204" pitchFamily="34" charset="-122"/>
                  <a:cs typeface="Arial Unicode MS" panose="020B0604020202020204" pitchFamily="34" charset="-122"/>
                </a:rPr>
                <a:t>亿</a:t>
              </a:r>
              <a:endParaRPr lang="en-US" altLang="zh-CN" sz="1500" dirty="0">
                <a:solidFill>
                  <a:schemeClr val="bg1"/>
                </a:solidFill>
                <a:ea typeface="微软雅黑" panose="020B0503020204020204" pitchFamily="34" charset="-122"/>
                <a:cs typeface="Arial Unicode MS" panose="020B0604020202020204" pitchFamily="34" charset="-122"/>
              </a:endParaRPr>
            </a:p>
            <a:p>
              <a:pPr>
                <a:lnSpc>
                  <a:spcPct val="150000"/>
                </a:lnSpc>
              </a:pPr>
              <a:r>
                <a:rPr kumimoji="1" lang="en-US" altLang="zh-CN" sz="1500" dirty="0">
                  <a:solidFill>
                    <a:schemeClr val="bg1"/>
                  </a:solidFill>
                  <a:ea typeface="微软雅黑" panose="020B0503020204020204" pitchFamily="34" charset="-122"/>
                </a:rPr>
                <a:t>4G</a:t>
              </a:r>
              <a:r>
                <a:rPr kumimoji="1" lang="zh-CN" altLang="en-US" sz="1500" dirty="0">
                  <a:solidFill>
                    <a:schemeClr val="bg1"/>
                  </a:solidFill>
                  <a:ea typeface="微软雅黑" panose="020B0503020204020204" pitchFamily="34" charset="-122"/>
                </a:rPr>
                <a:t>用户</a:t>
              </a:r>
              <a:r>
                <a:rPr lang="en-US" altLang="zh-CN" dirty="0" smtClean="0">
                  <a:solidFill>
                    <a:schemeClr val="bg1"/>
                  </a:solidFill>
                  <a:ea typeface="微软雅黑" panose="020B0503020204020204" pitchFamily="34" charset="-122"/>
                  <a:cs typeface="Arial Unicode MS" panose="020B0604020202020204" pitchFamily="34" charset="-122"/>
                </a:rPr>
                <a:t>2.6</a:t>
              </a:r>
              <a:r>
                <a:rPr lang="zh-CN" altLang="en-US" dirty="0" smtClean="0">
                  <a:solidFill>
                    <a:schemeClr val="bg1"/>
                  </a:solidFill>
                  <a:ea typeface="微软雅黑" panose="020B0503020204020204" pitchFamily="34" charset="-122"/>
                  <a:cs typeface="Arial Unicode MS" panose="020B0604020202020204" pitchFamily="34" charset="-122"/>
                </a:rPr>
                <a:t>亿</a:t>
              </a:r>
              <a:endParaRPr kumimoji="1" lang="en-US" altLang="zh-CN" sz="1200" dirty="0">
                <a:solidFill>
                  <a:schemeClr val="bg1"/>
                </a:solidFill>
                <a:ea typeface="微软雅黑" panose="020B0503020204020204" pitchFamily="34" charset="-122"/>
              </a:endParaRPr>
            </a:p>
          </p:txBody>
        </p:sp>
        <p:sp>
          <p:nvSpPr>
            <p:cNvPr id="315" name="文本框 7"/>
            <p:cNvSpPr txBox="1"/>
            <p:nvPr/>
          </p:nvSpPr>
          <p:spPr>
            <a:xfrm>
              <a:off x="4652063" y="3962860"/>
              <a:ext cx="2118197" cy="1785104"/>
            </a:xfrm>
            <a:prstGeom prst="rect">
              <a:avLst/>
            </a:prstGeom>
            <a:noFill/>
          </p:spPr>
          <p:txBody>
            <a:bodyPr wrap="none" rtlCol="0">
              <a:spAutoFit/>
            </a:bodyPr>
            <a:lstStyle/>
            <a:p>
              <a:pPr>
                <a:lnSpc>
                  <a:spcPct val="150000"/>
                </a:lnSpc>
              </a:pPr>
              <a:r>
                <a:rPr kumimoji="1" lang="en-US" altLang="zh-CN" dirty="0">
                  <a:solidFill>
                    <a:schemeClr val="bg1"/>
                  </a:solidFill>
                  <a:ea typeface="微软雅黑" panose="020B0503020204020204" pitchFamily="34" charset="-122"/>
                </a:rPr>
                <a:t>4G</a:t>
              </a:r>
              <a:r>
                <a:rPr kumimoji="1" lang="zh-CN" altLang="en-US" sz="1500" dirty="0">
                  <a:solidFill>
                    <a:schemeClr val="bg1"/>
                  </a:solidFill>
                  <a:ea typeface="微软雅黑" panose="020B0503020204020204" pitchFamily="34" charset="-122"/>
                </a:rPr>
                <a:t>终端销量超</a:t>
              </a:r>
              <a:r>
                <a:rPr lang="en-US" altLang="zh-CN" dirty="0">
                  <a:solidFill>
                    <a:schemeClr val="bg1"/>
                  </a:solidFill>
                  <a:ea typeface="微软雅黑" panose="020B0503020204020204" pitchFamily="34" charset="-122"/>
                  <a:cs typeface="Arial Unicode MS" panose="020B0604020202020204" pitchFamily="34" charset="-122"/>
                </a:rPr>
                <a:t>2.1</a:t>
              </a:r>
              <a:r>
                <a:rPr lang="zh-CN" altLang="en-US" dirty="0">
                  <a:solidFill>
                    <a:schemeClr val="bg1"/>
                  </a:solidFill>
                  <a:ea typeface="微软雅黑" panose="020B0503020204020204" pitchFamily="34" charset="-122"/>
                  <a:cs typeface="Arial Unicode MS" panose="020B0604020202020204" pitchFamily="34" charset="-122"/>
                </a:rPr>
                <a:t>亿</a:t>
              </a:r>
              <a:endParaRPr lang="en-US" altLang="zh-CN" dirty="0">
                <a:solidFill>
                  <a:schemeClr val="bg1"/>
                </a:solidFill>
                <a:ea typeface="微软雅黑" panose="020B0503020204020204" pitchFamily="34" charset="-122"/>
                <a:cs typeface="Arial Unicode MS" panose="020B0604020202020204" pitchFamily="34" charset="-122"/>
              </a:endParaRPr>
            </a:p>
            <a:p>
              <a:pPr>
                <a:lnSpc>
                  <a:spcPct val="150000"/>
                </a:lnSpc>
              </a:pPr>
              <a:r>
                <a:rPr kumimoji="1" lang="zh-CN" altLang="en-US" sz="1500" dirty="0">
                  <a:solidFill>
                    <a:schemeClr val="bg1"/>
                  </a:solidFill>
                  <a:ea typeface="微软雅黑" panose="020B0503020204020204" pitchFamily="34" charset="-122"/>
                </a:rPr>
                <a:t>款式</a:t>
              </a:r>
              <a:r>
                <a:rPr kumimoji="1" lang="en-US" altLang="zh-CN" dirty="0">
                  <a:solidFill>
                    <a:schemeClr val="bg1"/>
                  </a:solidFill>
                  <a:ea typeface="微软雅黑" panose="020B0503020204020204" pitchFamily="34" charset="-122"/>
                  <a:cs typeface="Arial Unicode MS" panose="020B0604020202020204" pitchFamily="34" charset="-122"/>
                </a:rPr>
                <a:t>1000</a:t>
              </a:r>
              <a:r>
                <a:rPr kumimoji="1" lang="zh-CN" altLang="en-US" dirty="0">
                  <a:solidFill>
                    <a:schemeClr val="bg1"/>
                  </a:solidFill>
                  <a:ea typeface="微软雅黑" panose="020B0503020204020204" pitchFamily="34" charset="-122"/>
                  <a:cs typeface="Arial Unicode MS" panose="020B0604020202020204" pitchFamily="34" charset="-122"/>
                </a:rPr>
                <a:t>种</a:t>
              </a:r>
              <a:endParaRPr kumimoji="1" lang="en-US" altLang="zh-CN" dirty="0">
                <a:solidFill>
                  <a:schemeClr val="bg1"/>
                </a:solidFill>
                <a:ea typeface="微软雅黑" panose="020B0503020204020204" pitchFamily="34" charset="-122"/>
                <a:cs typeface="Arial Unicode MS" panose="020B0604020202020204" pitchFamily="34" charset="-122"/>
              </a:endParaRPr>
            </a:p>
            <a:p>
              <a:pPr>
                <a:lnSpc>
                  <a:spcPct val="150000"/>
                </a:lnSpc>
              </a:pPr>
              <a:r>
                <a:rPr kumimoji="1" lang="zh-CN" altLang="en-US" sz="1500" dirty="0">
                  <a:solidFill>
                    <a:schemeClr val="bg1"/>
                  </a:solidFill>
                  <a:ea typeface="微软雅黑" panose="020B0503020204020204" pitchFamily="34" charset="-122"/>
                </a:rPr>
                <a:t>千元智能机</a:t>
              </a:r>
              <a:r>
                <a:rPr kumimoji="1" lang="en-US" altLang="zh-CN" dirty="0">
                  <a:solidFill>
                    <a:schemeClr val="bg1"/>
                  </a:solidFill>
                  <a:ea typeface="微软雅黑" panose="020B0503020204020204" pitchFamily="34" charset="-122"/>
                  <a:cs typeface="Arial Unicode MS" panose="020B0604020202020204" pitchFamily="34" charset="-122"/>
                </a:rPr>
                <a:t>65</a:t>
              </a:r>
              <a:r>
                <a:rPr kumimoji="1" lang="en-US" altLang="zh-CN" dirty="0" smtClean="0">
                  <a:solidFill>
                    <a:schemeClr val="bg1"/>
                  </a:solidFill>
                  <a:ea typeface="微软雅黑" panose="020B0503020204020204" pitchFamily="34" charset="-122"/>
                  <a:cs typeface="Arial Unicode MS" panose="020B0604020202020204" pitchFamily="34" charset="-122"/>
                </a:rPr>
                <a:t>%</a:t>
              </a:r>
              <a:endParaRPr kumimoji="1" lang="en-US" altLang="zh-CN" dirty="0">
                <a:solidFill>
                  <a:schemeClr val="bg1"/>
                </a:solidFill>
                <a:ea typeface="微软雅黑" panose="020B0503020204020204" pitchFamily="34" charset="-122"/>
                <a:cs typeface="Arial Unicode MS" panose="020B0604020202020204" pitchFamily="34" charset="-122"/>
              </a:endParaRPr>
            </a:p>
          </p:txBody>
        </p:sp>
        <p:sp>
          <p:nvSpPr>
            <p:cNvPr id="316" name="文本框 315"/>
            <p:cNvSpPr txBox="1"/>
            <p:nvPr/>
          </p:nvSpPr>
          <p:spPr>
            <a:xfrm>
              <a:off x="7236296" y="3962860"/>
              <a:ext cx="1726077" cy="1785103"/>
            </a:xfrm>
            <a:prstGeom prst="rect">
              <a:avLst/>
            </a:prstGeom>
            <a:noFill/>
          </p:spPr>
          <p:txBody>
            <a:bodyPr wrap="square" rtlCol="0">
              <a:spAutoFit/>
            </a:bodyPr>
            <a:lstStyle/>
            <a:p>
              <a:pPr>
                <a:lnSpc>
                  <a:spcPct val="150000"/>
                </a:lnSpc>
              </a:pPr>
              <a:r>
                <a:rPr lang="en-US" altLang="zh-CN" dirty="0" smtClean="0">
                  <a:solidFill>
                    <a:schemeClr val="bg1"/>
                  </a:solidFill>
                  <a:ea typeface="微软雅黑" panose="020B0503020204020204" pitchFamily="34" charset="-122"/>
                  <a:cs typeface="Arial Unicode MS" panose="020B0604020202020204" pitchFamily="34" charset="-122"/>
                </a:rPr>
                <a:t>83</a:t>
              </a:r>
              <a:r>
                <a:rPr lang="zh-CN" altLang="en-US" dirty="0" smtClean="0">
                  <a:solidFill>
                    <a:schemeClr val="bg1"/>
                  </a:solidFill>
                  <a:ea typeface="微软雅黑" panose="020B0503020204020204" pitchFamily="34" charset="-122"/>
                  <a:cs typeface="Arial Unicode MS" panose="020B0604020202020204" pitchFamily="34" charset="-122"/>
                </a:rPr>
                <a:t>个</a:t>
              </a:r>
              <a:r>
                <a:rPr kumimoji="1" lang="zh-CN" altLang="en-US" sz="1500" dirty="0">
                  <a:solidFill>
                    <a:schemeClr val="bg1"/>
                  </a:solidFill>
                  <a:ea typeface="微软雅黑" panose="020B0503020204020204" pitchFamily="34" charset="-122"/>
                </a:rPr>
                <a:t>国家</a:t>
              </a:r>
              <a:endParaRPr kumimoji="1" lang="en-US" altLang="zh-CN" sz="1500" dirty="0">
                <a:solidFill>
                  <a:schemeClr val="bg1"/>
                </a:solidFill>
                <a:ea typeface="微软雅黑" panose="020B0503020204020204" pitchFamily="34" charset="-122"/>
              </a:endParaRPr>
            </a:p>
            <a:p>
              <a:pPr>
                <a:lnSpc>
                  <a:spcPct val="150000"/>
                </a:lnSpc>
              </a:pPr>
              <a:r>
                <a:rPr kumimoji="1" lang="zh-CN" altLang="en-US" sz="1500" dirty="0">
                  <a:solidFill>
                    <a:schemeClr val="bg1"/>
                  </a:solidFill>
                  <a:ea typeface="微软雅黑" panose="020B0503020204020204" pitchFamily="34" charset="-122"/>
                </a:rPr>
                <a:t>商用</a:t>
              </a:r>
              <a:r>
                <a:rPr lang="en-US" altLang="zh-CN" dirty="0" smtClean="0">
                  <a:solidFill>
                    <a:schemeClr val="bg1"/>
                  </a:solidFill>
                  <a:ea typeface="微软雅黑" panose="020B0503020204020204" pitchFamily="34" charset="-122"/>
                  <a:cs typeface="Arial Unicode MS" panose="020B0604020202020204" pitchFamily="34" charset="-122"/>
                </a:rPr>
                <a:t>63</a:t>
              </a:r>
              <a:r>
                <a:rPr lang="zh-CN" altLang="en-US" dirty="0" smtClean="0">
                  <a:solidFill>
                    <a:schemeClr val="bg1"/>
                  </a:solidFill>
                  <a:ea typeface="微软雅黑" panose="020B0503020204020204" pitchFamily="34" charset="-122"/>
                  <a:cs typeface="Arial Unicode MS" panose="020B0604020202020204" pitchFamily="34" charset="-122"/>
                </a:rPr>
                <a:t>张</a:t>
              </a:r>
              <a:endParaRPr lang="en-US" altLang="zh-CN" dirty="0">
                <a:solidFill>
                  <a:schemeClr val="bg1"/>
                </a:solidFill>
                <a:ea typeface="微软雅黑" panose="020B0503020204020204" pitchFamily="34" charset="-122"/>
                <a:cs typeface="Arial Unicode MS" panose="020B0604020202020204" pitchFamily="34" charset="-122"/>
              </a:endParaRPr>
            </a:p>
            <a:p>
              <a:pPr>
                <a:lnSpc>
                  <a:spcPct val="150000"/>
                </a:lnSpc>
              </a:pPr>
              <a:r>
                <a:rPr lang="en-US" altLang="zh-CN" dirty="0" smtClean="0">
                  <a:solidFill>
                    <a:schemeClr val="bg1"/>
                  </a:solidFill>
                  <a:ea typeface="微软雅黑" panose="020B0503020204020204" pitchFamily="34" charset="-122"/>
                  <a:cs typeface="Arial Unicode MS" panose="020B0604020202020204" pitchFamily="34" charset="-122"/>
                </a:rPr>
                <a:t>91</a:t>
              </a:r>
              <a:r>
                <a:rPr lang="zh-CN" altLang="en-US" dirty="0" smtClean="0">
                  <a:solidFill>
                    <a:schemeClr val="bg1"/>
                  </a:solidFill>
                  <a:ea typeface="微软雅黑" panose="020B0503020204020204" pitchFamily="34" charset="-122"/>
                  <a:cs typeface="Arial Unicode MS" panose="020B0604020202020204" pitchFamily="34" charset="-122"/>
                </a:rPr>
                <a:t>张</a:t>
              </a:r>
              <a:r>
                <a:rPr kumimoji="1" lang="zh-CN" altLang="en-US" sz="1500" dirty="0">
                  <a:solidFill>
                    <a:schemeClr val="bg1"/>
                  </a:solidFill>
                  <a:ea typeface="微软雅黑" panose="020B0503020204020204" pitchFamily="34" charset="-122"/>
                </a:rPr>
                <a:t>在建</a:t>
              </a:r>
              <a:endParaRPr kumimoji="1" lang="en-US" altLang="zh-CN" sz="1500" dirty="0">
                <a:solidFill>
                  <a:schemeClr val="bg1"/>
                </a:solidFill>
                <a:ea typeface="微软雅黑" panose="020B0503020204020204" pitchFamily="34" charset="-122"/>
              </a:endParaRPr>
            </a:p>
          </p:txBody>
        </p:sp>
      </p:grpSp>
      <p:pic>
        <p:nvPicPr>
          <p:cNvPr id="417" name="图片 416"/>
          <p:cNvPicPr>
            <a:picLocks noChangeAspect="1"/>
          </p:cNvPicPr>
          <p:nvPr/>
        </p:nvPicPr>
        <p:blipFill>
          <a:blip r:embed="rId5"/>
          <a:stretch>
            <a:fillRect/>
          </a:stretch>
        </p:blipFill>
        <p:spPr>
          <a:xfrm>
            <a:off x="7122601" y="2433056"/>
            <a:ext cx="1193815" cy="667890"/>
          </a:xfrm>
          <a:prstGeom prst="rect">
            <a:avLst/>
          </a:prstGeom>
        </p:spPr>
      </p:pic>
      <p:sp>
        <p:nvSpPr>
          <p:cNvPr id="418" name="标题 10"/>
          <p:cNvSpPr txBox="1">
            <a:spLocks/>
          </p:cNvSpPr>
          <p:nvPr/>
        </p:nvSpPr>
        <p:spPr>
          <a:xfrm>
            <a:off x="82039" y="154837"/>
            <a:ext cx="5714097" cy="461665"/>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smtClean="0"/>
              <a:t>中国移动</a:t>
            </a:r>
            <a:r>
              <a:rPr lang="en-US" altLang="zh-CN" dirty="0" smtClean="0"/>
              <a:t>4G</a:t>
            </a:r>
            <a:r>
              <a:rPr lang="zh-CN" altLang="en-US" dirty="0" smtClean="0"/>
              <a:t>网络</a:t>
            </a:r>
            <a:r>
              <a:rPr lang="zh-CN" altLang="en-US" dirty="0"/>
              <a:t>规模和用户数全球第一</a:t>
            </a:r>
          </a:p>
        </p:txBody>
      </p:sp>
    </p:spTree>
    <p:extLst>
      <p:ext uri="{BB962C8B-B14F-4D97-AF65-F5344CB8AC3E}">
        <p14:creationId xmlns:p14="http://schemas.microsoft.com/office/powerpoint/2010/main" val="10970830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矩形 19"/>
          <p:cNvSpPr>
            <a:spLocks noChangeArrowheads="1"/>
          </p:cNvSpPr>
          <p:nvPr/>
        </p:nvSpPr>
        <p:spPr bwMode="auto">
          <a:xfrm>
            <a:off x="5546722" y="3136489"/>
            <a:ext cx="2376488" cy="141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dirty="0">
                <a:solidFill>
                  <a:srgbClr val="038DEB"/>
                </a:solidFill>
                <a:latin typeface="微软雅黑" panose="020B0503020204020204" pitchFamily="34" charset="-122"/>
                <a:ea typeface="微软雅黑" panose="020B0503020204020204" pitchFamily="34" charset="-122"/>
              </a:rPr>
              <a:t>基于端到端</a:t>
            </a:r>
            <a:r>
              <a:rPr lang="en-US" altLang="zh-CN" sz="1500" dirty="0">
                <a:solidFill>
                  <a:srgbClr val="038DEB"/>
                </a:solidFill>
                <a:latin typeface="微软雅黑" panose="020B0503020204020204" pitchFamily="34" charset="-122"/>
                <a:ea typeface="微软雅黑" panose="020B0503020204020204" pitchFamily="34" charset="-122"/>
              </a:rPr>
              <a:t>IP</a:t>
            </a:r>
            <a:r>
              <a:rPr lang="zh-CN" altLang="en-US" sz="1500" dirty="0">
                <a:solidFill>
                  <a:srgbClr val="038DEB"/>
                </a:solidFill>
                <a:latin typeface="微软雅黑" panose="020B0503020204020204" pitchFamily="34" charset="-122"/>
                <a:ea typeface="微软雅黑" panose="020B0503020204020204" pitchFamily="34" charset="-122"/>
              </a:rPr>
              <a:t>的</a:t>
            </a:r>
            <a:endParaRPr lang="en-US" altLang="zh-CN" sz="1500" dirty="0">
              <a:solidFill>
                <a:srgbClr val="038DEB"/>
              </a:solidFill>
              <a:latin typeface="微软雅黑" panose="020B0503020204020204" pitchFamily="34" charset="-122"/>
              <a:ea typeface="微软雅黑" panose="020B0503020204020204" pitchFamily="34" charset="-122"/>
            </a:endParaRPr>
          </a:p>
          <a:p>
            <a:pPr eaLnBrk="1" hangingPunct="1"/>
            <a:r>
              <a:rPr lang="zh-CN" altLang="en-US" sz="2100" b="1" dirty="0">
                <a:solidFill>
                  <a:srgbClr val="038DEB"/>
                </a:solidFill>
                <a:latin typeface="微软雅黑" panose="020B0503020204020204" pitchFamily="34" charset="-122"/>
                <a:ea typeface="微软雅黑" panose="020B0503020204020204" pitchFamily="34" charset="-122"/>
              </a:rPr>
              <a:t>超高清语音视频</a:t>
            </a:r>
            <a:endParaRPr lang="en-US" altLang="zh-CN" sz="2100" b="1" dirty="0">
              <a:solidFill>
                <a:srgbClr val="038DEB"/>
              </a:solidFill>
              <a:latin typeface="微软雅黑" panose="020B0503020204020204" pitchFamily="34" charset="-122"/>
              <a:ea typeface="微软雅黑" panose="020B0503020204020204" pitchFamily="34" charset="-122"/>
            </a:endParaRPr>
          </a:p>
          <a:p>
            <a:pPr eaLnBrk="1" hangingPunct="1"/>
            <a:r>
              <a:rPr lang="zh-CN" altLang="en-US" sz="1500" dirty="0">
                <a:solidFill>
                  <a:srgbClr val="038DEB"/>
                </a:solidFill>
                <a:latin typeface="微软雅黑" panose="020B0503020204020204" pitchFamily="34" charset="-122"/>
                <a:ea typeface="微软雅黑" panose="020B0503020204020204" pitchFamily="34" charset="-122"/>
              </a:rPr>
              <a:t>解决方案</a:t>
            </a:r>
            <a:r>
              <a:rPr lang="en-US" altLang="zh-CN" sz="1500" dirty="0">
                <a:solidFill>
                  <a:srgbClr val="038DEB"/>
                </a:solidFill>
                <a:latin typeface="微软雅黑" panose="020B0503020204020204" pitchFamily="34" charset="-122"/>
                <a:ea typeface="微软雅黑" panose="020B0503020204020204" pitchFamily="34" charset="-122"/>
              </a:rPr>
              <a:t> </a:t>
            </a:r>
            <a:r>
              <a:rPr lang="en-US" altLang="zh-CN" sz="1500" b="1" dirty="0">
                <a:solidFill>
                  <a:srgbClr val="038DEB"/>
                </a:solidFill>
                <a:latin typeface="微软雅黑" panose="020B0503020204020204" pitchFamily="34" charset="-122"/>
                <a:ea typeface="微软雅黑" panose="020B0503020204020204" pitchFamily="34" charset="-122"/>
              </a:rPr>
              <a:t>VOLTE</a:t>
            </a:r>
          </a:p>
          <a:p>
            <a:pPr eaLnBrk="1" hangingPunct="1"/>
            <a:endParaRPr lang="en-US" altLang="zh-CN" sz="1050"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600" dirty="0">
              <a:solidFill>
                <a:schemeClr val="bg1"/>
              </a:solidFill>
              <a:latin typeface="微软雅黑" panose="020B0503020204020204" pitchFamily="34" charset="-122"/>
              <a:ea typeface="微软雅黑" panose="020B0503020204020204" pitchFamily="34" charset="-122"/>
            </a:endParaRPr>
          </a:p>
          <a:p>
            <a:pPr marL="0" lvl="1" eaLnBrk="1" hangingPunct="1">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无论环境多嘈杂，声音都清新悦耳</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12293" name="矩形 20"/>
          <p:cNvSpPr>
            <a:spLocks noChangeArrowheads="1"/>
          </p:cNvSpPr>
          <p:nvPr/>
        </p:nvSpPr>
        <p:spPr bwMode="auto">
          <a:xfrm>
            <a:off x="413424" y="716106"/>
            <a:ext cx="5250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4G</a:t>
            </a:r>
            <a:r>
              <a:rPr lang="zh-CN" altLang="en-US" sz="1600" dirty="0">
                <a:solidFill>
                  <a:schemeClr val="bg1"/>
                </a:solidFill>
                <a:latin typeface="微软雅黑" panose="020B0503020204020204" pitchFamily="34" charset="-122"/>
                <a:ea typeface="微软雅黑" panose="020B0503020204020204" pitchFamily="34" charset="-122"/>
              </a:rPr>
              <a:t>网络给用户带来了数据和语音的颠覆性体验</a:t>
            </a:r>
          </a:p>
        </p:txBody>
      </p:sp>
      <p:sp>
        <p:nvSpPr>
          <p:cNvPr id="2" name="矩形 21"/>
          <p:cNvSpPr>
            <a:spLocks noChangeArrowheads="1"/>
          </p:cNvSpPr>
          <p:nvPr/>
        </p:nvSpPr>
        <p:spPr bwMode="auto">
          <a:xfrm>
            <a:off x="539552" y="3136488"/>
            <a:ext cx="3630215" cy="19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1500" dirty="0">
                <a:solidFill>
                  <a:srgbClr val="038DEB"/>
                </a:solidFill>
                <a:latin typeface="微软雅黑" pitchFamily="34" charset="-122"/>
                <a:ea typeface="微软雅黑" pitchFamily="34" charset="-122"/>
              </a:rPr>
              <a:t>通过载波聚合实现</a:t>
            </a:r>
            <a:endParaRPr lang="en-US" altLang="zh-CN" sz="1500" dirty="0">
              <a:solidFill>
                <a:srgbClr val="038DEB"/>
              </a:solidFill>
              <a:latin typeface="微软雅黑" pitchFamily="34" charset="-122"/>
              <a:ea typeface="微软雅黑" pitchFamily="34" charset="-122"/>
            </a:endParaRPr>
          </a:p>
          <a:p>
            <a:pPr eaLnBrk="1" hangingPunct="1">
              <a:defRPr/>
            </a:pPr>
            <a:r>
              <a:rPr lang="zh-CN" altLang="en-US" sz="2100" b="1" dirty="0">
                <a:solidFill>
                  <a:srgbClr val="038DEB"/>
                </a:solidFill>
                <a:latin typeface="微软雅黑" pitchFamily="34" charset="-122"/>
                <a:ea typeface="微软雅黑" pitchFamily="34" charset="-122"/>
              </a:rPr>
              <a:t>超快的下载体验</a:t>
            </a:r>
            <a:r>
              <a:rPr lang="zh-CN" altLang="en-US" sz="1200" dirty="0">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a:p>
            <a:pPr marL="214313" indent="-214313" eaLnBrk="1" hangingPunct="1">
              <a:lnSpc>
                <a:spcPct val="150000"/>
              </a:lnSpc>
              <a:buFont typeface="Arial" panose="020B0604020202020204" pitchFamily="34" charset="0"/>
              <a:buChar char="•"/>
              <a:defRPr/>
            </a:pPr>
            <a:endParaRPr lang="en-US" altLang="zh-CN" sz="1200" dirty="0">
              <a:solidFill>
                <a:schemeClr val="bg1"/>
              </a:solidFill>
              <a:latin typeface="微软雅黑" pitchFamily="34" charset="-122"/>
              <a:ea typeface="微软雅黑" pitchFamily="34" charset="-122"/>
            </a:endParaRPr>
          </a:p>
          <a:p>
            <a:pPr marL="214313" indent="-214313" eaLnBrk="1" hangingPunct="1">
              <a:lnSpc>
                <a:spcPct val="150000"/>
              </a:lnSpc>
              <a:buFont typeface="Arial" panose="020B0604020202020204" pitchFamily="34" charset="0"/>
              <a:buChar char="•"/>
              <a:defRPr/>
            </a:pPr>
            <a:r>
              <a:rPr lang="en-US" altLang="zh-CN" sz="1050" dirty="0">
                <a:solidFill>
                  <a:schemeClr val="bg1"/>
                </a:solidFill>
                <a:latin typeface="微软雅黑" pitchFamily="34" charset="-122"/>
                <a:ea typeface="微软雅黑" pitchFamily="34" charset="-122"/>
              </a:rPr>
              <a:t>100Mbps</a:t>
            </a:r>
            <a:r>
              <a:rPr lang="zh-CN" altLang="en-US" sz="1050" dirty="0">
                <a:solidFill>
                  <a:schemeClr val="bg1"/>
                </a:solidFill>
                <a:latin typeface="微软雅黑" pitchFamily="34" charset="-122"/>
                <a:ea typeface="微软雅黑" pitchFamily="34" charset="-122"/>
              </a:rPr>
              <a:t>是</a:t>
            </a:r>
            <a:r>
              <a:rPr lang="en-US" altLang="zh-CN" sz="1050" dirty="0">
                <a:solidFill>
                  <a:schemeClr val="bg1"/>
                </a:solidFill>
                <a:latin typeface="微软雅黑" pitchFamily="34" charset="-122"/>
                <a:ea typeface="微软雅黑" pitchFamily="34" charset="-122"/>
              </a:rPr>
              <a:t>3G</a:t>
            </a:r>
            <a:r>
              <a:rPr lang="zh-CN" altLang="en-US" sz="1050" dirty="0">
                <a:solidFill>
                  <a:schemeClr val="bg1"/>
                </a:solidFill>
                <a:latin typeface="微软雅黑" pitchFamily="34" charset="-122"/>
                <a:ea typeface="微软雅黑" pitchFamily="34" charset="-122"/>
              </a:rPr>
              <a:t>的</a:t>
            </a:r>
            <a:r>
              <a:rPr lang="en-US" altLang="zh-CN" sz="1050" dirty="0">
                <a:solidFill>
                  <a:schemeClr val="bg1"/>
                </a:solidFill>
                <a:latin typeface="微软雅黑" pitchFamily="34" charset="-122"/>
                <a:ea typeface="微软雅黑" pitchFamily="34" charset="-122"/>
              </a:rPr>
              <a:t>10</a:t>
            </a:r>
            <a:r>
              <a:rPr lang="zh-CN" altLang="en-US" sz="1050" dirty="0">
                <a:solidFill>
                  <a:schemeClr val="bg1"/>
                </a:solidFill>
                <a:latin typeface="微软雅黑" pitchFamily="34" charset="-122"/>
                <a:ea typeface="微软雅黑" pitchFamily="34" charset="-122"/>
              </a:rPr>
              <a:t>倍，比家庭宽带快</a:t>
            </a:r>
            <a:endParaRPr lang="en-US" altLang="zh-CN" sz="1050" dirty="0">
              <a:solidFill>
                <a:schemeClr val="bg1"/>
              </a:solidFill>
              <a:latin typeface="微软雅黑" pitchFamily="34" charset="-122"/>
              <a:ea typeface="微软雅黑" pitchFamily="34" charset="-122"/>
            </a:endParaRPr>
          </a:p>
          <a:p>
            <a:pPr marL="214313" indent="-214313" eaLnBrk="1" hangingPunct="1">
              <a:lnSpc>
                <a:spcPct val="150000"/>
              </a:lnSpc>
              <a:buFont typeface="Arial" panose="020B0604020202020204" pitchFamily="34" charset="0"/>
              <a:buChar char="•"/>
              <a:defRPr/>
            </a:pPr>
            <a:r>
              <a:rPr lang="en-US" altLang="zh-CN" sz="1050" dirty="0">
                <a:solidFill>
                  <a:schemeClr val="bg1"/>
                </a:solidFill>
                <a:latin typeface="微软雅黑" pitchFamily="34" charset="-122"/>
                <a:ea typeface="微软雅黑" pitchFamily="34" charset="-122"/>
              </a:rPr>
              <a:t>200Mbps</a:t>
            </a:r>
          </a:p>
          <a:p>
            <a:pPr marL="214313" indent="-214313" eaLnBrk="1" hangingPunct="1">
              <a:lnSpc>
                <a:spcPct val="150000"/>
              </a:lnSpc>
              <a:buFont typeface="Arial" panose="020B0604020202020204" pitchFamily="34" charset="0"/>
              <a:buChar char="•"/>
              <a:defRPr/>
            </a:pPr>
            <a:r>
              <a:rPr lang="en-US" altLang="zh-CN" sz="1050" dirty="0">
                <a:solidFill>
                  <a:schemeClr val="bg1"/>
                </a:solidFill>
                <a:latin typeface="微软雅黑" pitchFamily="34" charset="-122"/>
                <a:ea typeface="微软雅黑" pitchFamily="34" charset="-122"/>
              </a:rPr>
              <a:t>500Mbps</a:t>
            </a:r>
          </a:p>
          <a:p>
            <a:pPr marL="214313" indent="-214313" eaLnBrk="1" hangingPunct="1">
              <a:lnSpc>
                <a:spcPct val="150000"/>
              </a:lnSpc>
              <a:buFont typeface="Arial" panose="020B0604020202020204" pitchFamily="34" charset="0"/>
              <a:buChar char="•"/>
              <a:defRPr/>
            </a:pPr>
            <a:r>
              <a:rPr lang="en-US" altLang="zh-CN" sz="1350" b="1" dirty="0">
                <a:solidFill>
                  <a:schemeClr val="bg1"/>
                </a:solidFill>
                <a:latin typeface="微软雅黑" pitchFamily="34" charset="-122"/>
                <a:ea typeface="微软雅黑" pitchFamily="34" charset="-122"/>
              </a:rPr>
              <a:t>1000Mbps</a:t>
            </a:r>
            <a:r>
              <a:rPr lang="zh-CN" altLang="en-US" sz="1350" b="1" dirty="0">
                <a:solidFill>
                  <a:schemeClr val="bg1"/>
                </a:solidFill>
                <a:latin typeface="微软雅黑" pitchFamily="34" charset="-122"/>
                <a:ea typeface="微软雅黑" pitchFamily="34" charset="-122"/>
              </a:rPr>
              <a:t>是</a:t>
            </a:r>
            <a:r>
              <a:rPr lang="en-US" altLang="zh-CN" sz="1350" b="1" dirty="0">
                <a:solidFill>
                  <a:schemeClr val="bg1"/>
                </a:solidFill>
                <a:latin typeface="微软雅黑" pitchFamily="34" charset="-122"/>
                <a:ea typeface="微软雅黑" pitchFamily="34" charset="-122"/>
              </a:rPr>
              <a:t>3G</a:t>
            </a:r>
            <a:r>
              <a:rPr lang="zh-CN" altLang="en-US" sz="1350" b="1" dirty="0">
                <a:solidFill>
                  <a:schemeClr val="bg1"/>
                </a:solidFill>
                <a:latin typeface="微软雅黑" pitchFamily="34" charset="-122"/>
                <a:ea typeface="微软雅黑" pitchFamily="34" charset="-122"/>
              </a:rPr>
              <a:t>的</a:t>
            </a:r>
            <a:r>
              <a:rPr lang="en-US" altLang="zh-CN" sz="1350" b="1" dirty="0">
                <a:solidFill>
                  <a:schemeClr val="bg1"/>
                </a:solidFill>
                <a:latin typeface="微软雅黑" pitchFamily="34" charset="-122"/>
                <a:ea typeface="微软雅黑" pitchFamily="34" charset="-122"/>
              </a:rPr>
              <a:t>100</a:t>
            </a:r>
            <a:r>
              <a:rPr lang="zh-CN" altLang="en-US" sz="1350" b="1" dirty="0">
                <a:solidFill>
                  <a:schemeClr val="bg1"/>
                </a:solidFill>
                <a:latin typeface="微软雅黑" pitchFamily="34" charset="-122"/>
                <a:ea typeface="微软雅黑" pitchFamily="34" charset="-122"/>
              </a:rPr>
              <a:t>倍，比光纤还快</a:t>
            </a:r>
          </a:p>
        </p:txBody>
      </p:sp>
      <p:sp>
        <p:nvSpPr>
          <p:cNvPr id="10"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4G</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网络给车联网带来全新业务体验</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169" y="1167039"/>
            <a:ext cx="2931247" cy="1716133"/>
          </a:xfrm>
          <a:prstGeom prst="rect">
            <a:avLst/>
          </a:prstGeom>
        </p:spPr>
      </p:pic>
      <p:pic>
        <p:nvPicPr>
          <p:cNvPr id="8" name="Picture 2" descr="C:\Users\RuanWen\Desktop\u=3914617384,2116685624&amp;fm=23&amp;gp=0.jpg"/>
          <p:cNvPicPr>
            <a:picLocks noChangeAspect="1" noChangeArrowheads="1"/>
          </p:cNvPicPr>
          <p:nvPr/>
        </p:nvPicPr>
        <p:blipFill>
          <a:blip r:embed="rId3">
            <a:extLst>
              <a:ext uri="{28A0092B-C50C-407E-A947-70E740481C1C}">
                <a14:useLocalDpi xmlns:a14="http://schemas.microsoft.com/office/drawing/2010/main" val="0"/>
              </a:ext>
            </a:extLst>
          </a:blip>
          <a:srcRect t="11310" b="21204"/>
          <a:stretch>
            <a:fillRect/>
          </a:stretch>
        </p:blipFill>
        <p:spPr bwMode="auto">
          <a:xfrm>
            <a:off x="755575" y="1167040"/>
            <a:ext cx="3414191" cy="171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126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我国汽车行业仍然保持良好增长势头</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759794" y="3579862"/>
            <a:ext cx="3884213" cy="830997"/>
          </a:xfrm>
          <a:prstGeom prst="rect">
            <a:avLst/>
          </a:prstGeom>
          <a:noFill/>
          <a:ln>
            <a:noFill/>
          </a:ln>
        </p:spPr>
        <p:txBody>
          <a:bodyPr wrap="square" rtlCol="0">
            <a:spAutoFit/>
          </a:bodyPr>
          <a:lstStyle/>
          <a:p>
            <a:r>
              <a:rPr lang="zh-CN" altLang="en-US" sz="2400" dirty="0">
                <a:solidFill>
                  <a:schemeClr val="bg1"/>
                </a:solidFill>
              </a:rPr>
              <a:t>我国将逐步由汽车制造大国向制造强国转变</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003798"/>
            <a:ext cx="3346838" cy="192367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643" y="778569"/>
            <a:ext cx="3096344" cy="2066009"/>
          </a:xfrm>
          <a:prstGeom prst="rect">
            <a:avLst/>
          </a:prstGeom>
        </p:spPr>
      </p:pic>
      <p:sp>
        <p:nvSpPr>
          <p:cNvPr id="55" name="文本框 54"/>
          <p:cNvSpPr txBox="1"/>
          <p:nvPr/>
        </p:nvSpPr>
        <p:spPr>
          <a:xfrm>
            <a:off x="4644008" y="1270823"/>
            <a:ext cx="3994910" cy="830997"/>
          </a:xfrm>
          <a:prstGeom prst="rect">
            <a:avLst/>
          </a:prstGeom>
          <a:noFill/>
          <a:ln>
            <a:noFill/>
          </a:ln>
        </p:spPr>
        <p:txBody>
          <a:bodyPr wrap="square" rtlCol="0">
            <a:spAutoFit/>
          </a:bodyPr>
          <a:lstStyle/>
          <a:p>
            <a:r>
              <a:rPr lang="zh-CN" altLang="en-US" sz="2400" dirty="0">
                <a:solidFill>
                  <a:schemeClr val="bg1"/>
                </a:solidFill>
              </a:rPr>
              <a:t>国内汽车增长快潜力巨大，乘用车市场仍将继续扩大</a:t>
            </a:r>
          </a:p>
        </p:txBody>
      </p:sp>
    </p:spTree>
    <p:extLst>
      <p:ext uri="{BB962C8B-B14F-4D97-AF65-F5344CB8AC3E}">
        <p14:creationId xmlns:p14="http://schemas.microsoft.com/office/powerpoint/2010/main" val="3647928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0528" y="1347613"/>
            <a:ext cx="8453194" cy="3591965"/>
            <a:chOff x="-180528" y="1347613"/>
            <a:chExt cx="8453194" cy="3591965"/>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101" y="3005395"/>
              <a:ext cx="784850" cy="791871"/>
            </a:xfrm>
            <a:prstGeom prst="rect">
              <a:avLst/>
            </a:prstGeom>
          </p:spPr>
        </p:pic>
        <p:graphicFrame>
          <p:nvGraphicFramePr>
            <p:cNvPr id="60" name="图示 59"/>
            <p:cNvGraphicFramePr/>
            <p:nvPr>
              <p:extLst>
                <p:ext uri="{D42A27DB-BD31-4B8C-83A1-F6EECF244321}">
                  <p14:modId xmlns:p14="http://schemas.microsoft.com/office/powerpoint/2010/main" val="4015708171"/>
                </p:ext>
              </p:extLst>
            </p:nvPr>
          </p:nvGraphicFramePr>
          <p:xfrm>
            <a:off x="-180528" y="1347613"/>
            <a:ext cx="5458629" cy="3591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 name="图片 6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5137429" y="2241188"/>
              <a:ext cx="1281704" cy="613098"/>
            </a:xfrm>
            <a:prstGeom prst="rect">
              <a:avLst/>
            </a:prstGeom>
          </p:spPr>
        </p:pic>
        <p:pic>
          <p:nvPicPr>
            <p:cNvPr id="62" name="图片 61"/>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3809772" y="2219793"/>
              <a:ext cx="1281704" cy="613098"/>
            </a:xfrm>
            <a:prstGeom prst="rect">
              <a:avLst/>
            </a:prstGeom>
          </p:spPr>
        </p:pic>
        <p:pic>
          <p:nvPicPr>
            <p:cNvPr id="63" name="图片 6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6300192" y="1563638"/>
              <a:ext cx="1281704" cy="613098"/>
            </a:xfrm>
            <a:prstGeom prst="rect">
              <a:avLst/>
            </a:prstGeom>
          </p:spPr>
        </p:pic>
        <p:pic>
          <p:nvPicPr>
            <p:cNvPr id="64" name="图片 6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5006517" y="1604111"/>
              <a:ext cx="1281704" cy="613098"/>
            </a:xfrm>
            <a:prstGeom prst="rect">
              <a:avLst/>
            </a:prstGeom>
          </p:spPr>
        </p:pic>
        <p:sp>
          <p:nvSpPr>
            <p:cNvPr id="65" name="TextBox 3"/>
            <p:cNvSpPr txBox="1">
              <a:spLocks noChangeArrowheads="1"/>
            </p:cNvSpPr>
            <p:nvPr/>
          </p:nvSpPr>
          <p:spPr bwMode="auto">
            <a:xfrm>
              <a:off x="1597777" y="1684448"/>
              <a:ext cx="175068" cy="21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200">
                <a:solidFill>
                  <a:srgbClr val="FF0066"/>
                </a:solidFill>
                <a:latin typeface="微软雅黑" pitchFamily="34" charset="-122"/>
                <a:ea typeface="微软雅黑" pitchFamily="34" charset="-122"/>
              </a:endParaRPr>
            </a:p>
          </p:txBody>
        </p:sp>
        <p:sp>
          <p:nvSpPr>
            <p:cNvPr id="66" name="TextBox 26"/>
            <p:cNvSpPr txBox="1">
              <a:spLocks noChangeArrowheads="1"/>
            </p:cNvSpPr>
            <p:nvPr/>
          </p:nvSpPr>
          <p:spPr bwMode="auto">
            <a:xfrm>
              <a:off x="5272832" y="2294751"/>
              <a:ext cx="9443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smtClean="0">
                  <a:solidFill>
                    <a:srgbClr val="00B0F0"/>
                  </a:solidFill>
                  <a:latin typeface="微软雅黑" pitchFamily="34" charset="-122"/>
                  <a:ea typeface="微软雅黑" pitchFamily="34" charset="-122"/>
                </a:rPr>
                <a:t>线下服务</a:t>
              </a:r>
              <a:endParaRPr lang="zh-CN" altLang="en-US" sz="1200" b="1" dirty="0">
                <a:solidFill>
                  <a:srgbClr val="00B0F0"/>
                </a:solidFill>
                <a:latin typeface="微软雅黑" pitchFamily="34" charset="-122"/>
                <a:ea typeface="微软雅黑" pitchFamily="34" charset="-122"/>
              </a:endParaRPr>
            </a:p>
          </p:txBody>
        </p:sp>
        <p:grpSp>
          <p:nvGrpSpPr>
            <p:cNvPr id="67" name="组合 66"/>
            <p:cNvGrpSpPr/>
            <p:nvPr/>
          </p:nvGrpSpPr>
          <p:grpSpPr>
            <a:xfrm>
              <a:off x="3783408" y="1578933"/>
              <a:ext cx="1281704" cy="613098"/>
              <a:chOff x="5053091" y="2819733"/>
              <a:chExt cx="1352451" cy="793625"/>
            </a:xfrm>
          </p:grpSpPr>
          <p:pic>
            <p:nvPicPr>
              <p:cNvPr id="68" name="图片 67"/>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5053091" y="2819733"/>
                <a:ext cx="1352451" cy="793625"/>
              </a:xfrm>
              <a:prstGeom prst="rect">
                <a:avLst/>
              </a:prstGeom>
            </p:spPr>
          </p:pic>
          <p:sp>
            <p:nvSpPr>
              <p:cNvPr id="69" name="TextBox 29"/>
              <p:cNvSpPr txBox="1">
                <a:spLocks noChangeArrowheads="1"/>
              </p:cNvSpPr>
              <p:nvPr/>
            </p:nvSpPr>
            <p:spPr bwMode="auto">
              <a:xfrm>
                <a:off x="5203196" y="2893145"/>
                <a:ext cx="1035510" cy="358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b="1" dirty="0" smtClean="0">
                    <a:solidFill>
                      <a:srgbClr val="00B0F0"/>
                    </a:solidFill>
                    <a:latin typeface="微软雅黑" pitchFamily="34" charset="-122"/>
                    <a:ea typeface="微软雅黑" pitchFamily="34" charset="-122"/>
                  </a:rPr>
                  <a:t>TSP</a:t>
                </a:r>
                <a:endParaRPr lang="zh-CN" altLang="en-US" sz="1200" b="1" dirty="0">
                  <a:solidFill>
                    <a:srgbClr val="00B0F0"/>
                  </a:solidFill>
                  <a:latin typeface="微软雅黑" pitchFamily="34" charset="-122"/>
                  <a:ea typeface="微软雅黑" pitchFamily="34" charset="-122"/>
                </a:endParaRPr>
              </a:p>
            </p:txBody>
          </p:sp>
        </p:grpSp>
        <p:sp>
          <p:nvSpPr>
            <p:cNvPr id="70" name="TextBox 31"/>
            <p:cNvSpPr txBox="1">
              <a:spLocks noChangeArrowheads="1"/>
            </p:cNvSpPr>
            <p:nvPr/>
          </p:nvSpPr>
          <p:spPr bwMode="auto">
            <a:xfrm>
              <a:off x="6444208" y="1635646"/>
              <a:ext cx="1043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smtClean="0">
                  <a:solidFill>
                    <a:srgbClr val="00B0F0"/>
                  </a:solidFill>
                  <a:latin typeface="微软雅黑" pitchFamily="34" charset="-122"/>
                  <a:ea typeface="微软雅黑" pitchFamily="34" charset="-122"/>
                </a:rPr>
                <a:t>内容</a:t>
              </a:r>
              <a:endParaRPr lang="zh-CN" altLang="en-US" sz="1200" b="1" dirty="0">
                <a:solidFill>
                  <a:srgbClr val="00B0F0"/>
                </a:solidFill>
                <a:latin typeface="微软雅黑" pitchFamily="34" charset="-122"/>
                <a:ea typeface="微软雅黑" pitchFamily="34" charset="-122"/>
              </a:endParaRPr>
            </a:p>
          </p:txBody>
        </p:sp>
        <p:sp>
          <p:nvSpPr>
            <p:cNvPr id="71" name="TextBox 33"/>
            <p:cNvSpPr txBox="1">
              <a:spLocks noChangeArrowheads="1"/>
            </p:cNvSpPr>
            <p:nvPr/>
          </p:nvSpPr>
          <p:spPr bwMode="auto">
            <a:xfrm>
              <a:off x="3867402" y="2283718"/>
              <a:ext cx="11166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smtClean="0">
                  <a:solidFill>
                    <a:srgbClr val="00B0F0"/>
                  </a:solidFill>
                  <a:latin typeface="微软雅黑" pitchFamily="34" charset="-122"/>
                  <a:ea typeface="微软雅黑" pitchFamily="34" charset="-122"/>
                </a:rPr>
                <a:t>呼叫中心</a:t>
              </a:r>
              <a:endParaRPr lang="zh-CN" altLang="en-US" sz="1200" b="1" dirty="0">
                <a:solidFill>
                  <a:srgbClr val="00B0F0"/>
                </a:solidFill>
                <a:latin typeface="微软雅黑" pitchFamily="34" charset="-122"/>
                <a:ea typeface="微软雅黑" pitchFamily="34" charset="-122"/>
              </a:endParaRPr>
            </a:p>
          </p:txBody>
        </p:sp>
        <p:grpSp>
          <p:nvGrpSpPr>
            <p:cNvPr id="73" name="组合 72"/>
            <p:cNvGrpSpPr/>
            <p:nvPr/>
          </p:nvGrpSpPr>
          <p:grpSpPr>
            <a:xfrm>
              <a:off x="6423750" y="2246684"/>
              <a:ext cx="1281704" cy="613098"/>
              <a:chOff x="3814002" y="1938671"/>
              <a:chExt cx="1352451" cy="793625"/>
            </a:xfrm>
          </p:grpSpPr>
          <p:pic>
            <p:nvPicPr>
              <p:cNvPr id="74" name="图片 7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30" t="21616" r="23743" b="39192"/>
              <a:stretch/>
            </p:blipFill>
            <p:spPr>
              <a:xfrm>
                <a:off x="3814002" y="1938671"/>
                <a:ext cx="1352451" cy="793625"/>
              </a:xfrm>
              <a:prstGeom prst="rect">
                <a:avLst/>
              </a:prstGeom>
            </p:spPr>
          </p:pic>
          <p:sp>
            <p:nvSpPr>
              <p:cNvPr id="75" name="TextBox 16"/>
              <p:cNvSpPr txBox="1">
                <a:spLocks noChangeArrowheads="1"/>
              </p:cNvSpPr>
              <p:nvPr/>
            </p:nvSpPr>
            <p:spPr bwMode="auto">
              <a:xfrm>
                <a:off x="4063537" y="2000891"/>
                <a:ext cx="844389" cy="358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smtClean="0">
                    <a:solidFill>
                      <a:srgbClr val="00B0F0"/>
                    </a:solidFill>
                    <a:latin typeface="微软雅黑" pitchFamily="34" charset="-122"/>
                    <a:ea typeface="微软雅黑" pitchFamily="34" charset="-122"/>
                  </a:rPr>
                  <a:t>行业方案</a:t>
                </a:r>
                <a:endParaRPr lang="zh-CN" altLang="en-US" sz="1200" b="1" dirty="0">
                  <a:solidFill>
                    <a:srgbClr val="00B0F0"/>
                  </a:solidFill>
                  <a:latin typeface="微软雅黑" pitchFamily="34" charset="-122"/>
                  <a:ea typeface="微软雅黑" pitchFamily="34" charset="-122"/>
                </a:endParaRPr>
              </a:p>
            </p:txBody>
          </p:sp>
        </p:grpSp>
        <p:pic>
          <p:nvPicPr>
            <p:cNvPr id="76" name="Picture 2" descr="E:\互联网大会PPT\素材图片\模组图片\M2M with QFN.jpg"/>
            <p:cNvPicPr>
              <a:picLocks noChangeAspect="1" noChangeArrowheads="1"/>
            </p:cNvPicPr>
            <p:nvPr/>
          </p:nvPicPr>
          <p:blipFill>
            <a:blip r:embed="rId10" cstate="print">
              <a:extLst/>
            </a:blip>
            <a:srcRect/>
            <a:stretch>
              <a:fillRect/>
            </a:stretch>
          </p:blipFill>
          <p:spPr bwMode="auto">
            <a:xfrm>
              <a:off x="3765084" y="2960698"/>
              <a:ext cx="1448609" cy="834584"/>
            </a:xfrm>
            <a:prstGeom prst="rect">
              <a:avLst/>
            </a:prstGeom>
            <a:noFill/>
            <a:effectLst>
              <a:glow rad="101600">
                <a:schemeClr val="bg1">
                  <a:alpha val="60000"/>
                </a:schemeClr>
              </a:glow>
            </a:effectLst>
            <a:extLst/>
          </p:spPr>
        </p:pic>
        <p:pic>
          <p:nvPicPr>
            <p:cNvPr id="77" name="Picture 5"/>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r="43633"/>
            <a:stretch>
              <a:fillRect/>
            </a:stretch>
          </p:blipFill>
          <p:spPr bwMode="auto">
            <a:xfrm>
              <a:off x="6239535" y="3182581"/>
              <a:ext cx="1042677" cy="41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p:cNvSpPr txBox="1">
              <a:spLocks noChangeArrowheads="1"/>
            </p:cNvSpPr>
            <p:nvPr/>
          </p:nvSpPr>
          <p:spPr bwMode="auto">
            <a:xfrm>
              <a:off x="5377833" y="1635646"/>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smtClean="0">
                  <a:solidFill>
                    <a:srgbClr val="00B0F0"/>
                  </a:solidFill>
                  <a:latin typeface="微软雅黑" pitchFamily="34" charset="-122"/>
                  <a:ea typeface="微软雅黑" pitchFamily="34" charset="-122"/>
                </a:rPr>
                <a:t>应用</a:t>
              </a:r>
              <a:endParaRPr lang="zh-CN" altLang="en-US" sz="1200" b="1" dirty="0">
                <a:solidFill>
                  <a:srgbClr val="00B0F0"/>
                </a:solidFill>
                <a:latin typeface="微软雅黑" pitchFamily="34" charset="-122"/>
                <a:ea typeface="微软雅黑" pitchFamily="34" charset="-122"/>
              </a:endParaRPr>
            </a:p>
          </p:txBody>
        </p:sp>
        <p:sp>
          <p:nvSpPr>
            <p:cNvPr id="79" name="矩形 43"/>
            <p:cNvSpPr>
              <a:spLocks noChangeArrowheads="1"/>
            </p:cNvSpPr>
            <p:nvPr/>
          </p:nvSpPr>
          <p:spPr bwMode="auto">
            <a:xfrm>
              <a:off x="4732843" y="3589342"/>
              <a:ext cx="1053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dirty="0" smtClean="0">
                  <a:solidFill>
                    <a:srgbClr val="00B0F0"/>
                  </a:solidFill>
                  <a:latin typeface="微软雅黑" pitchFamily="34" charset="-122"/>
                  <a:ea typeface="微软雅黑" pitchFamily="34" charset="-122"/>
                </a:rPr>
                <a:t>4G</a:t>
              </a:r>
              <a:r>
                <a:rPr lang="zh-CN" altLang="en-US" sz="1200" b="1" dirty="0" smtClean="0">
                  <a:solidFill>
                    <a:srgbClr val="00B0F0"/>
                  </a:solidFill>
                  <a:latin typeface="微软雅黑" pitchFamily="34" charset="-122"/>
                  <a:ea typeface="微软雅黑" pitchFamily="34" charset="-122"/>
                </a:rPr>
                <a:t>网络</a:t>
              </a:r>
              <a:r>
                <a:rPr lang="en-US" altLang="zh-CN" sz="1200" b="1" dirty="0" smtClean="0">
                  <a:solidFill>
                    <a:srgbClr val="00B0F0"/>
                  </a:solidFill>
                  <a:latin typeface="微软雅黑" pitchFamily="34" charset="-122"/>
                  <a:ea typeface="微软雅黑" pitchFamily="34" charset="-122"/>
                </a:rPr>
                <a:t> </a:t>
              </a:r>
              <a:endParaRPr lang="en-US" altLang="zh-CN" sz="1200" b="1" dirty="0">
                <a:solidFill>
                  <a:srgbClr val="00B0F0"/>
                </a:solidFill>
                <a:latin typeface="微软雅黑" pitchFamily="34" charset="-122"/>
                <a:ea typeface="微软雅黑" pitchFamily="34" charset="-122"/>
              </a:endParaRPr>
            </a:p>
          </p:txBody>
        </p:sp>
        <p:pic>
          <p:nvPicPr>
            <p:cNvPr id="80" name="图片 133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44816" y="4129025"/>
              <a:ext cx="1333787" cy="7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矩形 41"/>
            <p:cNvSpPr>
              <a:spLocks noChangeArrowheads="1"/>
            </p:cNvSpPr>
            <p:nvPr/>
          </p:nvSpPr>
          <p:spPr bwMode="auto">
            <a:xfrm>
              <a:off x="6948264" y="4083918"/>
              <a:ext cx="13244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b="1" dirty="0" smtClean="0">
                  <a:solidFill>
                    <a:srgbClr val="00B0F0"/>
                  </a:solidFill>
                  <a:latin typeface="微软雅黑" pitchFamily="34" charset="-122"/>
                  <a:ea typeface="微软雅黑" pitchFamily="34" charset="-122"/>
                </a:rPr>
                <a:t>4G </a:t>
              </a:r>
              <a:r>
                <a:rPr lang="zh-CN" altLang="en-US" sz="1000" b="1" dirty="0" smtClean="0">
                  <a:solidFill>
                    <a:srgbClr val="00B0F0"/>
                  </a:solidFill>
                  <a:latin typeface="微软雅黑" pitchFamily="34" charset="-122"/>
                  <a:ea typeface="微软雅黑" pitchFamily="34" charset="-122"/>
                </a:rPr>
                <a:t>车机</a:t>
              </a:r>
            </a:p>
            <a:p>
              <a:r>
                <a:rPr lang="en-US" altLang="zh-CN" sz="1000" b="1" dirty="0" smtClean="0">
                  <a:solidFill>
                    <a:srgbClr val="00B0F0"/>
                  </a:solidFill>
                  <a:latin typeface="微软雅黑" pitchFamily="34" charset="-122"/>
                  <a:ea typeface="微软雅黑" pitchFamily="34" charset="-122"/>
                </a:rPr>
                <a:t>4G </a:t>
              </a:r>
              <a:r>
                <a:rPr lang="zh-CN" altLang="en-US" sz="1000" b="1" dirty="0" smtClean="0">
                  <a:solidFill>
                    <a:srgbClr val="00B0F0"/>
                  </a:solidFill>
                  <a:latin typeface="微软雅黑" pitchFamily="34" charset="-122"/>
                  <a:ea typeface="微软雅黑" pitchFamily="34" charset="-122"/>
                </a:rPr>
                <a:t> </a:t>
              </a:r>
              <a:r>
                <a:rPr lang="en-US" altLang="zh-CN" sz="1000" b="1" dirty="0" smtClean="0">
                  <a:solidFill>
                    <a:srgbClr val="00B0F0"/>
                  </a:solidFill>
                  <a:latin typeface="微软雅黑" pitchFamily="34" charset="-122"/>
                  <a:ea typeface="微软雅黑" pitchFamily="34" charset="-122"/>
                </a:rPr>
                <a:t>OBD</a:t>
              </a:r>
              <a:r>
                <a:rPr lang="zh-CN" altLang="en-US" sz="1000" b="1" dirty="0" smtClean="0">
                  <a:solidFill>
                    <a:srgbClr val="00B0F0"/>
                  </a:solidFill>
                  <a:latin typeface="微软雅黑" pitchFamily="34" charset="-122"/>
                  <a:ea typeface="微软雅黑" pitchFamily="34" charset="-122"/>
                </a:rPr>
                <a:t>盒子</a:t>
              </a:r>
              <a:endParaRPr lang="en-US" altLang="zh-CN" sz="1000" b="1" dirty="0" smtClean="0">
                <a:solidFill>
                  <a:srgbClr val="00B0F0"/>
                </a:solidFill>
                <a:latin typeface="微软雅黑" pitchFamily="34" charset="-122"/>
                <a:ea typeface="微软雅黑" pitchFamily="34" charset="-122"/>
              </a:endParaRPr>
            </a:p>
            <a:p>
              <a:r>
                <a:rPr lang="en-US" altLang="zh-CN" sz="1000" b="1" dirty="0" smtClean="0">
                  <a:solidFill>
                    <a:srgbClr val="00B0F0"/>
                  </a:solidFill>
                  <a:latin typeface="微软雅黑" pitchFamily="34" charset="-122"/>
                  <a:ea typeface="微软雅黑" pitchFamily="34" charset="-122"/>
                </a:rPr>
                <a:t>4G Car-</a:t>
              </a:r>
              <a:r>
                <a:rPr lang="en-US" altLang="zh-CN" sz="1000" b="1" dirty="0" err="1" smtClean="0">
                  <a:solidFill>
                    <a:srgbClr val="00B0F0"/>
                  </a:solidFill>
                  <a:latin typeface="微软雅黑" pitchFamily="34" charset="-122"/>
                  <a:ea typeface="微软雅黑" pitchFamily="34" charset="-122"/>
                </a:rPr>
                <a:t>Fi</a:t>
              </a:r>
              <a:endParaRPr lang="en-US" altLang="zh-CN" sz="1000" b="1" dirty="0" smtClean="0">
                <a:solidFill>
                  <a:srgbClr val="00B0F0"/>
                </a:solidFill>
                <a:latin typeface="微软雅黑" pitchFamily="34" charset="-122"/>
                <a:ea typeface="微软雅黑" pitchFamily="34" charset="-122"/>
              </a:endParaRPr>
            </a:p>
            <a:p>
              <a:r>
                <a:rPr lang="zh-CN" altLang="en-US" sz="1000" b="1" dirty="0" smtClean="0">
                  <a:solidFill>
                    <a:srgbClr val="00B0F0"/>
                  </a:solidFill>
                  <a:latin typeface="微软雅黑" pitchFamily="34" charset="-122"/>
                  <a:ea typeface="微软雅黑" pitchFamily="34" charset="-122"/>
                </a:rPr>
                <a:t>行车记录仪、</a:t>
              </a:r>
              <a:r>
                <a:rPr lang="en-US" altLang="zh-CN" sz="1000" b="1" dirty="0" smtClean="0">
                  <a:solidFill>
                    <a:srgbClr val="00B0F0"/>
                  </a:solidFill>
                  <a:latin typeface="微软雅黑" pitchFamily="34" charset="-122"/>
                  <a:ea typeface="微软雅黑" pitchFamily="34" charset="-122"/>
                </a:rPr>
                <a:t>ADAS</a:t>
              </a:r>
              <a:endParaRPr lang="zh-CN" altLang="en-US" sz="1000" b="1" dirty="0">
                <a:solidFill>
                  <a:srgbClr val="00B0F0"/>
                </a:solidFill>
                <a:latin typeface="微软雅黑" pitchFamily="34" charset="-122"/>
                <a:ea typeface="微软雅黑" pitchFamily="34" charset="-122"/>
              </a:endParaRPr>
            </a:p>
          </p:txBody>
        </p:sp>
      </p:grpSp>
      <p:pic>
        <p:nvPicPr>
          <p:cNvPr id="84" name="Picture 2"/>
          <p:cNvPicPr>
            <a:picLocks noChangeAspect="1" noChangeArrowheads="1"/>
          </p:cNvPicPr>
          <p:nvPr/>
        </p:nvPicPr>
        <p:blipFill>
          <a:blip r:embed="rId13" cstate="print"/>
          <a:srcRect/>
          <a:stretch>
            <a:fillRect/>
          </a:stretch>
        </p:blipFill>
        <p:spPr bwMode="auto">
          <a:xfrm>
            <a:off x="5436097" y="4299942"/>
            <a:ext cx="648072" cy="466537"/>
          </a:xfrm>
          <a:prstGeom prst="rect">
            <a:avLst/>
          </a:prstGeom>
          <a:noFill/>
          <a:ln w="9525">
            <a:noFill/>
            <a:miter lim="800000"/>
            <a:headEnd/>
            <a:tailEnd/>
          </a:ln>
        </p:spPr>
      </p:pic>
      <p:pic>
        <p:nvPicPr>
          <p:cNvPr id="85" name="图片 84"/>
          <p:cNvPicPr/>
          <p:nvPr/>
        </p:nvPicPr>
        <p:blipFill>
          <a:blip r:embed="rId14" cstate="print"/>
          <a:srcRect/>
          <a:stretch>
            <a:fillRect/>
          </a:stretch>
        </p:blipFill>
        <p:spPr bwMode="auto">
          <a:xfrm>
            <a:off x="6300192" y="4371950"/>
            <a:ext cx="504056" cy="360040"/>
          </a:xfrm>
          <a:prstGeom prst="rect">
            <a:avLst/>
          </a:prstGeom>
          <a:noFill/>
          <a:ln w="9525">
            <a:noFill/>
            <a:miter lim="800000"/>
            <a:headEnd/>
            <a:tailEnd/>
          </a:ln>
        </p:spPr>
      </p:pic>
      <p:sp>
        <p:nvSpPr>
          <p:cNvPr id="92" name="TextBox 91"/>
          <p:cNvSpPr txBox="1"/>
          <p:nvPr/>
        </p:nvSpPr>
        <p:spPr>
          <a:xfrm rot="20036380">
            <a:off x="1744032" y="1934578"/>
            <a:ext cx="615375" cy="338554"/>
          </a:xfrm>
          <a:prstGeom prst="rect">
            <a:avLst/>
          </a:prstGeom>
          <a:solidFill>
            <a:schemeClr val="bg1"/>
          </a:solidFill>
          <a:ln w="38100">
            <a:solidFill>
              <a:srgbClr val="FF0066"/>
            </a:solidFill>
          </a:ln>
        </p:spPr>
        <p:txBody>
          <a:bodyPr wrap="square" rtlCol="0">
            <a:spAutoFit/>
          </a:bodyPr>
          <a:lstStyle/>
          <a:p>
            <a:r>
              <a:rPr lang="zh-CN" altLang="en-US" sz="1600" b="1" dirty="0" smtClean="0">
                <a:solidFill>
                  <a:srgbClr val="FF0066"/>
                </a:solidFill>
                <a:latin typeface="微软雅黑" pitchFamily="34" charset="-122"/>
                <a:ea typeface="微软雅黑" pitchFamily="34" charset="-122"/>
              </a:rPr>
              <a:t>开放</a:t>
            </a:r>
            <a:endParaRPr lang="zh-CN" altLang="en-US" sz="1600" b="1" dirty="0">
              <a:solidFill>
                <a:srgbClr val="FF0066"/>
              </a:solidFill>
              <a:latin typeface="微软雅黑" pitchFamily="34" charset="-122"/>
              <a:ea typeface="微软雅黑" pitchFamily="34" charset="-122"/>
            </a:endParaRPr>
          </a:p>
        </p:txBody>
      </p:sp>
      <p:sp>
        <p:nvSpPr>
          <p:cNvPr id="31" name="标题 1"/>
          <p:cNvSpPr txBox="1">
            <a:spLocks/>
          </p:cNvSpPr>
          <p:nvPr/>
        </p:nvSpPr>
        <p:spPr>
          <a:xfrm>
            <a:off x="35496" y="-20538"/>
            <a:ext cx="7704856"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cs typeface="+mj-cs"/>
              </a:rPr>
              <a:t>基于</a:t>
            </a: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4G</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车联网专网服务，打通云端互联，实现多方共赢</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30" name="TextBox 12"/>
          <p:cNvSpPr txBox="1"/>
          <p:nvPr/>
        </p:nvSpPr>
        <p:spPr>
          <a:xfrm>
            <a:off x="179512" y="627534"/>
            <a:ext cx="8640960" cy="830997"/>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itchFamily="34" charset="-122"/>
                <a:ea typeface="微软雅黑" pitchFamily="34" charset="-122"/>
              </a:rPr>
              <a:t>中国移动基于品牌优势，整合终端研发、内容引入等能力，以及超强的</a:t>
            </a:r>
            <a:r>
              <a:rPr lang="en-US" altLang="zh-CN" sz="1600" dirty="0" smtClean="0">
                <a:solidFill>
                  <a:schemeClr val="bg1"/>
                </a:solidFill>
                <a:latin typeface="微软雅黑" pitchFamily="34" charset="-122"/>
                <a:ea typeface="微软雅黑" pitchFamily="34" charset="-122"/>
              </a:rPr>
              <a:t>4G</a:t>
            </a:r>
            <a:r>
              <a:rPr lang="zh-CN" altLang="en-US" sz="1600" dirty="0" smtClean="0">
                <a:solidFill>
                  <a:schemeClr val="bg1"/>
                </a:solidFill>
                <a:latin typeface="微软雅黑" pitchFamily="34" charset="-122"/>
                <a:ea typeface="微软雅黑" pitchFamily="34" charset="-122"/>
              </a:rPr>
              <a:t>车联网专网能力，以运营车联网开放平台为基础，实现车企、中国移动、车主用户、合作伙伴四方共赢。</a:t>
            </a:r>
            <a:endParaRPr lang="zh-CN" altLang="en-US" sz="1600" dirty="0">
              <a:solidFill>
                <a:schemeClr val="bg1"/>
              </a:solidFill>
              <a:latin typeface="微软雅黑" pitchFamily="34" charset="-122"/>
              <a:ea typeface="微软雅黑" pitchFamily="34" charset="-122"/>
            </a:endParaRPr>
          </a:p>
        </p:txBody>
      </p:sp>
      <p:sp>
        <p:nvSpPr>
          <p:cNvPr id="32" name="TextBox 91"/>
          <p:cNvSpPr txBox="1"/>
          <p:nvPr/>
        </p:nvSpPr>
        <p:spPr>
          <a:xfrm rot="20036380">
            <a:off x="1133819" y="3163657"/>
            <a:ext cx="615375" cy="338554"/>
          </a:xfrm>
          <a:prstGeom prst="rect">
            <a:avLst/>
          </a:prstGeom>
          <a:solidFill>
            <a:schemeClr val="bg1"/>
          </a:solidFill>
          <a:ln w="38100">
            <a:solidFill>
              <a:srgbClr val="FF0066"/>
            </a:solidFill>
          </a:ln>
        </p:spPr>
        <p:txBody>
          <a:bodyPr wrap="square" rtlCol="0">
            <a:spAutoFit/>
          </a:bodyPr>
          <a:lstStyle/>
          <a:p>
            <a:r>
              <a:rPr lang="zh-CN" altLang="en-US" sz="1600" b="1" dirty="0">
                <a:solidFill>
                  <a:srgbClr val="FF0066"/>
                </a:solidFill>
                <a:latin typeface="微软雅黑" pitchFamily="34" charset="-122"/>
                <a:ea typeface="微软雅黑" pitchFamily="34" charset="-122"/>
              </a:rPr>
              <a:t>专网</a:t>
            </a:r>
          </a:p>
        </p:txBody>
      </p:sp>
      <p:sp>
        <p:nvSpPr>
          <p:cNvPr id="33" name="TextBox 91"/>
          <p:cNvSpPr txBox="1"/>
          <p:nvPr/>
        </p:nvSpPr>
        <p:spPr>
          <a:xfrm rot="20036380">
            <a:off x="1744031" y="4351998"/>
            <a:ext cx="615375" cy="338554"/>
          </a:xfrm>
          <a:prstGeom prst="rect">
            <a:avLst/>
          </a:prstGeom>
          <a:solidFill>
            <a:schemeClr val="bg1"/>
          </a:solidFill>
          <a:ln w="38100">
            <a:solidFill>
              <a:srgbClr val="FF0066"/>
            </a:solidFill>
          </a:ln>
        </p:spPr>
        <p:txBody>
          <a:bodyPr wrap="square" rtlCol="0">
            <a:spAutoFit/>
          </a:bodyPr>
          <a:lstStyle/>
          <a:p>
            <a:r>
              <a:rPr lang="zh-CN" altLang="en-US" sz="1600" b="1" dirty="0">
                <a:solidFill>
                  <a:srgbClr val="FF0066"/>
                </a:solidFill>
                <a:latin typeface="微软雅黑" pitchFamily="34" charset="-122"/>
                <a:ea typeface="微软雅黑" pitchFamily="34" charset="-122"/>
              </a:rPr>
              <a:t>定制</a:t>
            </a:r>
          </a:p>
        </p:txBody>
      </p:sp>
    </p:spTree>
    <p:extLst>
      <p:ext uri="{BB962C8B-B14F-4D97-AF65-F5344CB8AC3E}">
        <p14:creationId xmlns:p14="http://schemas.microsoft.com/office/powerpoint/2010/main" val="22456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32"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直接连接符 326"/>
          <p:cNvSpPr>
            <a:spLocks noChangeShapeType="1"/>
          </p:cNvSpPr>
          <p:nvPr/>
        </p:nvSpPr>
        <p:spPr bwMode="auto">
          <a:xfrm>
            <a:off x="2785489" y="3495246"/>
            <a:ext cx="3157" cy="166187"/>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pP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直接连接符 326"/>
          <p:cNvSpPr>
            <a:spLocks noChangeShapeType="1"/>
          </p:cNvSpPr>
          <p:nvPr/>
        </p:nvSpPr>
        <p:spPr bwMode="auto">
          <a:xfrm flipH="1">
            <a:off x="2844567" y="1870065"/>
            <a:ext cx="0" cy="245034"/>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直接连接符 326"/>
          <p:cNvSpPr>
            <a:spLocks noChangeShapeType="1"/>
          </p:cNvSpPr>
          <p:nvPr/>
        </p:nvSpPr>
        <p:spPr bwMode="auto">
          <a:xfrm flipH="1">
            <a:off x="4538755" y="1882821"/>
            <a:ext cx="0" cy="245034"/>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0" name="Picture 2"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171" y="4431261"/>
            <a:ext cx="4316300" cy="51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直接连接符 326"/>
          <p:cNvSpPr>
            <a:spLocks noChangeShapeType="1"/>
          </p:cNvSpPr>
          <p:nvPr/>
        </p:nvSpPr>
        <p:spPr bwMode="auto">
          <a:xfrm>
            <a:off x="3678897" y="3840962"/>
            <a:ext cx="378830" cy="1213"/>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pP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直接连接符 326"/>
          <p:cNvSpPr>
            <a:spLocks noChangeShapeType="1"/>
          </p:cNvSpPr>
          <p:nvPr/>
        </p:nvSpPr>
        <p:spPr bwMode="auto">
          <a:xfrm>
            <a:off x="2774441" y="3821913"/>
            <a:ext cx="3157" cy="166186"/>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pP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直接连接符 326"/>
          <p:cNvSpPr>
            <a:spLocks noChangeShapeType="1"/>
          </p:cNvSpPr>
          <p:nvPr/>
        </p:nvSpPr>
        <p:spPr bwMode="auto">
          <a:xfrm>
            <a:off x="3530522" y="3196638"/>
            <a:ext cx="377252" cy="1213"/>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pP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直接连接符 326"/>
          <p:cNvSpPr>
            <a:spLocks noChangeShapeType="1"/>
          </p:cNvSpPr>
          <p:nvPr/>
        </p:nvSpPr>
        <p:spPr bwMode="auto">
          <a:xfrm>
            <a:off x="3530522" y="2501565"/>
            <a:ext cx="377252" cy="0"/>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pP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圆角矩形 264"/>
          <p:cNvSpPr>
            <a:spLocks noChangeArrowheads="1"/>
          </p:cNvSpPr>
          <p:nvPr/>
        </p:nvSpPr>
        <p:spPr bwMode="auto">
          <a:xfrm>
            <a:off x="897653" y="2081134"/>
            <a:ext cx="2743360" cy="1471302"/>
          </a:xfrm>
          <a:prstGeom prst="roundRect">
            <a:avLst>
              <a:gd name="adj" fmla="val 5130"/>
            </a:avLst>
          </a:prstGeom>
          <a:solidFill>
            <a:srgbClr val="FFC000"/>
          </a:solidFill>
          <a:ln>
            <a:noFill/>
          </a:ln>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defRPr/>
            </a:pPr>
            <a:endParaRPr lang="zh-CN" altLang="zh-CN" sz="14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endParaRPr>
          </a:p>
        </p:txBody>
      </p:sp>
      <p:sp>
        <p:nvSpPr>
          <p:cNvPr id="76" name="矩形 203"/>
          <p:cNvSpPr>
            <a:spLocks noChangeArrowheads="1"/>
          </p:cNvSpPr>
          <p:nvPr/>
        </p:nvSpPr>
        <p:spPr bwMode="auto">
          <a:xfrm>
            <a:off x="-108520" y="2858585"/>
            <a:ext cx="9341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车联网专网</a:t>
            </a:r>
          </a:p>
        </p:txBody>
      </p:sp>
      <p:sp>
        <p:nvSpPr>
          <p:cNvPr id="77" name="圆角矩形 159"/>
          <p:cNvSpPr>
            <a:spLocks noChangeArrowheads="1"/>
          </p:cNvSpPr>
          <p:nvPr/>
        </p:nvSpPr>
        <p:spPr bwMode="auto">
          <a:xfrm>
            <a:off x="888182" y="4071310"/>
            <a:ext cx="4403898" cy="264614"/>
          </a:xfrm>
          <a:prstGeom prst="roundRect">
            <a:avLst>
              <a:gd name="adj" fmla="val 16667"/>
            </a:avLst>
          </a:prstGeom>
          <a:solidFill>
            <a:srgbClr val="EAF1FA"/>
          </a:solidFill>
          <a:ln w="12700">
            <a:solidFill>
              <a:srgbClr val="C0C0C0"/>
            </a:solidFill>
            <a:round/>
            <a:headEnd/>
            <a:tailEnd/>
          </a:ln>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8" name="Group 20"/>
          <p:cNvGrpSpPr>
            <a:grpSpLocks/>
          </p:cNvGrpSpPr>
          <p:nvPr/>
        </p:nvGrpSpPr>
        <p:grpSpPr bwMode="auto">
          <a:xfrm>
            <a:off x="2218824" y="4093808"/>
            <a:ext cx="2408315" cy="276915"/>
            <a:chOff x="-206" y="652"/>
            <a:chExt cx="1643" cy="365"/>
          </a:xfrm>
        </p:grpSpPr>
        <p:pic>
          <p:nvPicPr>
            <p:cNvPr id="130" name="Picture 36" descr="蜂窝和天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 y="673"/>
              <a:ext cx="30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 Box 6"/>
            <p:cNvSpPr>
              <a:spLocks noChangeArrowheads="1"/>
            </p:cNvSpPr>
            <p:nvPr/>
          </p:nvSpPr>
          <p:spPr bwMode="auto">
            <a:xfrm>
              <a:off x="54" y="652"/>
              <a:ext cx="1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eNodeB/NodeB/BTS/BSC</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TextBox 260"/>
          <p:cNvSpPr>
            <a:spLocks noChangeArrowheads="1"/>
          </p:cNvSpPr>
          <p:nvPr/>
        </p:nvSpPr>
        <p:spPr bwMode="auto">
          <a:xfrm>
            <a:off x="2436652" y="2144933"/>
            <a:ext cx="1003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基础网络</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AutoShape 7"/>
          <p:cNvSpPr>
            <a:spLocks noChangeArrowheads="1"/>
          </p:cNvSpPr>
          <p:nvPr/>
        </p:nvSpPr>
        <p:spPr bwMode="auto">
          <a:xfrm>
            <a:off x="2449277" y="2715766"/>
            <a:ext cx="984958" cy="293072"/>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SMSC</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7"/>
          <p:cNvSpPr>
            <a:spLocks noChangeArrowheads="1"/>
          </p:cNvSpPr>
          <p:nvPr/>
        </p:nvSpPr>
        <p:spPr bwMode="auto">
          <a:xfrm>
            <a:off x="2461905" y="2406949"/>
            <a:ext cx="972330" cy="268650"/>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05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PGW/GGSN</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7"/>
          <p:cNvSpPr>
            <a:spLocks noChangeArrowheads="1"/>
          </p:cNvSpPr>
          <p:nvPr/>
        </p:nvSpPr>
        <p:spPr bwMode="auto">
          <a:xfrm>
            <a:off x="2461905" y="3063197"/>
            <a:ext cx="972330" cy="293072"/>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HSS</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圆角矩形 264"/>
          <p:cNvSpPr>
            <a:spLocks noChangeArrowheads="1"/>
          </p:cNvSpPr>
          <p:nvPr/>
        </p:nvSpPr>
        <p:spPr bwMode="auto">
          <a:xfrm>
            <a:off x="3907774" y="2092745"/>
            <a:ext cx="1384307" cy="1849305"/>
          </a:xfrm>
          <a:prstGeom prst="roundRect">
            <a:avLst>
              <a:gd name="adj" fmla="val 5130"/>
            </a:avLst>
          </a:prstGeom>
          <a:solidFill>
            <a:srgbClr val="FFC000"/>
          </a:solidFill>
          <a:ln>
            <a:noFill/>
          </a:ln>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defRPr/>
            </a:pPr>
            <a:endParaRPr lang="zh-CN" altLang="zh-CN" sz="14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endParaRPr>
          </a:p>
        </p:txBody>
      </p:sp>
      <p:sp>
        <p:nvSpPr>
          <p:cNvPr id="86" name="AutoShape 7"/>
          <p:cNvSpPr>
            <a:spLocks noChangeArrowheads="1"/>
          </p:cNvSpPr>
          <p:nvPr/>
        </p:nvSpPr>
        <p:spPr bwMode="auto">
          <a:xfrm>
            <a:off x="4116130" y="2422694"/>
            <a:ext cx="918663" cy="293072"/>
          </a:xfrm>
          <a:prstGeom prst="roundRect">
            <a:avLst>
              <a:gd name="adj" fmla="val 10889"/>
            </a:avLst>
          </a:prstGeom>
          <a:solidFill>
            <a:srgbClr val="C2D6F0"/>
          </a:solidFill>
          <a:ln w="38100">
            <a:solidFill>
              <a:schemeClr val="bg1"/>
            </a:solidFill>
            <a:round/>
            <a:headEnd/>
            <a:tailEnd/>
          </a:ln>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PBOSS</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AutoShape 7"/>
          <p:cNvSpPr>
            <a:spLocks noChangeArrowheads="1"/>
          </p:cNvSpPr>
          <p:nvPr/>
        </p:nvSpPr>
        <p:spPr bwMode="auto">
          <a:xfrm>
            <a:off x="4116131" y="2762018"/>
            <a:ext cx="917084"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BOSS</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AutoShape 7"/>
          <p:cNvSpPr>
            <a:spLocks noChangeArrowheads="1"/>
          </p:cNvSpPr>
          <p:nvPr/>
        </p:nvSpPr>
        <p:spPr bwMode="auto">
          <a:xfrm>
            <a:off x="4117708" y="3110210"/>
            <a:ext cx="917085"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M2M</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AutoShape 7"/>
          <p:cNvSpPr>
            <a:spLocks noChangeArrowheads="1"/>
          </p:cNvSpPr>
          <p:nvPr/>
        </p:nvSpPr>
        <p:spPr bwMode="auto">
          <a:xfrm>
            <a:off x="4116131" y="3470250"/>
            <a:ext cx="917084"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Monitor</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TextBox 260"/>
          <p:cNvSpPr>
            <a:spLocks noChangeArrowheads="1"/>
          </p:cNvSpPr>
          <p:nvPr/>
        </p:nvSpPr>
        <p:spPr bwMode="auto">
          <a:xfrm>
            <a:off x="4049836" y="2138868"/>
            <a:ext cx="10275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支撑网络</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圆角矩形 159"/>
          <p:cNvSpPr>
            <a:spLocks noChangeArrowheads="1"/>
          </p:cNvSpPr>
          <p:nvPr/>
        </p:nvSpPr>
        <p:spPr bwMode="auto">
          <a:xfrm>
            <a:off x="897654" y="3632320"/>
            <a:ext cx="2771773" cy="352124"/>
          </a:xfrm>
          <a:prstGeom prst="roundRect">
            <a:avLst>
              <a:gd name="adj" fmla="val 16667"/>
            </a:avLst>
          </a:prstGeom>
          <a:solidFill>
            <a:srgbClr val="EAF1FA"/>
          </a:solidFill>
          <a:ln w="12700">
            <a:solidFill>
              <a:srgbClr val="C0C0C0"/>
            </a:solidFill>
            <a:round/>
            <a:headEnd/>
            <a:tailEnd/>
          </a:ln>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AutoShape 7"/>
          <p:cNvSpPr>
            <a:spLocks noChangeArrowheads="1"/>
          </p:cNvSpPr>
          <p:nvPr/>
        </p:nvSpPr>
        <p:spPr bwMode="auto">
          <a:xfrm>
            <a:off x="982890" y="3684480"/>
            <a:ext cx="508263" cy="244227"/>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9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MME</a:t>
            </a:r>
            <a:endParaRPr lang="zh-CN" altLang="en-US" sz="10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AutoShape 7"/>
          <p:cNvSpPr>
            <a:spLocks noChangeArrowheads="1"/>
          </p:cNvSpPr>
          <p:nvPr/>
        </p:nvSpPr>
        <p:spPr bwMode="auto">
          <a:xfrm>
            <a:off x="1546399" y="3684480"/>
            <a:ext cx="508263" cy="244227"/>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9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SGW</a:t>
            </a:r>
            <a:endParaRPr lang="zh-CN" altLang="en-US" sz="9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AutoShape 7"/>
          <p:cNvSpPr>
            <a:spLocks noChangeArrowheads="1"/>
          </p:cNvSpPr>
          <p:nvPr/>
        </p:nvSpPr>
        <p:spPr bwMode="auto">
          <a:xfrm>
            <a:off x="2105174" y="3697824"/>
            <a:ext cx="571402" cy="244227"/>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9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SGSN</a:t>
            </a:r>
            <a:endParaRPr lang="zh-CN" altLang="en-US" sz="9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AutoShape 7"/>
          <p:cNvSpPr>
            <a:spLocks noChangeArrowheads="1"/>
          </p:cNvSpPr>
          <p:nvPr/>
        </p:nvSpPr>
        <p:spPr bwMode="auto">
          <a:xfrm>
            <a:off x="2719194" y="3700249"/>
            <a:ext cx="853946" cy="244227"/>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9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MSC/MGW</a:t>
            </a:r>
          </a:p>
        </p:txBody>
      </p:sp>
      <p:sp>
        <p:nvSpPr>
          <p:cNvPr id="96" name="TextBox 260"/>
          <p:cNvSpPr>
            <a:spLocks noChangeArrowheads="1"/>
          </p:cNvSpPr>
          <p:nvPr/>
        </p:nvSpPr>
        <p:spPr bwMode="auto">
          <a:xfrm>
            <a:off x="1232287" y="2110395"/>
            <a:ext cx="8586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IMS</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AutoShape 7"/>
          <p:cNvSpPr>
            <a:spLocks noChangeArrowheads="1"/>
          </p:cNvSpPr>
          <p:nvPr/>
        </p:nvSpPr>
        <p:spPr bwMode="auto">
          <a:xfrm>
            <a:off x="1112323" y="3063197"/>
            <a:ext cx="1021263"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BGCF</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AutoShape 7"/>
          <p:cNvSpPr>
            <a:spLocks noChangeArrowheads="1"/>
          </p:cNvSpPr>
          <p:nvPr/>
        </p:nvSpPr>
        <p:spPr bwMode="auto">
          <a:xfrm>
            <a:off x="1112324" y="2703158"/>
            <a:ext cx="1025998"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CSCF</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AutoShape 7"/>
          <p:cNvSpPr>
            <a:spLocks noChangeArrowheads="1"/>
          </p:cNvSpPr>
          <p:nvPr/>
        </p:nvSpPr>
        <p:spPr bwMode="auto">
          <a:xfrm>
            <a:off x="1123374" y="2343117"/>
            <a:ext cx="1019684" cy="325636"/>
          </a:xfrm>
          <a:prstGeom prst="roundRect">
            <a:avLst>
              <a:gd name="adj" fmla="val 10889"/>
            </a:avLst>
          </a:prstGeom>
          <a:solidFill>
            <a:srgbClr val="C2D6F0"/>
          </a:solidFill>
          <a:ln w="38100">
            <a:solidFill>
              <a:schemeClr val="bg1"/>
            </a:solidFill>
            <a:round/>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AS/SCP</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矩形 99"/>
          <p:cNvSpPr/>
          <p:nvPr/>
        </p:nvSpPr>
        <p:spPr bwMode="auto">
          <a:xfrm>
            <a:off x="1018348" y="2127093"/>
            <a:ext cx="1210678" cy="131220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直接连接符 172"/>
          <p:cNvSpPr>
            <a:spLocks noChangeShapeType="1"/>
          </p:cNvSpPr>
          <p:nvPr/>
        </p:nvSpPr>
        <p:spPr bwMode="auto">
          <a:xfrm flipV="1">
            <a:off x="897654" y="2015136"/>
            <a:ext cx="4394427" cy="0"/>
          </a:xfrm>
          <a:prstGeom prst="line">
            <a:avLst/>
          </a:prstGeom>
          <a:noFill/>
          <a:ln w="1270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204"/>
          <p:cNvSpPr>
            <a:spLocks noChangeArrowheads="1"/>
          </p:cNvSpPr>
          <p:nvPr/>
        </p:nvSpPr>
        <p:spPr bwMode="auto">
          <a:xfrm>
            <a:off x="-252535" y="1718808"/>
            <a:ext cx="10441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黑体" pitchFamily="49" charset="-122"/>
              </a:rPr>
              <a:t>车企</a:t>
            </a:r>
            <a:endPar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圆角矩形 156"/>
          <p:cNvSpPr>
            <a:spLocks noChangeArrowheads="1"/>
          </p:cNvSpPr>
          <p:nvPr/>
        </p:nvSpPr>
        <p:spPr bwMode="auto">
          <a:xfrm>
            <a:off x="869526" y="1638940"/>
            <a:ext cx="4422555" cy="289332"/>
          </a:xfrm>
          <a:prstGeom prst="roundRect">
            <a:avLst>
              <a:gd name="adj" fmla="val 16667"/>
            </a:avLst>
          </a:prstGeom>
          <a:solidFill>
            <a:srgbClr val="99FF99"/>
          </a:solidFill>
          <a:ln w="9525">
            <a:solidFill>
              <a:schemeClr val="bg1"/>
            </a:solidFill>
            <a:round/>
            <a:headEnd/>
            <a:tailEnd/>
          </a:ln>
        </p:spPr>
        <p:txBody>
          <a:bodyPr tIns="0" bIns="0" anchor="b" anchorCtr="1"/>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endParaRPr lang="zh-CN" altLang="zh-CN" sz="14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endParaRPr>
          </a:p>
        </p:txBody>
      </p:sp>
      <p:sp>
        <p:nvSpPr>
          <p:cNvPr id="105" name="Text Box 281"/>
          <p:cNvSpPr>
            <a:spLocks noChangeArrowheads="1"/>
          </p:cNvSpPr>
          <p:nvPr/>
        </p:nvSpPr>
        <p:spPr bwMode="auto">
          <a:xfrm>
            <a:off x="1075038" y="1675891"/>
            <a:ext cx="9496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微软雅黑" pitchFamily="34" charset="-122"/>
              </a:rPr>
              <a:t>Backend</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6" name="Picture 2" descr="X:\位置基地\手机导航设计文档\3.0 版UI整合0515\3-驾车路线概览-起点我的位置.png"/>
          <p:cNvPicPr>
            <a:picLocks noChangeAspect="1" noChangeArrowheads="1"/>
          </p:cNvPicPr>
          <p:nvPr/>
        </p:nvPicPr>
        <p:blipFill>
          <a:blip r:embed="rId4" cstate="print">
            <a:extLst>
              <a:ext uri="{28A0092B-C50C-407E-A947-70E740481C1C}">
                <a14:useLocalDpi xmlns:a14="http://schemas.microsoft.com/office/drawing/2010/main" val="0"/>
              </a:ext>
            </a:extLst>
          </a:blip>
          <a:srcRect t="5865"/>
          <a:stretch>
            <a:fillRect/>
          </a:stretch>
        </p:blipFill>
        <p:spPr bwMode="auto">
          <a:xfrm>
            <a:off x="4380048" y="1682859"/>
            <a:ext cx="379632" cy="20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Group 216"/>
          <p:cNvGrpSpPr>
            <a:grpSpLocks/>
          </p:cNvGrpSpPr>
          <p:nvPr/>
        </p:nvGrpSpPr>
        <p:grpSpPr bwMode="auto">
          <a:xfrm>
            <a:off x="2613542" y="1671743"/>
            <a:ext cx="448726" cy="221795"/>
            <a:chOff x="3048000" y="4572000"/>
            <a:chExt cx="1071359" cy="990600"/>
          </a:xfrm>
        </p:grpSpPr>
        <p:sp>
          <p:nvSpPr>
            <p:cNvPr id="111" name="Rounded Rectangle 82"/>
            <p:cNvSpPr>
              <a:spLocks noChangeArrowheads="1"/>
            </p:cNvSpPr>
            <p:nvPr/>
          </p:nvSpPr>
          <p:spPr bwMode="auto">
            <a:xfrm>
              <a:off x="3048000" y="4572000"/>
              <a:ext cx="1071359" cy="990600"/>
            </a:xfrm>
            <a:prstGeom prst="roundRect">
              <a:avLst>
                <a:gd name="adj" fmla="val 16667"/>
              </a:avLst>
            </a:prstGeom>
            <a:solidFill>
              <a:srgbClr val="D5DFFF"/>
            </a:solidFill>
            <a:ln w="9525" algn="ctr">
              <a:solidFill>
                <a:schemeClr val="tx1"/>
              </a:solidFill>
              <a:miter lim="800000"/>
              <a:headEnd/>
              <a:tailEnd/>
            </a:ln>
          </p:spPr>
          <p:txBody>
            <a:bodyPr wrap="none"/>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2" name="Straight Connector 216"/>
            <p:cNvCxnSpPr>
              <a:cxnSpLocks noChangeShapeType="1"/>
            </p:cNvCxnSpPr>
            <p:nvPr/>
          </p:nvCxnSpPr>
          <p:spPr bwMode="auto">
            <a:xfrm rot="16200000" flipH="1">
              <a:off x="3776595" y="5002389"/>
              <a:ext cx="203729" cy="0"/>
            </a:xfrm>
            <a:prstGeom prst="line">
              <a:avLst/>
            </a:prstGeom>
            <a:noFill/>
            <a:ln w="38100" algn="ctr">
              <a:solidFill>
                <a:srgbClr val="004B96"/>
              </a:solidFill>
              <a:miter lim="800000"/>
              <a:headEnd/>
              <a:tailEnd/>
            </a:ln>
            <a:extLst>
              <a:ext uri="{909E8E84-426E-40DD-AFC4-6F175D3DCCD1}">
                <a14:hiddenFill xmlns:a14="http://schemas.microsoft.com/office/drawing/2010/main">
                  <a:noFill/>
                </a14:hiddenFill>
              </a:ext>
            </a:extLst>
          </p:spPr>
        </p:cxnSp>
        <p:cxnSp>
          <p:nvCxnSpPr>
            <p:cNvPr id="113" name="Straight Connector 217"/>
            <p:cNvCxnSpPr>
              <a:cxnSpLocks noChangeShapeType="1"/>
            </p:cNvCxnSpPr>
            <p:nvPr/>
          </p:nvCxnSpPr>
          <p:spPr bwMode="auto">
            <a:xfrm rot="5400000">
              <a:off x="3204365" y="5018116"/>
              <a:ext cx="237684" cy="682"/>
            </a:xfrm>
            <a:prstGeom prst="line">
              <a:avLst/>
            </a:prstGeom>
            <a:noFill/>
            <a:ln w="38100" algn="ctr">
              <a:solidFill>
                <a:srgbClr val="004B96"/>
              </a:solidFill>
              <a:miter lim="800000"/>
              <a:headEnd/>
              <a:tailEnd/>
            </a:ln>
            <a:extLst>
              <a:ext uri="{909E8E84-426E-40DD-AFC4-6F175D3DCCD1}">
                <a14:hiddenFill xmlns:a14="http://schemas.microsoft.com/office/drawing/2010/main">
                  <a:noFill/>
                </a14:hiddenFill>
              </a:ext>
            </a:extLst>
          </p:spPr>
        </p:cxnSp>
        <p:cxnSp>
          <p:nvCxnSpPr>
            <p:cNvPr id="114" name="Straight Connector 218"/>
            <p:cNvCxnSpPr>
              <a:cxnSpLocks noChangeShapeType="1"/>
            </p:cNvCxnSpPr>
            <p:nvPr/>
          </p:nvCxnSpPr>
          <p:spPr bwMode="auto">
            <a:xfrm>
              <a:off x="3321843" y="4802597"/>
              <a:ext cx="556618" cy="607"/>
            </a:xfrm>
            <a:prstGeom prst="line">
              <a:avLst/>
            </a:prstGeom>
            <a:noFill/>
            <a:ln w="38100" algn="ctr">
              <a:solidFill>
                <a:srgbClr val="004B96"/>
              </a:solidFill>
              <a:miter lim="800000"/>
              <a:headEnd/>
              <a:tailEnd/>
            </a:ln>
            <a:extLst>
              <a:ext uri="{909E8E84-426E-40DD-AFC4-6F175D3DCCD1}">
                <a14:hiddenFill xmlns:a14="http://schemas.microsoft.com/office/drawing/2010/main">
                  <a:noFill/>
                </a14:hiddenFill>
              </a:ext>
            </a:extLst>
          </p:spPr>
        </p:cxnSp>
        <p:pic>
          <p:nvPicPr>
            <p:cNvPr id="115" name="Picture 412" descr="server_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358" y="4818063"/>
              <a:ext cx="154844" cy="16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414" descr="server_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0233" y="4818063"/>
              <a:ext cx="154844" cy="16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415" descr="ra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0874" y="5080001"/>
              <a:ext cx="196453" cy="16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418" descr="ra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0233" y="5080001"/>
              <a:ext cx="196453" cy="16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419" descr="vert_ap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0874" y="4643438"/>
              <a:ext cx="193724" cy="14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20" descr="vert_ap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7327" y="4643438"/>
              <a:ext cx="193724" cy="14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21" descr="vert_ap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3780" y="4643438"/>
              <a:ext cx="193724" cy="14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422" descr="vert_ap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0233" y="4643438"/>
              <a:ext cx="193724" cy="14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413" descr="server_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8296" y="4818063"/>
              <a:ext cx="154844" cy="16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16" descr="ra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7327" y="5080001"/>
              <a:ext cx="196453" cy="16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417" descr="ra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3780" y="5080001"/>
              <a:ext cx="196453" cy="16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Straight Connector 219"/>
            <p:cNvCxnSpPr>
              <a:cxnSpLocks noChangeShapeType="1"/>
            </p:cNvCxnSpPr>
            <p:nvPr/>
          </p:nvCxnSpPr>
          <p:spPr bwMode="auto">
            <a:xfrm rot="5400000">
              <a:off x="3516552" y="5030812"/>
              <a:ext cx="135819" cy="1364"/>
            </a:xfrm>
            <a:prstGeom prst="line">
              <a:avLst/>
            </a:prstGeom>
            <a:noFill/>
            <a:ln w="38100" algn="ctr">
              <a:solidFill>
                <a:srgbClr val="004B96"/>
              </a:solidFill>
              <a:miter lim="800000"/>
              <a:headEnd/>
              <a:tailEnd/>
            </a:ln>
            <a:extLst>
              <a:ext uri="{909E8E84-426E-40DD-AFC4-6F175D3DCCD1}">
                <a14:hiddenFill xmlns:a14="http://schemas.microsoft.com/office/drawing/2010/main">
                  <a:noFill/>
                </a14:hiddenFill>
              </a:ext>
            </a:extLst>
          </p:spPr>
        </p:cxnSp>
        <p:pic>
          <p:nvPicPr>
            <p:cNvPr id="127" name="Picture 409" descr="databa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6239" y="5334000"/>
              <a:ext cx="142848" cy="15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10" descr="databa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14795" y="5334000"/>
              <a:ext cx="142848" cy="15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411" descr="databa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3352" y="5334000"/>
              <a:ext cx="142848" cy="15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直接连接符 13"/>
          <p:cNvSpPr>
            <a:spLocks noChangeShapeType="1"/>
          </p:cNvSpPr>
          <p:nvPr/>
        </p:nvSpPr>
        <p:spPr bwMode="auto">
          <a:xfrm flipH="1">
            <a:off x="3623902" y="4342766"/>
            <a:ext cx="0" cy="106709"/>
          </a:xfrm>
          <a:prstGeom prst="line">
            <a:avLst/>
          </a:prstGeom>
          <a:noFill/>
          <a:ln w="38100">
            <a:solidFill>
              <a:srgbClr val="2D2D8A"/>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直接连接符 173"/>
          <p:cNvSpPr>
            <a:spLocks noChangeShapeType="1"/>
          </p:cNvSpPr>
          <p:nvPr/>
        </p:nvSpPr>
        <p:spPr bwMode="auto">
          <a:xfrm>
            <a:off x="888182" y="4397788"/>
            <a:ext cx="4403900" cy="0"/>
          </a:xfrm>
          <a:prstGeom prst="line">
            <a:avLst/>
          </a:prstGeom>
          <a:noFill/>
          <a:ln w="1270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矩形 205"/>
          <p:cNvSpPr>
            <a:spLocks noChangeArrowheads="1"/>
          </p:cNvSpPr>
          <p:nvPr/>
        </p:nvSpPr>
        <p:spPr bwMode="auto">
          <a:xfrm>
            <a:off x="-252536" y="4503357"/>
            <a:ext cx="11817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黑体" pitchFamily="49" charset="-122"/>
              </a:rPr>
              <a:t>汽车</a:t>
            </a:r>
            <a:endPar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矩形 81"/>
          <p:cNvSpPr/>
          <p:nvPr/>
        </p:nvSpPr>
        <p:spPr>
          <a:xfrm>
            <a:off x="134634" y="624445"/>
            <a:ext cx="8649834" cy="618118"/>
          </a:xfrm>
          <a:prstGeom prst="rect">
            <a:avLst/>
          </a:prstGeom>
        </p:spPr>
        <p:txBody>
          <a:bodyPr wrap="square">
            <a:spAutoFit/>
          </a:bodyPr>
          <a:lstStyle/>
          <a:p>
            <a:pPr marL="336947" indent="-275035">
              <a:spcAft>
                <a:spcPts val="450"/>
              </a:spcAft>
              <a:buFont typeface="Wingdings" pitchFamily="2" charset="2"/>
              <a:buChar char="l"/>
            </a:pPr>
            <a:r>
              <a:rPr lang="zh-CN" altLang="zh-CN" sz="1500" dirty="0" smtClean="0">
                <a:solidFill>
                  <a:schemeClr val="bg1"/>
                </a:solidFill>
                <a:latin typeface="微软雅黑" pitchFamily="34" charset="-122"/>
                <a:ea typeface="微软雅黑" pitchFamily="34" charset="-122"/>
              </a:rPr>
              <a:t>依托</a:t>
            </a:r>
            <a:r>
              <a:rPr lang="en-US" altLang="zh-CN" sz="1500" dirty="0" smtClean="0">
                <a:solidFill>
                  <a:schemeClr val="bg1"/>
                </a:solidFill>
                <a:latin typeface="微软雅黑" pitchFamily="34" charset="-122"/>
                <a:ea typeface="微软雅黑" pitchFamily="34" charset="-122"/>
              </a:rPr>
              <a:t>4G</a:t>
            </a:r>
            <a:r>
              <a:rPr lang="zh-CN" altLang="zh-CN" sz="1500" dirty="0" smtClean="0">
                <a:solidFill>
                  <a:schemeClr val="bg1"/>
                </a:solidFill>
                <a:latin typeface="微软雅黑" pitchFamily="34" charset="-122"/>
                <a:ea typeface="微软雅黑" pitchFamily="34" charset="-122"/>
              </a:rPr>
              <a:t>车</a:t>
            </a:r>
            <a:r>
              <a:rPr lang="zh-CN" altLang="zh-CN" sz="1500" dirty="0">
                <a:solidFill>
                  <a:schemeClr val="bg1"/>
                </a:solidFill>
                <a:latin typeface="微软雅黑" pitchFamily="34" charset="-122"/>
                <a:ea typeface="微软雅黑" pitchFamily="34" charset="-122"/>
              </a:rPr>
              <a:t>联网</a:t>
            </a:r>
            <a:r>
              <a:rPr lang="zh-CN" altLang="en-US" sz="1500" dirty="0">
                <a:solidFill>
                  <a:schemeClr val="bg1"/>
                </a:solidFill>
                <a:latin typeface="微软雅黑" pitchFamily="34" charset="-122"/>
                <a:ea typeface="微软雅黑" pitchFamily="34" charset="-122"/>
              </a:rPr>
              <a:t>专网</a:t>
            </a:r>
            <a:r>
              <a:rPr lang="zh-CN" altLang="zh-CN" sz="1500" dirty="0">
                <a:solidFill>
                  <a:schemeClr val="bg1"/>
                </a:solidFill>
                <a:latin typeface="微软雅黑" pitchFamily="34" charset="-122"/>
                <a:ea typeface="微软雅黑" pitchFamily="34" charset="-122"/>
              </a:rPr>
              <a:t>平台，中国移动</a:t>
            </a:r>
            <a:r>
              <a:rPr lang="zh-CN" altLang="zh-CN" sz="1500" dirty="0" smtClean="0">
                <a:solidFill>
                  <a:schemeClr val="bg1"/>
                </a:solidFill>
                <a:latin typeface="微软雅黑" pitchFamily="34" charset="-122"/>
                <a:ea typeface="微软雅黑" pitchFamily="34" charset="-122"/>
              </a:rPr>
              <a:t>为</a:t>
            </a:r>
            <a:r>
              <a:rPr lang="zh-CN" altLang="en-US" sz="1500" dirty="0">
                <a:solidFill>
                  <a:schemeClr val="bg1"/>
                </a:solidFill>
                <a:latin typeface="微软雅黑" pitchFamily="34" charset="-122"/>
                <a:ea typeface="微软雅黑" pitchFamily="34" charset="-122"/>
              </a:rPr>
              <a:t>车企</a:t>
            </a:r>
            <a:r>
              <a:rPr lang="zh-CN" altLang="zh-CN" sz="1500" dirty="0" smtClean="0">
                <a:solidFill>
                  <a:schemeClr val="bg1"/>
                </a:solidFill>
                <a:latin typeface="微软雅黑" pitchFamily="34" charset="-122"/>
                <a:ea typeface="微软雅黑" pitchFamily="34" charset="-122"/>
              </a:rPr>
              <a:t>提供</a:t>
            </a:r>
            <a:r>
              <a:rPr lang="zh-CN" altLang="zh-CN" sz="1500" dirty="0">
                <a:solidFill>
                  <a:schemeClr val="bg1"/>
                </a:solidFill>
                <a:latin typeface="微软雅黑" pitchFamily="34" charset="-122"/>
                <a:ea typeface="微软雅黑" pitchFamily="34" charset="-122"/>
              </a:rPr>
              <a:t>智能型的通道</a:t>
            </a:r>
            <a:r>
              <a:rPr lang="zh-CN" altLang="en-US" sz="1500" dirty="0">
                <a:solidFill>
                  <a:schemeClr val="bg1"/>
                </a:solidFill>
                <a:latin typeface="微软雅黑" pitchFamily="34" charset="-122"/>
                <a:ea typeface="微软雅黑" pitchFamily="34" charset="-122"/>
              </a:rPr>
              <a:t>、</a:t>
            </a:r>
            <a:r>
              <a:rPr lang="zh-CN" altLang="zh-CN" sz="1500" dirty="0">
                <a:solidFill>
                  <a:schemeClr val="bg1"/>
                </a:solidFill>
                <a:latin typeface="微软雅黑" pitchFamily="34" charset="-122"/>
                <a:ea typeface="微软雅黑" pitchFamily="34" charset="-122"/>
              </a:rPr>
              <a:t>计费及运维等服务</a:t>
            </a:r>
            <a:endParaRPr lang="en-US" altLang="zh-CN" sz="1500" dirty="0">
              <a:solidFill>
                <a:schemeClr val="bg1"/>
              </a:solidFill>
              <a:latin typeface="微软雅黑" pitchFamily="34" charset="-122"/>
              <a:ea typeface="微软雅黑" pitchFamily="34" charset="-122"/>
            </a:endParaRPr>
          </a:p>
          <a:p>
            <a:pPr marL="336947" indent="-275035">
              <a:spcAft>
                <a:spcPts val="450"/>
              </a:spcAft>
              <a:buFont typeface="Wingdings" pitchFamily="2" charset="2"/>
              <a:buChar char="l"/>
            </a:pPr>
            <a:r>
              <a:rPr lang="zh-CN" altLang="zh-CN" sz="1500" dirty="0">
                <a:solidFill>
                  <a:schemeClr val="bg1"/>
                </a:solidFill>
                <a:latin typeface="微软雅黑" pitchFamily="34" charset="-122"/>
                <a:ea typeface="微软雅黑" pitchFamily="34" charset="-122"/>
              </a:rPr>
              <a:t>基于中国移动的智能管道服务</a:t>
            </a:r>
            <a:r>
              <a:rPr lang="zh-CN" altLang="zh-CN" sz="1500" dirty="0" smtClean="0">
                <a:solidFill>
                  <a:schemeClr val="bg1"/>
                </a:solidFill>
                <a:latin typeface="微软雅黑" pitchFamily="34" charset="-122"/>
                <a:ea typeface="微软雅黑" pitchFamily="34" charset="-122"/>
              </a:rPr>
              <a:t>，</a:t>
            </a:r>
            <a:r>
              <a:rPr lang="zh-CN" altLang="en-US" sz="1500" dirty="0" smtClean="0">
                <a:solidFill>
                  <a:schemeClr val="bg1"/>
                </a:solidFill>
                <a:latin typeface="微软雅黑" pitchFamily="34" charset="-122"/>
                <a:ea typeface="微软雅黑" pitchFamily="34" charset="-122"/>
              </a:rPr>
              <a:t>车企</a:t>
            </a:r>
            <a:r>
              <a:rPr lang="zh-CN" altLang="zh-CN" sz="1500" dirty="0" smtClean="0">
                <a:solidFill>
                  <a:schemeClr val="bg1"/>
                </a:solidFill>
                <a:latin typeface="微软雅黑" pitchFamily="34" charset="-122"/>
                <a:ea typeface="微软雅黑" pitchFamily="34" charset="-122"/>
              </a:rPr>
              <a:t>可以</a:t>
            </a:r>
            <a:r>
              <a:rPr lang="zh-CN" altLang="zh-CN" sz="1500" dirty="0">
                <a:solidFill>
                  <a:schemeClr val="bg1"/>
                </a:solidFill>
                <a:latin typeface="微软雅黑" pitchFamily="34" charset="-122"/>
                <a:ea typeface="微软雅黑" pitchFamily="34" charset="-122"/>
              </a:rPr>
              <a:t>为车主提供丰富车载应用和卓越</a:t>
            </a:r>
            <a:r>
              <a:rPr lang="zh-CN" altLang="zh-CN" sz="1500" dirty="0" smtClean="0">
                <a:solidFill>
                  <a:schemeClr val="bg1"/>
                </a:solidFill>
                <a:latin typeface="微软雅黑" pitchFamily="34" charset="-122"/>
                <a:ea typeface="微软雅黑" pitchFamily="34" charset="-122"/>
              </a:rPr>
              <a:t>的</a:t>
            </a:r>
            <a:r>
              <a:rPr lang="zh-CN" altLang="en-US" sz="1500" dirty="0">
                <a:solidFill>
                  <a:schemeClr val="bg1"/>
                </a:solidFill>
                <a:latin typeface="微软雅黑" pitchFamily="34" charset="-122"/>
                <a:ea typeface="微软雅黑" pitchFamily="34" charset="-122"/>
              </a:rPr>
              <a:t>联网</a:t>
            </a:r>
            <a:r>
              <a:rPr lang="zh-CN" altLang="zh-CN" sz="1500" dirty="0" smtClean="0">
                <a:solidFill>
                  <a:schemeClr val="bg1"/>
                </a:solidFill>
                <a:latin typeface="微软雅黑" pitchFamily="34" charset="-122"/>
                <a:ea typeface="微软雅黑" pitchFamily="34" charset="-122"/>
              </a:rPr>
              <a:t>驾驶</a:t>
            </a:r>
            <a:r>
              <a:rPr lang="zh-CN" altLang="zh-CN" sz="1500" dirty="0">
                <a:solidFill>
                  <a:schemeClr val="bg1"/>
                </a:solidFill>
                <a:latin typeface="微软雅黑" pitchFamily="34" charset="-122"/>
                <a:ea typeface="微软雅黑" pitchFamily="34" charset="-122"/>
              </a:rPr>
              <a:t>体验</a:t>
            </a:r>
          </a:p>
        </p:txBody>
      </p:sp>
      <p:sp>
        <p:nvSpPr>
          <p:cNvPr id="134"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en-US" altLang="zh-CN" sz="2400" b="1" dirty="0" smtClean="0">
                <a:solidFill>
                  <a:srgbClr val="FFFF00"/>
                </a:solidFill>
                <a:latin typeface="微软雅黑" panose="020B0503020204020204" pitchFamily="34" charset="-122"/>
                <a:ea typeface="微软雅黑" panose="020B0503020204020204" pitchFamily="34" charset="-122"/>
              </a:rPr>
              <a:t>4G</a:t>
            </a:r>
            <a:r>
              <a:rPr lang="zh-CN" altLang="en-US" sz="2400" b="1" dirty="0" smtClean="0">
                <a:solidFill>
                  <a:srgbClr val="FFFF00"/>
                </a:solidFill>
                <a:latin typeface="微软雅黑" panose="020B0503020204020204" pitchFamily="34" charset="-122"/>
                <a:ea typeface="微软雅黑" panose="020B0503020204020204" pitchFamily="34" charset="-122"/>
              </a:rPr>
              <a:t>车联网专网整体架构</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137" name="Rectangle 5"/>
          <p:cNvSpPr>
            <a:spLocks noChangeArrowheads="1"/>
          </p:cNvSpPr>
          <p:nvPr/>
        </p:nvSpPr>
        <p:spPr bwMode="gray">
          <a:xfrm>
            <a:off x="5558842" y="1650341"/>
            <a:ext cx="1620034" cy="789646"/>
          </a:xfrm>
          <a:prstGeom prst="rect">
            <a:avLst/>
          </a:prstGeom>
          <a:gradFill rotWithShape="1">
            <a:gsLst>
              <a:gs pos="0">
                <a:srgbClr val="81D8F3"/>
              </a:gs>
              <a:gs pos="100000">
                <a:srgbClr val="81D8F3">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a:extLst/>
        </p:spPr>
        <p:txBody>
          <a:bodyPr wrap="none" anchor="ctr"/>
          <a:lstStyle/>
          <a:p>
            <a:r>
              <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语音业务：</a:t>
            </a:r>
            <a:endParaRPr lang="en-US" altLang="zh-CN"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2/3/4G</a:t>
            </a:r>
            <a:r>
              <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平滑切换；</a:t>
            </a:r>
            <a:endParaRPr lang="en-US" altLang="zh-CN"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kern="0" dirty="0" err="1">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VoLTE</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Rectangle 5"/>
          <p:cNvSpPr>
            <a:spLocks noChangeArrowheads="1"/>
          </p:cNvSpPr>
          <p:nvPr/>
        </p:nvSpPr>
        <p:spPr bwMode="gray">
          <a:xfrm>
            <a:off x="5558842" y="2717386"/>
            <a:ext cx="1620034" cy="789646"/>
          </a:xfrm>
          <a:prstGeom prst="rect">
            <a:avLst/>
          </a:prstGeom>
          <a:gradFill rotWithShape="1">
            <a:gsLst>
              <a:gs pos="0">
                <a:srgbClr val="81D8F3"/>
              </a:gs>
              <a:gs pos="100000">
                <a:srgbClr val="81D8F3">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a:extLst/>
        </p:spPr>
        <p:txBody>
          <a:bodyPr wrap="none" anchor="ctr"/>
          <a:lstStyle/>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数据业务：</a:t>
            </a:r>
            <a:endParaRPr lang="en-US" altLang="zh-CN"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支持多</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APN</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Rectangle 5"/>
          <p:cNvSpPr>
            <a:spLocks noChangeArrowheads="1"/>
          </p:cNvSpPr>
          <p:nvPr/>
        </p:nvSpPr>
        <p:spPr bwMode="gray">
          <a:xfrm>
            <a:off x="5551700" y="3797570"/>
            <a:ext cx="1620034" cy="789646"/>
          </a:xfrm>
          <a:prstGeom prst="rect">
            <a:avLst/>
          </a:prstGeom>
          <a:gradFill rotWithShape="1">
            <a:gsLst>
              <a:gs pos="0">
                <a:srgbClr val="81D8F3"/>
              </a:gs>
              <a:gs pos="100000">
                <a:srgbClr val="81D8F3">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a:extLst/>
        </p:spPr>
        <p:txBody>
          <a:bodyPr wrap="none" anchor="ctr"/>
          <a:lstStyle/>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短信业务：</a:t>
            </a:r>
            <a:endParaRPr lang="en-US" altLang="zh-CN"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支持上下行短信；</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支持短信屏蔽</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2" name="AutoShape 3"/>
          <p:cNvSpPr>
            <a:spLocks noChangeArrowheads="1"/>
          </p:cNvSpPr>
          <p:nvPr/>
        </p:nvSpPr>
        <p:spPr bwMode="gray">
          <a:xfrm>
            <a:off x="7344989" y="1657082"/>
            <a:ext cx="1547492" cy="768212"/>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p:spPr>
        <p:txBody>
          <a:bodyPr wrap="none" anchor="ctr"/>
          <a:lstStyle/>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灵活计费：</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支持按</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APN</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种类、</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被叫种类区分策略；</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3" name="AutoShape 3"/>
          <p:cNvSpPr>
            <a:spLocks noChangeArrowheads="1"/>
          </p:cNvSpPr>
          <p:nvPr/>
        </p:nvSpPr>
        <p:spPr bwMode="gray">
          <a:xfrm>
            <a:off x="7344988" y="2739642"/>
            <a:ext cx="1547492" cy="768212"/>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p:spPr>
        <p:txBody>
          <a:bodyPr wrap="none" anchor="ctr"/>
          <a:lstStyle/>
          <a:p>
            <a:r>
              <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卡态</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管理：</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提供全周期管理；</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接口</a:t>
            </a:r>
            <a:endPar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Portal</a:t>
            </a:r>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界面</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AutoShape 3"/>
          <p:cNvSpPr>
            <a:spLocks noChangeArrowheads="1"/>
          </p:cNvSpPr>
          <p:nvPr/>
        </p:nvSpPr>
        <p:spPr bwMode="gray">
          <a:xfrm>
            <a:off x="7344988" y="3819762"/>
            <a:ext cx="1547492" cy="768212"/>
          </a:xfrm>
          <a:prstGeom prst="bevel">
            <a:avLst>
              <a:gd name="adj" fmla="val 1495"/>
            </a:avLst>
          </a:prstGeom>
          <a:gradFill rotWithShape="1">
            <a:gsLst>
              <a:gs pos="0">
                <a:srgbClr val="C5F381"/>
              </a:gs>
              <a:gs pos="100000">
                <a:srgbClr val="C5F381">
                  <a:gamma/>
                  <a:tint val="43922"/>
                  <a:invGamma/>
                </a:srgbClr>
              </a:gs>
            </a:gsLst>
            <a:lin ang="5400000" scaled="1"/>
          </a:gradFill>
          <a:ln w="19050" algn="ctr">
            <a:solidFill>
              <a:srgbClr val="FFFFFF"/>
            </a:solidFill>
            <a:miter lim="800000"/>
            <a:headEnd/>
            <a:tailEnd/>
          </a:ln>
          <a:effectLst>
            <a:outerShdw dist="107763" dir="2700000" algn="ctr" rotWithShape="0">
              <a:srgbClr val="1C1C1C">
                <a:alpha val="50000"/>
              </a:srgbClr>
            </a:outerShdw>
          </a:effectLst>
        </p:spPr>
        <p:txBody>
          <a:bodyPr wrap="none" anchor="ctr"/>
          <a:lstStyle/>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空中写号：</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kern="0" dirty="0" smtClea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支持远程更改号码；</a:t>
            </a:r>
            <a:endParaRPr lang="zh-CN" altLang="en-US" sz="1200"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55968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79512" y="-20538"/>
            <a:ext cx="7382916" cy="644318"/>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defRPr>
            </a:lvl1pPr>
          </a:lstStyle>
          <a:p>
            <a:r>
              <a:rPr lang="zh-CN" altLang="en-US" dirty="0" smtClean="0"/>
              <a:t>满足车企对智能语音控制的要求</a:t>
            </a:r>
            <a:endParaRPr lang="zh-CN" altLang="en-US" dirty="0"/>
          </a:p>
        </p:txBody>
      </p:sp>
      <p:cxnSp>
        <p:nvCxnSpPr>
          <p:cNvPr id="344" name="肘形连接符 343"/>
          <p:cNvCxnSpPr>
            <a:stCxn id="346" idx="2"/>
          </p:cNvCxnSpPr>
          <p:nvPr/>
        </p:nvCxnSpPr>
        <p:spPr>
          <a:xfrm rot="5400000">
            <a:off x="2666960" y="2054340"/>
            <a:ext cx="399454" cy="1322606"/>
          </a:xfrm>
          <a:prstGeom prst="bentConnector2">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6" name="圆角矩形 345"/>
          <p:cNvSpPr/>
          <p:nvPr/>
        </p:nvSpPr>
        <p:spPr>
          <a:xfrm>
            <a:off x="2951926" y="2163018"/>
            <a:ext cx="1152128" cy="352898"/>
          </a:xfrm>
          <a:prstGeom prst="roundRect">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白名单</a:t>
            </a:r>
            <a:endPar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7" name="圆角矩形 346"/>
          <p:cNvSpPr/>
          <p:nvPr/>
        </p:nvSpPr>
        <p:spPr>
          <a:xfrm>
            <a:off x="2987824" y="3640184"/>
            <a:ext cx="1152128" cy="35289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黑名单</a:t>
            </a:r>
          </a:p>
        </p:txBody>
      </p:sp>
      <p:cxnSp>
        <p:nvCxnSpPr>
          <p:cNvPr id="348" name="肘形连接符 347"/>
          <p:cNvCxnSpPr>
            <a:endCxn id="347" idx="0"/>
          </p:cNvCxnSpPr>
          <p:nvPr/>
        </p:nvCxnSpPr>
        <p:spPr>
          <a:xfrm>
            <a:off x="2173931" y="3162064"/>
            <a:ext cx="1389957" cy="478120"/>
          </a:xfrm>
          <a:prstGeom prst="bentConnector2">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49" name="Picture 2" descr="C:\Users\RuanWen\Desktop\rBEhV1IwN_8IAAAAAAGuScKJ2_IAADFWgA0sTAAAa5h44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4453" y="4217241"/>
            <a:ext cx="446877" cy="775285"/>
          </a:xfrm>
          <a:prstGeom prst="rect">
            <a:avLst/>
          </a:prstGeom>
          <a:noFill/>
          <a:extLst>
            <a:ext uri="{909E8E84-426E-40DD-AFC4-6F175D3DCCD1}">
              <a14:hiddenFill xmlns:a14="http://schemas.microsoft.com/office/drawing/2010/main">
                <a:solidFill>
                  <a:srgbClr val="FFFFFF"/>
                </a:solidFill>
              </a14:hiddenFill>
            </a:ext>
          </a:extLst>
        </p:spPr>
      </p:pic>
      <p:sp>
        <p:nvSpPr>
          <p:cNvPr id="351" name="云形 350"/>
          <p:cNvSpPr/>
          <p:nvPr/>
        </p:nvSpPr>
        <p:spPr>
          <a:xfrm>
            <a:off x="2869222" y="868482"/>
            <a:ext cx="1389331" cy="703803"/>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CSFB/</a:t>
            </a:r>
          </a:p>
          <a:p>
            <a:pPr algn="ctr"/>
            <a:r>
              <a:rPr lang="en-US" altLang="zh-CN" b="1" dirty="0" err="1"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VoLTE</a:t>
            </a:r>
            <a:endPar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2" name="圆角矩形 351"/>
          <p:cNvSpPr/>
          <p:nvPr/>
        </p:nvSpPr>
        <p:spPr>
          <a:xfrm>
            <a:off x="1103966" y="840035"/>
            <a:ext cx="1355445" cy="823429"/>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呼叫中心</a:t>
            </a:r>
            <a:endParaRPr lang="en-US" altLang="zh-CN"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3" name="肘形连接符 352"/>
          <p:cNvCxnSpPr>
            <a:stCxn id="346" idx="0"/>
          </p:cNvCxnSpPr>
          <p:nvPr/>
        </p:nvCxnSpPr>
        <p:spPr>
          <a:xfrm rot="5400000" flipH="1" flipV="1">
            <a:off x="3260793" y="1895821"/>
            <a:ext cx="534395" cy="1"/>
          </a:xfrm>
          <a:prstGeom prst="bentConnector3">
            <a:avLst>
              <a:gd name="adj1" fmla="val 50000"/>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6" name="矩形 355"/>
          <p:cNvSpPr/>
          <p:nvPr/>
        </p:nvSpPr>
        <p:spPr>
          <a:xfrm>
            <a:off x="2951926" y="3242654"/>
            <a:ext cx="391057" cy="369332"/>
          </a:xfrm>
          <a:prstGeom prst="rect">
            <a:avLst/>
          </a:prstGeom>
        </p:spPr>
        <p:txBody>
          <a:bodyPr wrap="square">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8" name="矩形 357"/>
          <p:cNvSpPr/>
          <p:nvPr/>
        </p:nvSpPr>
        <p:spPr>
          <a:xfrm>
            <a:off x="1863786" y="4320258"/>
            <a:ext cx="391057" cy="369332"/>
          </a:xfrm>
          <a:prstGeom prst="rect">
            <a:avLst/>
          </a:prstGeom>
        </p:spPr>
        <p:txBody>
          <a:bodyPr wrap="square">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258" name="直接连接符 10257"/>
          <p:cNvCxnSpPr>
            <a:stCxn id="349" idx="3"/>
          </p:cNvCxnSpPr>
          <p:nvPr/>
        </p:nvCxnSpPr>
        <p:spPr>
          <a:xfrm>
            <a:off x="1571330" y="4604884"/>
            <a:ext cx="1330717" cy="1704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61" name="直接连接符 10260"/>
          <p:cNvCxnSpPr/>
          <p:nvPr/>
        </p:nvCxnSpPr>
        <p:spPr>
          <a:xfrm>
            <a:off x="3556218" y="3984911"/>
            <a:ext cx="0" cy="53414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5" name="云形 344"/>
          <p:cNvSpPr/>
          <p:nvPr/>
        </p:nvSpPr>
        <p:spPr>
          <a:xfrm>
            <a:off x="2618405" y="4251984"/>
            <a:ext cx="1389331" cy="705797"/>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PSTN</a:t>
            </a:r>
            <a:endPar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66" name="线形标注 1 10265"/>
          <p:cNvSpPr/>
          <p:nvPr/>
        </p:nvSpPr>
        <p:spPr>
          <a:xfrm>
            <a:off x="5233047" y="840035"/>
            <a:ext cx="2723329" cy="707967"/>
          </a:xfrm>
          <a:prstGeom prst="borderCallout1">
            <a:avLst>
              <a:gd name="adj1" fmla="val 52834"/>
              <a:gd name="adj2" fmla="val -1128"/>
              <a:gd name="adj3" fmla="val 52585"/>
              <a:gd name="adj4" fmla="val -39995"/>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r>
              <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可设置呼叫前转号码，满足车企引导车载话务的需求</a:t>
            </a:r>
          </a:p>
        </p:txBody>
      </p:sp>
      <p:sp>
        <p:nvSpPr>
          <p:cNvPr id="395" name="线形标注 1 394"/>
          <p:cNvSpPr/>
          <p:nvPr/>
        </p:nvSpPr>
        <p:spPr>
          <a:xfrm>
            <a:off x="5220072" y="2007799"/>
            <a:ext cx="2736304" cy="707967"/>
          </a:xfrm>
          <a:prstGeom prst="borderCallout1">
            <a:avLst>
              <a:gd name="adj1" fmla="val 52834"/>
              <a:gd name="adj2" fmla="val -1128"/>
              <a:gd name="adj3" fmla="val 52585"/>
              <a:gd name="adj4" fmla="val -39995"/>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r>
              <a:rPr lang="zh-CN" altLang="en-US" sz="14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号码如呼叫中心、售后服务电话等，允许呼入呼出且不限时长</a:t>
            </a:r>
            <a:endPar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6" name="线形标注 1 395"/>
          <p:cNvSpPr/>
          <p:nvPr/>
        </p:nvSpPr>
        <p:spPr>
          <a:xfrm>
            <a:off x="5220072" y="3433618"/>
            <a:ext cx="2736304" cy="707967"/>
          </a:xfrm>
          <a:prstGeom prst="borderCallout1">
            <a:avLst>
              <a:gd name="adj1" fmla="val 52834"/>
              <a:gd name="adj2" fmla="val -1128"/>
              <a:gd name="adj3" fmla="val 52585"/>
              <a:gd name="adj4" fmla="val -39995"/>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r>
              <a:rPr lang="zh-CN" altLang="en-US" sz="14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为保障驾驶安全，可设置禁止车载终端呼入呼出私人号码</a:t>
            </a:r>
            <a:endParaRPr lang="zh-CN" altLang="en-US"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97" name="Picture 6" descr="Classic_cama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54" y="2339467"/>
            <a:ext cx="1370499" cy="137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035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7"/>
          <p:cNvSpPr txBox="1">
            <a:spLocks noChangeArrowheads="1"/>
          </p:cNvSpPr>
          <p:nvPr/>
        </p:nvSpPr>
        <p:spPr bwMode="auto">
          <a:xfrm>
            <a:off x="179512" y="715314"/>
            <a:ext cx="81369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车企往往要求运营商可以提供多</a:t>
            </a:r>
            <a:r>
              <a:rPr lang="zh-CN" altLang="zh-CN" sz="1400" dirty="0" smtClean="0">
                <a:solidFill>
                  <a:schemeClr val="bg1"/>
                </a:solidFill>
                <a:latin typeface="微软雅黑" panose="020B0503020204020204" pitchFamily="34" charset="-122"/>
                <a:ea typeface="微软雅黑" panose="020B0503020204020204" pitchFamily="34" charset="-122"/>
              </a:rPr>
              <a:t>个</a:t>
            </a:r>
            <a:r>
              <a:rPr lang="en-US" altLang="zh-CN" sz="1400" dirty="0" smtClean="0">
                <a:solidFill>
                  <a:schemeClr val="bg1"/>
                </a:solidFill>
                <a:latin typeface="微软雅黑" panose="020B0503020204020204" pitchFamily="34" charset="-122"/>
                <a:ea typeface="微软雅黑" panose="020B0503020204020204" pitchFamily="34" charset="-122"/>
              </a:rPr>
              <a:t>APN</a:t>
            </a:r>
            <a:r>
              <a:rPr lang="zh-CN"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并</a:t>
            </a:r>
            <a:r>
              <a:rPr lang="zh-CN" altLang="zh-CN" sz="1400" dirty="0">
                <a:solidFill>
                  <a:schemeClr val="bg1"/>
                </a:solidFill>
                <a:latin typeface="微软雅黑" panose="020B0503020204020204" pitchFamily="34" charset="-122"/>
                <a:ea typeface="微软雅黑" panose="020B0503020204020204" pitchFamily="34" charset="-122"/>
              </a:rPr>
              <a:t>针对不同</a:t>
            </a:r>
            <a:r>
              <a:rPr lang="en-US" altLang="zh-CN" sz="1400" dirty="0">
                <a:solidFill>
                  <a:schemeClr val="bg1"/>
                </a:solidFill>
                <a:latin typeface="微软雅黑" panose="020B0503020204020204" pitchFamily="34" charset="-122"/>
                <a:ea typeface="微软雅黑" panose="020B0503020204020204" pitchFamily="34" charset="-122"/>
              </a:rPr>
              <a:t>APN</a:t>
            </a:r>
            <a:r>
              <a:rPr lang="zh-CN" altLang="zh-CN" sz="1400" dirty="0">
                <a:solidFill>
                  <a:schemeClr val="bg1"/>
                </a:solidFill>
                <a:latin typeface="微软雅黑" panose="020B0503020204020204" pitchFamily="34" charset="-122"/>
                <a:ea typeface="微软雅黑" panose="020B0503020204020204" pitchFamily="34" charset="-122"/>
              </a:rPr>
              <a:t>设置控制开关（</a:t>
            </a:r>
            <a:r>
              <a:rPr lang="zh-CN" altLang="en-US" sz="1400" dirty="0">
                <a:solidFill>
                  <a:schemeClr val="bg1"/>
                </a:solidFill>
                <a:latin typeface="微软雅黑" panose="020B0503020204020204" pitchFamily="34" charset="-122"/>
                <a:ea typeface="微软雅黑" panose="020B0503020204020204" pitchFamily="34" charset="-122"/>
              </a:rPr>
              <a:t>举例，</a:t>
            </a:r>
            <a:r>
              <a:rPr lang="en-US" altLang="zh-CN" sz="1400" dirty="0">
                <a:solidFill>
                  <a:schemeClr val="bg1"/>
                </a:solidFill>
                <a:latin typeface="微软雅黑" panose="020B0503020204020204" pitchFamily="34" charset="-122"/>
                <a:ea typeface="微软雅黑" panose="020B0503020204020204" pitchFamily="34" charset="-122"/>
              </a:rPr>
              <a:t>APN1</a:t>
            </a:r>
            <a:r>
              <a:rPr lang="zh-CN" altLang="zh-CN"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APN2</a:t>
            </a:r>
            <a:r>
              <a:rPr lang="zh-CN" altLang="zh-CN"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APN3</a:t>
            </a:r>
            <a:r>
              <a:rPr lang="zh-CN" altLang="zh-CN" sz="1400" dirty="0">
                <a:solidFill>
                  <a:schemeClr val="bg1"/>
                </a:solidFill>
                <a:latin typeface="微软雅黑" panose="020B0503020204020204" pitchFamily="34" charset="-122"/>
                <a:ea typeface="微软雅黑" panose="020B0503020204020204" pitchFamily="34" charset="-122"/>
              </a:rPr>
              <a:t>），每个</a:t>
            </a:r>
            <a:r>
              <a:rPr lang="en-US" altLang="zh-CN" sz="1400" dirty="0">
                <a:solidFill>
                  <a:schemeClr val="bg1"/>
                </a:solidFill>
                <a:latin typeface="微软雅黑" panose="020B0503020204020204" pitchFamily="34" charset="-122"/>
                <a:ea typeface="微软雅黑" panose="020B0503020204020204" pitchFamily="34" charset="-122"/>
              </a:rPr>
              <a:t>APN</a:t>
            </a:r>
            <a:r>
              <a:rPr lang="zh-CN" altLang="zh-CN" sz="1400" dirty="0">
                <a:solidFill>
                  <a:schemeClr val="bg1"/>
                </a:solidFill>
                <a:latin typeface="微软雅黑" panose="020B0503020204020204" pitchFamily="34" charset="-122"/>
                <a:ea typeface="微软雅黑" panose="020B0503020204020204" pitchFamily="34" charset="-122"/>
              </a:rPr>
              <a:t>都有独立的计费方式和数据流量控制，各</a:t>
            </a:r>
            <a:r>
              <a:rPr lang="en-US" altLang="zh-CN" sz="1400" dirty="0">
                <a:solidFill>
                  <a:schemeClr val="bg1"/>
                </a:solidFill>
                <a:latin typeface="微软雅黑" panose="020B0503020204020204" pitchFamily="34" charset="-122"/>
                <a:ea typeface="微软雅黑" panose="020B0503020204020204" pitchFamily="34" charset="-122"/>
              </a:rPr>
              <a:t>APN</a:t>
            </a:r>
            <a:r>
              <a:rPr lang="zh-CN" altLang="zh-CN" sz="1400" dirty="0">
                <a:solidFill>
                  <a:schemeClr val="bg1"/>
                </a:solidFill>
                <a:latin typeface="微软雅黑" panose="020B0503020204020204" pitchFamily="34" charset="-122"/>
                <a:ea typeface="微软雅黑" panose="020B0503020204020204" pitchFamily="34" charset="-122"/>
              </a:rPr>
              <a:t>下的数据流量控制互不影响</a:t>
            </a:r>
            <a:r>
              <a:rPr lang="zh-CN" altLang="en-US" sz="1400" dirty="0">
                <a:solidFill>
                  <a:schemeClr val="bg1"/>
                </a:solidFill>
                <a:latin typeface="微软雅黑" panose="020B0503020204020204" pitchFamily="34" charset="-122"/>
                <a:ea typeface="微软雅黑" panose="020B0503020204020204" pitchFamily="34" charset="-122"/>
              </a:rPr>
              <a:t>；如</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939" y="1923677"/>
            <a:ext cx="4395509" cy="297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7"/>
          <p:cNvSpPr txBox="1">
            <a:spLocks noChangeArrowheads="1"/>
          </p:cNvSpPr>
          <p:nvPr/>
        </p:nvSpPr>
        <p:spPr bwMode="auto">
          <a:xfrm>
            <a:off x="251520" y="1635646"/>
            <a:ext cx="3834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APN1</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用于连接</a:t>
            </a:r>
            <a:r>
              <a:rPr lang="zh-CN" altLang="en-US" sz="1400" dirty="0">
                <a:solidFill>
                  <a:schemeClr val="bg1"/>
                </a:solidFill>
                <a:latin typeface="微软雅黑" panose="020B0503020204020204" pitchFamily="34" charset="-122"/>
                <a:ea typeface="微软雅黑" panose="020B0503020204020204" pitchFamily="34" charset="-122"/>
              </a:rPr>
              <a:t>车</a:t>
            </a:r>
            <a:r>
              <a:rPr lang="zh-CN" altLang="en-US" sz="1400" dirty="0" smtClean="0">
                <a:solidFill>
                  <a:schemeClr val="bg1"/>
                </a:solidFill>
                <a:latin typeface="微软雅黑" panose="020B0503020204020204" pitchFamily="34" charset="-122"/>
                <a:ea typeface="微软雅黑" panose="020B0503020204020204" pitchFamily="34" charset="-122"/>
              </a:rPr>
              <a:t>企后台，</a:t>
            </a:r>
            <a:r>
              <a:rPr lang="zh-CN" altLang="en-US" sz="1400" dirty="0">
                <a:solidFill>
                  <a:schemeClr val="bg1"/>
                </a:solidFill>
                <a:latin typeface="微软雅黑" panose="020B0503020204020204" pitchFamily="34" charset="-122"/>
                <a:ea typeface="微软雅黑" panose="020B0503020204020204" pitchFamily="34" charset="-122"/>
              </a:rPr>
              <a:t>永不关闭，对车主免费；</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TextBox 7"/>
          <p:cNvSpPr txBox="1">
            <a:spLocks noChangeArrowheads="1"/>
          </p:cNvSpPr>
          <p:nvPr/>
        </p:nvSpPr>
        <p:spPr bwMode="auto">
          <a:xfrm>
            <a:off x="251520" y="2465844"/>
            <a:ext cx="4032448"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APN2</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用于</a:t>
            </a:r>
            <a:r>
              <a:rPr lang="zh-CN" altLang="en-US" sz="1400" dirty="0">
                <a:solidFill>
                  <a:schemeClr val="bg1"/>
                </a:solidFill>
                <a:latin typeface="微软雅黑" panose="020B0503020204020204" pitchFamily="34" charset="-122"/>
                <a:ea typeface="微软雅黑" panose="020B0503020204020204" pitchFamily="34" charset="-122"/>
              </a:rPr>
              <a:t>车主</a:t>
            </a:r>
            <a:r>
              <a:rPr lang="zh-CN" altLang="en-US" sz="1400" dirty="0" smtClean="0">
                <a:solidFill>
                  <a:schemeClr val="bg1"/>
                </a:solidFill>
                <a:latin typeface="微软雅黑" panose="020B0503020204020204" pitchFamily="34" charset="-122"/>
                <a:ea typeface="微软雅黑" panose="020B0503020204020204" pitchFamily="34" charset="-122"/>
              </a:rPr>
              <a:t>用户可以访问互联网，正常计费；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APN3</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zh-CN" sz="1400" dirty="0" smtClean="0">
                <a:solidFill>
                  <a:schemeClr val="bg1"/>
                </a:solidFill>
                <a:latin typeface="微软雅黑" panose="020B0503020204020204" pitchFamily="34" charset="-122"/>
                <a:ea typeface="微软雅黑" panose="020B0503020204020204" pitchFamily="34" charset="-122"/>
              </a:rPr>
              <a:t>用于</a:t>
            </a:r>
            <a:r>
              <a:rPr lang="en-US" altLang="zh-CN" sz="1400" dirty="0">
                <a:solidFill>
                  <a:schemeClr val="bg1"/>
                </a:solidFill>
                <a:latin typeface="微软雅黑" panose="020B0503020204020204" pitchFamily="34" charset="-122"/>
                <a:ea typeface="微软雅黑" panose="020B0503020204020204" pitchFamily="34" charset="-122"/>
              </a:rPr>
              <a:t>VoLTE</a:t>
            </a:r>
            <a:r>
              <a:rPr lang="zh-CN"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永</a:t>
            </a:r>
            <a:r>
              <a:rPr lang="zh-CN" altLang="zh-CN" sz="1400" dirty="0">
                <a:solidFill>
                  <a:schemeClr val="bg1"/>
                </a:solidFill>
                <a:latin typeface="微软雅黑" panose="020B0503020204020204" pitchFamily="34" charset="-122"/>
                <a:ea typeface="微软雅黑" panose="020B0503020204020204" pitchFamily="34" charset="-122"/>
              </a:rPr>
              <a:t>不关闭，一直保持可用</a:t>
            </a:r>
            <a:r>
              <a:rPr lang="zh-CN" altLang="en-US" sz="1400" dirty="0">
                <a:solidFill>
                  <a:schemeClr val="bg1"/>
                </a:solidFill>
                <a:latin typeface="微软雅黑" panose="020B0503020204020204" pitchFamily="34" charset="-122"/>
                <a:ea typeface="微软雅黑" panose="020B0503020204020204" pitchFamily="34" charset="-122"/>
              </a:rPr>
              <a:t>。</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7" name="标题 1"/>
          <p:cNvSpPr txBox="1">
            <a:spLocks/>
          </p:cNvSpPr>
          <p:nvPr/>
        </p:nvSpPr>
        <p:spPr>
          <a:xfrm>
            <a:off x="179512" y="-20538"/>
            <a:ext cx="7382916" cy="644318"/>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defRPr>
            </a:lvl1pPr>
          </a:lstStyle>
          <a:p>
            <a:r>
              <a:rPr lang="zh-CN" altLang="en-US" dirty="0"/>
              <a:t>满足车企对多</a:t>
            </a:r>
            <a:r>
              <a:rPr lang="en-US" altLang="zh-CN" dirty="0"/>
              <a:t>APN</a:t>
            </a:r>
            <a:r>
              <a:rPr lang="zh-CN" altLang="en-US" dirty="0"/>
              <a:t>数据业务</a:t>
            </a:r>
            <a:r>
              <a:rPr lang="zh-CN" altLang="en-US" dirty="0" smtClean="0"/>
              <a:t>的</a:t>
            </a:r>
            <a:r>
              <a:rPr lang="zh-CN" altLang="en-US" dirty="0"/>
              <a:t>要求</a:t>
            </a:r>
          </a:p>
        </p:txBody>
      </p:sp>
    </p:spTree>
    <p:extLst>
      <p:ext uri="{BB962C8B-B14F-4D97-AF65-F5344CB8AC3E}">
        <p14:creationId xmlns:p14="http://schemas.microsoft.com/office/powerpoint/2010/main" val="399272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7"/>
          <p:cNvSpPr txBox="1">
            <a:spLocks noChangeArrowheads="1"/>
          </p:cNvSpPr>
          <p:nvPr/>
        </p:nvSpPr>
        <p:spPr bwMode="auto">
          <a:xfrm>
            <a:off x="179512" y="699542"/>
            <a:ext cx="367255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1400" b="1" dirty="0">
                <a:solidFill>
                  <a:schemeClr val="accent6">
                    <a:lumMod val="40000"/>
                    <a:lumOff val="60000"/>
                  </a:schemeClr>
                </a:solidFill>
                <a:latin typeface="微软雅黑" panose="020B0503020204020204" pitchFamily="34" charset="-122"/>
                <a:ea typeface="微软雅黑" panose="020B0503020204020204" pitchFamily="34" charset="-122"/>
              </a:rPr>
              <a:t>个性化套餐包</a:t>
            </a:r>
            <a:r>
              <a:rPr lang="zh-CN" altLang="en-US" sz="1400" b="1" dirty="0" smtClean="0">
                <a:solidFill>
                  <a:schemeClr val="accent6">
                    <a:lumMod val="40000"/>
                    <a:lumOff val="60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accent6">
                  <a:lumMod val="40000"/>
                  <a:lumOff val="6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面向</a:t>
            </a:r>
            <a:r>
              <a:rPr lang="zh-CN" altLang="en-US" sz="1400" dirty="0">
                <a:solidFill>
                  <a:schemeClr val="bg1"/>
                </a:solidFill>
                <a:latin typeface="微软雅黑" panose="020B0503020204020204" pitchFamily="34" charset="-122"/>
                <a:ea typeface="微软雅黑" panose="020B0503020204020204" pitchFamily="34" charset="-122"/>
              </a:rPr>
              <a:t>前</a:t>
            </a:r>
            <a:r>
              <a:rPr lang="zh-CN" altLang="en-US" sz="1400" dirty="0" smtClean="0">
                <a:solidFill>
                  <a:schemeClr val="bg1"/>
                </a:solidFill>
                <a:latin typeface="微软雅黑" panose="020B0503020204020204" pitchFamily="34" charset="-122"/>
                <a:ea typeface="微软雅黑" panose="020B0503020204020204" pitchFamily="34" charset="-122"/>
              </a:rPr>
              <a:t>装车企客户</a:t>
            </a:r>
            <a:r>
              <a:rPr lang="zh-CN" altLang="en-US" sz="1400" dirty="0">
                <a:solidFill>
                  <a:schemeClr val="bg1"/>
                </a:solidFill>
                <a:latin typeface="微软雅黑" panose="020B0503020204020204" pitchFamily="34" charset="-122"/>
                <a:ea typeface="微软雅黑" panose="020B0503020204020204" pitchFamily="34" charset="-122"/>
              </a:rPr>
              <a:t>，提供灵活的套餐</a:t>
            </a:r>
            <a:r>
              <a:rPr lang="zh-CN" altLang="en-US" sz="1400" dirty="0" smtClean="0">
                <a:solidFill>
                  <a:schemeClr val="bg1"/>
                </a:solidFill>
                <a:latin typeface="微软雅黑" panose="020B0503020204020204" pitchFamily="34" charset="-122"/>
                <a:ea typeface="微软雅黑" panose="020B0503020204020204" pitchFamily="34" charset="-122"/>
              </a:rPr>
              <a:t>策略。</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b="1" dirty="0">
                <a:solidFill>
                  <a:schemeClr val="accent6">
                    <a:lumMod val="40000"/>
                    <a:lumOff val="60000"/>
                  </a:schemeClr>
                </a:solidFill>
                <a:latin typeface="微软雅黑" panose="020B0503020204020204" pitchFamily="34" charset="-122"/>
                <a:ea typeface="微软雅黑" panose="020B0503020204020204" pitchFamily="34" charset="-122"/>
              </a:rPr>
              <a:t>个性化计费</a:t>
            </a:r>
            <a:r>
              <a:rPr lang="zh-CN" altLang="en-US" sz="1400" dirty="0" smtClean="0">
                <a:solidFill>
                  <a:schemeClr val="accent6">
                    <a:lumMod val="40000"/>
                    <a:lumOff val="60000"/>
                  </a:schemeClr>
                </a:solidFill>
                <a:latin typeface="微软雅黑" panose="020B0503020204020204" pitchFamily="34" charset="-122"/>
                <a:ea typeface="微软雅黑" panose="020B0503020204020204" pitchFamily="34" charset="-122"/>
              </a:rPr>
              <a:t>：</a:t>
            </a:r>
            <a:endParaRPr lang="en-US" altLang="zh-CN" sz="1400" dirty="0" smtClean="0">
              <a:solidFill>
                <a:schemeClr val="accent6">
                  <a:lumMod val="40000"/>
                  <a:lumOff val="6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按</a:t>
            </a:r>
            <a:r>
              <a:rPr lang="zh-CN" altLang="en-US" sz="1400" dirty="0">
                <a:solidFill>
                  <a:schemeClr val="bg1"/>
                </a:solidFill>
                <a:latin typeface="微软雅黑" panose="020B0503020204020204" pitchFamily="34" charset="-122"/>
                <a:ea typeface="微软雅黑" panose="020B0503020204020204" pitchFamily="34" charset="-122"/>
              </a:rPr>
              <a:t>付费对象（车厂、车主）；按计费网元（流量、时长、短</a:t>
            </a:r>
            <a:r>
              <a:rPr lang="zh-CN" altLang="en-US" sz="1400" dirty="0" smtClean="0">
                <a:solidFill>
                  <a:schemeClr val="bg1"/>
                </a:solidFill>
                <a:latin typeface="微软雅黑" panose="020B0503020204020204" pitchFamily="34" charset="-122"/>
                <a:ea typeface="微软雅黑" panose="020B0503020204020204" pitchFamily="34" charset="-122"/>
              </a:rPr>
              <a:t>信等</a:t>
            </a:r>
            <a:r>
              <a:rPr lang="zh-CN" altLang="en-US" sz="1400" dirty="0">
                <a:solidFill>
                  <a:schemeClr val="bg1"/>
                </a:solidFill>
                <a:latin typeface="微软雅黑" panose="020B0503020204020204" pitchFamily="34" charset="-122"/>
                <a:ea typeface="微软雅黑" panose="020B0503020204020204" pitchFamily="34" charset="-122"/>
              </a:rPr>
              <a:t>）等方式计费。</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4211593433"/>
              </p:ext>
            </p:extLst>
          </p:nvPr>
        </p:nvGraphicFramePr>
        <p:xfrm>
          <a:off x="3815916" y="1840134"/>
          <a:ext cx="5436604" cy="3150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784790961"/>
              </p:ext>
            </p:extLst>
          </p:nvPr>
        </p:nvGraphicFramePr>
        <p:xfrm>
          <a:off x="178629" y="2612973"/>
          <a:ext cx="3744164" cy="2335041"/>
        </p:xfrm>
        <a:graphic>
          <a:graphicData uri="http://schemas.openxmlformats.org/drawingml/2006/table">
            <a:tbl>
              <a:tblPr firstRow="1" bandRow="1">
                <a:tableStyleId>{5C22544A-7EE6-4342-B048-85BDC9FD1C3A}</a:tableStyleId>
              </a:tblPr>
              <a:tblGrid>
                <a:gridCol w="936041">
                  <a:extLst>
                    <a:ext uri="{9D8B030D-6E8A-4147-A177-3AD203B41FA5}">
                      <a16:colId xmlns="" xmlns:a16="http://schemas.microsoft.com/office/drawing/2014/main" val="20000"/>
                    </a:ext>
                  </a:extLst>
                </a:gridCol>
                <a:gridCol w="721026">
                  <a:extLst>
                    <a:ext uri="{9D8B030D-6E8A-4147-A177-3AD203B41FA5}">
                      <a16:colId xmlns="" xmlns:a16="http://schemas.microsoft.com/office/drawing/2014/main" val="20001"/>
                    </a:ext>
                  </a:extLst>
                </a:gridCol>
                <a:gridCol w="1152128">
                  <a:extLst>
                    <a:ext uri="{9D8B030D-6E8A-4147-A177-3AD203B41FA5}">
                      <a16:colId xmlns="" xmlns:a16="http://schemas.microsoft.com/office/drawing/2014/main" val="20002"/>
                    </a:ext>
                  </a:extLst>
                </a:gridCol>
                <a:gridCol w="934969">
                  <a:extLst>
                    <a:ext uri="{9D8B030D-6E8A-4147-A177-3AD203B41FA5}">
                      <a16:colId xmlns="" xmlns:a16="http://schemas.microsoft.com/office/drawing/2014/main" val="20003"/>
                    </a:ext>
                  </a:extLst>
                </a:gridCol>
              </a:tblGrid>
              <a:tr h="323600">
                <a:tc>
                  <a:txBody>
                    <a:bodyPr/>
                    <a:lstStyle/>
                    <a:p>
                      <a:pPr algn="ctr"/>
                      <a:r>
                        <a:rPr lang="zh-CN" altLang="en-US" sz="1400" dirty="0" smtClean="0">
                          <a:latin typeface="华文细黑" panose="02010600040101010101" pitchFamily="2" charset="-122"/>
                          <a:ea typeface="华文细黑" panose="02010600040101010101" pitchFamily="2" charset="-122"/>
                        </a:rPr>
                        <a:t>业务类型</a:t>
                      </a:r>
                      <a:endParaRPr lang="zh-CN" altLang="en-US" sz="1400" dirty="0">
                        <a:latin typeface="华文细黑" panose="02010600040101010101" pitchFamily="2" charset="-122"/>
                        <a:ea typeface="华文细黑" panose="02010600040101010101" pitchFamily="2" charset="-122"/>
                      </a:endParaRPr>
                    </a:p>
                  </a:txBody>
                  <a:tcPr marL="68580" marR="68580" marT="34290" marB="34290"/>
                </a:tc>
                <a:tc>
                  <a:txBody>
                    <a:bodyPr/>
                    <a:lstStyle/>
                    <a:p>
                      <a:pPr algn="ctr"/>
                      <a:r>
                        <a:rPr lang="zh-CN" altLang="en-US" sz="1400" dirty="0" smtClean="0">
                          <a:latin typeface="华文细黑" panose="02010600040101010101" pitchFamily="2" charset="-122"/>
                          <a:ea typeface="华文细黑" panose="02010600040101010101" pitchFamily="2" charset="-122"/>
                        </a:rPr>
                        <a:t>控制点</a:t>
                      </a:r>
                      <a:endParaRPr lang="zh-CN" altLang="en-US" sz="1400" dirty="0">
                        <a:latin typeface="华文细黑" panose="02010600040101010101" pitchFamily="2" charset="-122"/>
                        <a:ea typeface="华文细黑" panose="02010600040101010101" pitchFamily="2" charset="-122"/>
                      </a:endParaRPr>
                    </a:p>
                  </a:txBody>
                  <a:tcPr marL="68580" marR="68580" marT="34290" marB="34290"/>
                </a:tc>
                <a:tc>
                  <a:txBody>
                    <a:bodyPr/>
                    <a:lstStyle/>
                    <a:p>
                      <a:pPr algn="ctr"/>
                      <a:r>
                        <a:rPr lang="zh-CN" altLang="en-US" sz="1400" dirty="0" smtClean="0">
                          <a:latin typeface="华文细黑" panose="02010600040101010101" pitchFamily="2" charset="-122"/>
                          <a:ea typeface="华文细黑" panose="02010600040101010101" pitchFamily="2" charset="-122"/>
                        </a:rPr>
                        <a:t>控制策略</a:t>
                      </a:r>
                      <a:endParaRPr lang="zh-CN" altLang="en-US" sz="1400" dirty="0">
                        <a:latin typeface="华文细黑" panose="02010600040101010101" pitchFamily="2" charset="-122"/>
                        <a:ea typeface="华文细黑" panose="02010600040101010101" pitchFamily="2" charset="-122"/>
                      </a:endParaRPr>
                    </a:p>
                  </a:txBody>
                  <a:tcPr marL="68580" marR="68580" marT="34290" marB="34290"/>
                </a:tc>
                <a:tc>
                  <a:txBody>
                    <a:bodyPr/>
                    <a:lstStyle/>
                    <a:p>
                      <a:pPr algn="ctr"/>
                      <a:r>
                        <a:rPr lang="zh-CN" altLang="en-US" sz="1400" dirty="0" smtClean="0">
                          <a:latin typeface="华文细黑" panose="02010600040101010101" pitchFamily="2" charset="-122"/>
                          <a:ea typeface="华文细黑" panose="02010600040101010101" pitchFamily="2" charset="-122"/>
                        </a:rPr>
                        <a:t>计费方式</a:t>
                      </a:r>
                      <a:endParaRPr lang="zh-CN" altLang="en-US" sz="1400" dirty="0">
                        <a:latin typeface="华文细黑" panose="02010600040101010101" pitchFamily="2" charset="-122"/>
                        <a:ea typeface="华文细黑" panose="02010600040101010101" pitchFamily="2" charset="-122"/>
                      </a:endParaRPr>
                    </a:p>
                  </a:txBody>
                  <a:tcPr marL="68580" marR="68580" marT="34290" marB="34290"/>
                </a:tc>
                <a:extLst>
                  <a:ext uri="{0D108BD9-81ED-4DB2-BD59-A6C34878D82A}">
                    <a16:rowId xmlns="" xmlns:a16="http://schemas.microsoft.com/office/drawing/2014/main" val="10000"/>
                  </a:ext>
                </a:extLst>
              </a:tr>
              <a:tr h="393567">
                <a:tc rowSpan="2">
                  <a:txBody>
                    <a:bodyPr/>
                    <a:lstStyle/>
                    <a:p>
                      <a:pPr algn="l"/>
                      <a:r>
                        <a:rPr lang="zh-CN" altLang="en-US" sz="1200" b="1" dirty="0" smtClean="0">
                          <a:latin typeface="微软雅黑" panose="020B0503020204020204" pitchFamily="34" charset="-122"/>
                          <a:ea typeface="微软雅黑" panose="020B0503020204020204" pitchFamily="34" charset="-122"/>
                        </a:rPr>
                        <a:t>数据业务</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en-US" altLang="zh-CN" sz="1200" b="1" dirty="0" smtClean="0">
                          <a:latin typeface="微软雅黑" panose="020B0503020204020204" pitchFamily="34" charset="-122"/>
                          <a:ea typeface="微软雅黑" panose="020B0503020204020204" pitchFamily="34" charset="-122"/>
                        </a:rPr>
                        <a:t>APN1</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不控制</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车企购买，采用流量池。</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 xmlns:a16="http://schemas.microsoft.com/office/drawing/2014/main" val="10001"/>
                  </a:ext>
                </a:extLst>
              </a:tr>
              <a:tr h="708421">
                <a:tc vMerge="1">
                  <a:txBody>
                    <a:bodyPr/>
                    <a:lstStyle/>
                    <a:p>
                      <a:pPr algn="l"/>
                      <a:endParaRPr lang="zh-CN" altLang="en-US" sz="1200" dirty="0">
                        <a:latin typeface="华文细黑" panose="02010600040101010101" pitchFamily="2" charset="-122"/>
                        <a:ea typeface="华文细黑" panose="02010600040101010101" pitchFamily="2" charset="-122"/>
                      </a:endParaRPr>
                    </a:p>
                  </a:txBody>
                  <a:tcPr/>
                </a:tc>
                <a:tc>
                  <a:txBody>
                    <a:bodyPr/>
                    <a:lstStyle/>
                    <a:p>
                      <a:pPr algn="l"/>
                      <a:r>
                        <a:rPr lang="en-US" altLang="zh-CN" sz="1200" b="1" dirty="0" smtClean="0">
                          <a:latin typeface="微软雅黑" panose="020B0503020204020204" pitchFamily="34" charset="-122"/>
                          <a:ea typeface="微软雅黑" panose="020B0503020204020204" pitchFamily="34" charset="-122"/>
                        </a:rPr>
                        <a:t>APN2</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不允许超出套餐限制</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车主购买，提供多种形式的套餐包。</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 xmlns:a16="http://schemas.microsoft.com/office/drawing/2014/main" val="10002"/>
                  </a:ext>
                </a:extLst>
              </a:tr>
              <a:tr h="393567">
                <a:tc rowSpan="2">
                  <a:txBody>
                    <a:bodyPr/>
                    <a:lstStyle/>
                    <a:p>
                      <a:pPr algn="l"/>
                      <a:r>
                        <a:rPr lang="zh-CN" altLang="en-US" sz="1200" b="1" dirty="0" smtClean="0">
                          <a:latin typeface="微软雅黑" panose="020B0503020204020204" pitchFamily="34" charset="-122"/>
                          <a:ea typeface="微软雅黑" panose="020B0503020204020204" pitchFamily="34" charset="-122"/>
                        </a:rPr>
                        <a:t>语音业务</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服务电话</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救援客服等电话，随意拨打</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rowSpan="2">
                  <a:txBody>
                    <a:bodyPr/>
                    <a:lstStyle/>
                    <a:p>
                      <a:pPr algn="l"/>
                      <a:r>
                        <a:rPr lang="zh-CN" altLang="en-US" sz="1200" b="1" dirty="0" smtClean="0">
                          <a:latin typeface="微软雅黑" panose="020B0503020204020204" pitchFamily="34" charset="-122"/>
                          <a:ea typeface="微软雅黑" panose="020B0503020204020204" pitchFamily="34" charset="-122"/>
                        </a:rPr>
                        <a:t>按照语音池统计。</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 xmlns:a16="http://schemas.microsoft.com/office/drawing/2014/main" val="10003"/>
                  </a:ext>
                </a:extLst>
              </a:tr>
              <a:tr h="319227">
                <a:tc vMerge="1">
                  <a:txBody>
                    <a:bodyPr/>
                    <a:lstStyle/>
                    <a:p>
                      <a:pPr algn="l"/>
                      <a:endParaRPr lang="zh-CN" altLang="en-US" sz="1200" dirty="0">
                        <a:latin typeface="华文细黑" panose="02010600040101010101" pitchFamily="2" charset="-122"/>
                        <a:ea typeface="华文细黑" panose="02010600040101010101" pitchFamily="2" charset="-122"/>
                      </a:endParaRPr>
                    </a:p>
                  </a:txBody>
                  <a:tcPr/>
                </a:tc>
                <a:tc>
                  <a:txBody>
                    <a:bodyPr/>
                    <a:lstStyle/>
                    <a:p>
                      <a:pPr algn="l"/>
                      <a:r>
                        <a:rPr lang="zh-CN" altLang="en-US" sz="1200" b="1" dirty="0" smtClean="0">
                          <a:latin typeface="微软雅黑" panose="020B0503020204020204" pitchFamily="34" charset="-122"/>
                          <a:ea typeface="微软雅黑" panose="020B0503020204020204" pitchFamily="34" charset="-122"/>
                        </a:rPr>
                        <a:t>私人电话</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l"/>
                      <a:r>
                        <a:rPr lang="zh-CN" altLang="en-US" sz="1200" b="1" dirty="0" smtClean="0">
                          <a:latin typeface="微软雅黑" panose="020B0503020204020204" pitchFamily="34" charset="-122"/>
                          <a:ea typeface="微软雅黑" panose="020B0503020204020204" pitchFamily="34" charset="-122"/>
                        </a:rPr>
                        <a:t>有时长限制</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tc>
                <a:tc vMerge="1">
                  <a:txBody>
                    <a:bodyPr/>
                    <a:lstStyle/>
                    <a:p>
                      <a:pPr algn="l"/>
                      <a:endParaRPr lang="zh-CN" altLang="en-US" dirty="0"/>
                    </a:p>
                  </a:txBody>
                  <a:tcPr/>
                </a:tc>
                <a:extLst>
                  <a:ext uri="{0D108BD9-81ED-4DB2-BD59-A6C34878D82A}">
                    <a16:rowId xmlns="" xmlns:a16="http://schemas.microsoft.com/office/drawing/2014/main" val="10004"/>
                  </a:ext>
                </a:extLst>
              </a:tr>
            </a:tbl>
          </a:graphicData>
        </a:graphic>
      </p:graphicFrame>
      <p:sp>
        <p:nvSpPr>
          <p:cNvPr id="8" name="TextBox 7"/>
          <p:cNvSpPr txBox="1">
            <a:spLocks noChangeArrowheads="1"/>
          </p:cNvSpPr>
          <p:nvPr/>
        </p:nvSpPr>
        <p:spPr bwMode="auto">
          <a:xfrm>
            <a:off x="4139225" y="711056"/>
            <a:ext cx="499970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defRPr sz="1400" b="1">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latin typeface="Arial" charset="0"/>
                <a:ea typeface="宋体" pitchFamily="2" charset="-122"/>
              </a:defRPr>
            </a:lvl2pPr>
            <a:lvl3pPr marL="1143000" indent="-228600" eaLnBrk="0" hangingPunct="0">
              <a:defRPr>
                <a:latin typeface="Arial" charset="0"/>
                <a:ea typeface="宋体" pitchFamily="2" charset="-122"/>
              </a:defRPr>
            </a:lvl3pPr>
            <a:lvl4pPr marL="1600200" indent="-228600" eaLnBrk="0" hangingPunct="0">
              <a:defRPr>
                <a:latin typeface="Arial" charset="0"/>
                <a:ea typeface="宋体" pitchFamily="2" charset="-122"/>
              </a:defRPr>
            </a:lvl4pPr>
            <a:lvl5pPr marL="2057400" indent="-228600" eaLnBrk="0" hangingPunct="0">
              <a:defRPr>
                <a:latin typeface="Arial" charset="0"/>
                <a:ea typeface="宋体" pitchFamily="2" charset="-122"/>
              </a:defRPr>
            </a:lvl5pPr>
            <a:lvl6pPr marL="2514600" indent="-228600" eaLnBrk="0" fontAlgn="base" hangingPunct="0">
              <a:spcBef>
                <a:spcPct val="0"/>
              </a:spcBef>
              <a:spcAft>
                <a:spcPct val="0"/>
              </a:spcAft>
              <a:defRPr>
                <a:latin typeface="Arial" charset="0"/>
                <a:ea typeface="宋体" pitchFamily="2" charset="-122"/>
              </a:defRPr>
            </a:lvl6pPr>
            <a:lvl7pPr marL="2971800" indent="-228600" eaLnBrk="0" fontAlgn="base" hangingPunct="0">
              <a:spcBef>
                <a:spcPct val="0"/>
              </a:spcBef>
              <a:spcAft>
                <a:spcPct val="0"/>
              </a:spcAft>
              <a:defRPr>
                <a:latin typeface="Arial" charset="0"/>
                <a:ea typeface="宋体" pitchFamily="2" charset="-122"/>
              </a:defRPr>
            </a:lvl7pPr>
            <a:lvl8pPr marL="3429000" indent="-228600" eaLnBrk="0" fontAlgn="base" hangingPunct="0">
              <a:spcBef>
                <a:spcPct val="0"/>
              </a:spcBef>
              <a:spcAft>
                <a:spcPct val="0"/>
              </a:spcAft>
              <a:defRPr>
                <a:latin typeface="Arial" charset="0"/>
                <a:ea typeface="宋体" pitchFamily="2" charset="-122"/>
              </a:defRPr>
            </a:lvl8pPr>
            <a:lvl9pPr marL="3886200" indent="-228600" eaLnBrk="0" fontAlgn="base" hangingPunct="0">
              <a:spcBef>
                <a:spcPct val="0"/>
              </a:spcBef>
              <a:spcAft>
                <a:spcPct val="0"/>
              </a:spcAft>
              <a:defRPr>
                <a:latin typeface="Arial" charset="0"/>
                <a:ea typeface="宋体" pitchFamily="2" charset="-122"/>
              </a:defRPr>
            </a:lvl9pPr>
          </a:lstStyle>
          <a:p>
            <a:r>
              <a:rPr lang="zh-CN" altLang="en-US" dirty="0">
                <a:solidFill>
                  <a:schemeClr val="accent6">
                    <a:lumMod val="40000"/>
                    <a:lumOff val="60000"/>
                  </a:schemeClr>
                </a:solidFill>
              </a:rPr>
              <a:t>用户生命周期管理</a:t>
            </a:r>
            <a:r>
              <a:rPr lang="zh-CN" altLang="en-US" dirty="0" smtClean="0">
                <a:solidFill>
                  <a:schemeClr val="accent6">
                    <a:lumMod val="40000"/>
                    <a:lumOff val="60000"/>
                  </a:schemeClr>
                </a:solidFill>
              </a:rPr>
              <a:t>：</a:t>
            </a:r>
            <a:endParaRPr lang="en-US" altLang="zh-CN" dirty="0" smtClean="0">
              <a:solidFill>
                <a:schemeClr val="accent6">
                  <a:lumMod val="40000"/>
                  <a:lumOff val="60000"/>
                </a:schemeClr>
              </a:solidFill>
            </a:endParaRPr>
          </a:p>
          <a:p>
            <a:r>
              <a:rPr lang="zh-CN" altLang="en-US" dirty="0" smtClean="0"/>
              <a:t>在</a:t>
            </a:r>
            <a:r>
              <a:rPr lang="zh-CN" altLang="en-US" dirty="0"/>
              <a:t>汽车生产、制造、配送、用户</a:t>
            </a:r>
            <a:r>
              <a:rPr lang="zh-CN" altLang="en-US" dirty="0" smtClean="0"/>
              <a:t>订购</a:t>
            </a:r>
            <a:r>
              <a:rPr lang="en-US" altLang="zh-CN" dirty="0" smtClean="0"/>
              <a:t>/</a:t>
            </a:r>
            <a:r>
              <a:rPr lang="zh-CN" altLang="en-US" dirty="0" smtClean="0"/>
              <a:t>取消等阶段</a:t>
            </a:r>
            <a:r>
              <a:rPr lang="zh-CN" altLang="en-US" dirty="0"/>
              <a:t>，提供不同套餐及面向车厂的套餐更改服务，并向</a:t>
            </a:r>
            <a:r>
              <a:rPr lang="zh-CN" altLang="en-US" dirty="0" smtClean="0"/>
              <a:t>车企标准化</a:t>
            </a:r>
            <a:r>
              <a:rPr lang="en-US" altLang="zh-CN" dirty="0"/>
              <a:t>API</a:t>
            </a:r>
            <a:r>
              <a:rPr lang="zh-CN" altLang="en-US" dirty="0"/>
              <a:t>接口。</a:t>
            </a:r>
            <a:endParaRPr lang="en-US" altLang="zh-CN" dirty="0"/>
          </a:p>
        </p:txBody>
      </p:sp>
      <p:sp>
        <p:nvSpPr>
          <p:cNvPr id="7" name="标题 1"/>
          <p:cNvSpPr txBox="1">
            <a:spLocks/>
          </p:cNvSpPr>
          <p:nvPr/>
        </p:nvSpPr>
        <p:spPr>
          <a:xfrm>
            <a:off x="203254" y="17611"/>
            <a:ext cx="7382916" cy="644318"/>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defRPr>
            </a:lvl1pPr>
          </a:lstStyle>
          <a:p>
            <a:r>
              <a:rPr lang="zh-CN" altLang="en-US" dirty="0" smtClean="0"/>
              <a:t>灵活</a:t>
            </a:r>
            <a:r>
              <a:rPr lang="zh-CN" altLang="en-US" dirty="0"/>
              <a:t>的</a:t>
            </a:r>
            <a:r>
              <a:rPr lang="zh-CN" altLang="en-US" dirty="0" smtClean="0"/>
              <a:t>计费模式更符合车企运营要求</a:t>
            </a:r>
            <a:endParaRPr lang="zh-CN" altLang="en-US" dirty="0"/>
          </a:p>
        </p:txBody>
      </p:sp>
    </p:spTree>
    <p:extLst>
      <p:ext uri="{BB962C8B-B14F-4D97-AF65-F5344CB8AC3E}">
        <p14:creationId xmlns:p14="http://schemas.microsoft.com/office/powerpoint/2010/main" val="2308498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3711" y="2806353"/>
            <a:ext cx="2995613" cy="17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矩形 5"/>
          <p:cNvSpPr>
            <a:spLocks noChangeArrowheads="1"/>
          </p:cNvSpPr>
          <p:nvPr/>
        </p:nvSpPr>
        <p:spPr bwMode="auto">
          <a:xfrm>
            <a:off x="827584" y="915566"/>
            <a:ext cx="329317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4G</a:t>
            </a:r>
            <a:r>
              <a:rPr lang="zh-CN" altLang="en-US" sz="1400" dirty="0">
                <a:solidFill>
                  <a:schemeClr val="bg1"/>
                </a:solidFill>
                <a:latin typeface="微软雅黑" panose="020B0503020204020204" pitchFamily="34" charset="-122"/>
                <a:ea typeface="微软雅黑" panose="020B0503020204020204" pitchFamily="34" charset="-122"/>
              </a:rPr>
              <a:t>网络</a:t>
            </a:r>
            <a:r>
              <a:rPr lang="zh-CN" altLang="en-US" sz="1400" dirty="0" smtClean="0">
                <a:solidFill>
                  <a:schemeClr val="bg1"/>
                </a:solidFill>
                <a:latin typeface="微软雅黑" panose="020B0503020204020204" pitchFamily="34" charset="-122"/>
                <a:ea typeface="微软雅黑" panose="020B0503020204020204" pitchFamily="34" charset="-122"/>
              </a:rPr>
              <a:t>提供多</a:t>
            </a:r>
            <a:r>
              <a:rPr lang="en-US" altLang="zh-CN" sz="1400" dirty="0" smtClean="0">
                <a:solidFill>
                  <a:schemeClr val="bg1"/>
                </a:solidFill>
                <a:latin typeface="微软雅黑" panose="020B0503020204020204" pitchFamily="34" charset="-122"/>
                <a:ea typeface="微软雅黑" panose="020B0503020204020204" pitchFamily="34" charset="-122"/>
              </a:rPr>
              <a:t>APN</a:t>
            </a:r>
            <a:r>
              <a:rPr lang="zh-CN" altLang="en-US" sz="1400" dirty="0" smtClean="0">
                <a:solidFill>
                  <a:schemeClr val="bg1"/>
                </a:solidFill>
                <a:latin typeface="微软雅黑" panose="020B0503020204020204" pitchFamily="34" charset="-122"/>
                <a:ea typeface="微软雅黑" panose="020B0503020204020204" pitchFamily="34" charset="-122"/>
              </a:rPr>
              <a:t>的数据接入，</a:t>
            </a:r>
            <a:r>
              <a:rPr lang="zh-CN" altLang="en-US" sz="1400" dirty="0">
                <a:solidFill>
                  <a:schemeClr val="bg1"/>
                </a:solidFill>
                <a:latin typeface="微软雅黑" panose="020B0503020204020204" pitchFamily="34" charset="-122"/>
                <a:ea typeface="微软雅黑" panose="020B0503020204020204" pitchFamily="34" charset="-122"/>
              </a:rPr>
              <a:t>速率峰值达</a:t>
            </a:r>
            <a:r>
              <a:rPr lang="en-US" altLang="zh-CN" sz="1400" dirty="0">
                <a:solidFill>
                  <a:schemeClr val="bg1"/>
                </a:solidFill>
                <a:latin typeface="微软雅黑" panose="020B0503020204020204" pitchFamily="34" charset="-122"/>
                <a:ea typeface="微软雅黑" panose="020B0503020204020204" pitchFamily="34" charset="-122"/>
              </a:rPr>
              <a:t>100Mbps</a:t>
            </a:r>
            <a:r>
              <a:rPr lang="zh-CN" altLang="en-US" sz="1400" dirty="0">
                <a:solidFill>
                  <a:schemeClr val="bg1"/>
                </a:solidFill>
                <a:latin typeface="微软雅黑" panose="020B0503020204020204" pitchFamily="34" charset="-122"/>
                <a:ea typeface="微软雅黑" panose="020B0503020204020204" pitchFamily="34" charset="-122"/>
              </a:rPr>
              <a:t>，可方便快捷的使用海量数据应用，实时畅享在线娱乐，如路况实景影像、高清视频通话等。</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33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882" y="2822947"/>
            <a:ext cx="2965847" cy="173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9" name="组合 12"/>
          <p:cNvGrpSpPr>
            <a:grpSpLocks/>
          </p:cNvGrpSpPr>
          <p:nvPr/>
        </p:nvGrpSpPr>
        <p:grpSpPr bwMode="auto">
          <a:xfrm>
            <a:off x="5212520" y="969219"/>
            <a:ext cx="2995613" cy="1415653"/>
            <a:chOff x="971600" y="2751541"/>
            <a:chExt cx="5400601" cy="2837695"/>
          </a:xfrm>
        </p:grpSpPr>
        <p:pic>
          <p:nvPicPr>
            <p:cNvPr id="13326" name="Picture 2"/>
            <p:cNvPicPr>
              <a:picLocks noChangeAspect="1" noChangeArrowheads="1"/>
            </p:cNvPicPr>
            <p:nvPr/>
          </p:nvPicPr>
          <p:blipFill>
            <a:blip r:embed="rId5">
              <a:extLst>
                <a:ext uri="{28A0092B-C50C-407E-A947-70E740481C1C}">
                  <a14:useLocalDpi xmlns:a14="http://schemas.microsoft.com/office/drawing/2010/main" val="0"/>
                </a:ext>
              </a:extLst>
            </a:blip>
            <a:srcRect t="22729"/>
            <a:stretch>
              <a:fillRect/>
            </a:stretch>
          </p:blipFill>
          <p:spPr bwMode="auto">
            <a:xfrm>
              <a:off x="971600" y="2751541"/>
              <a:ext cx="5400601" cy="28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9209" y="3526407"/>
              <a:ext cx="864096" cy="834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矩形标注 15"/>
          <p:cNvSpPr/>
          <p:nvPr/>
        </p:nvSpPr>
        <p:spPr>
          <a:xfrm>
            <a:off x="4608874" y="898972"/>
            <a:ext cx="960834" cy="698897"/>
          </a:xfrm>
          <a:prstGeom prst="wedgeRectCallout">
            <a:avLst>
              <a:gd name="adj1" fmla="val 141213"/>
              <a:gd name="adj2" fmla="val 6189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1434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5976" y="699542"/>
            <a:ext cx="1483185" cy="1023655"/>
          </a:xfrm>
          <a:prstGeom prst="ellipse">
            <a:avLst/>
          </a:prstGeom>
          <a:ln w="57150">
            <a:solidFill>
              <a:srgbClr val="FFFFFF"/>
            </a:solidFill>
            <a:miter lim="800000"/>
            <a:headEnd/>
            <a:tailEnd/>
          </a:ln>
          <a:effectLst/>
          <a:extLst>
            <a:ext uri="{909E8E84-426E-40DD-AFC4-6F175D3DCCD1}">
              <a14:hiddenFill xmlns:a14="http://schemas.microsoft.com/office/drawing/2010/main">
                <a:solidFill>
                  <a:srgbClr val="FFFFFF"/>
                </a:solidFill>
              </a14:hiddenFill>
            </a:ext>
          </a:extLst>
        </p:spPr>
      </p:pic>
      <p:sp>
        <p:nvSpPr>
          <p:cNvPr id="13322" name="矩形 18"/>
          <p:cNvSpPr>
            <a:spLocks noChangeArrowheads="1"/>
          </p:cNvSpPr>
          <p:nvPr/>
        </p:nvSpPr>
        <p:spPr bwMode="auto">
          <a:xfrm>
            <a:off x="933882" y="4555307"/>
            <a:ext cx="2970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ctr" eaLnBrk="1" hangingPunct="1">
              <a:lnSpc>
                <a:spcPct val="150000"/>
              </a:lnSpc>
            </a:pPr>
            <a:r>
              <a:rPr lang="zh-CN" altLang="en-US" sz="1200" b="1" dirty="0">
                <a:solidFill>
                  <a:srgbClr val="038DEB"/>
                </a:solidFill>
                <a:latin typeface="微软雅黑" panose="020B0503020204020204" pitchFamily="34" charset="-122"/>
                <a:ea typeface="微软雅黑" panose="020B0503020204020204" pitchFamily="34" charset="-122"/>
              </a:rPr>
              <a:t>实景交通路况</a:t>
            </a:r>
          </a:p>
        </p:txBody>
      </p:sp>
      <p:sp>
        <p:nvSpPr>
          <p:cNvPr id="17" name="矩形 16"/>
          <p:cNvSpPr/>
          <p:nvPr/>
        </p:nvSpPr>
        <p:spPr>
          <a:xfrm>
            <a:off x="5213711" y="2126506"/>
            <a:ext cx="2995613" cy="528638"/>
          </a:xfrm>
          <a:prstGeom prst="rect">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324" name="矩形 19"/>
          <p:cNvSpPr>
            <a:spLocks noChangeArrowheads="1"/>
          </p:cNvSpPr>
          <p:nvPr/>
        </p:nvSpPr>
        <p:spPr bwMode="auto">
          <a:xfrm>
            <a:off x="6117396" y="4538713"/>
            <a:ext cx="14450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pPr>
            <a:r>
              <a:rPr lang="zh-CN" altLang="en-US" sz="1400" dirty="0">
                <a:solidFill>
                  <a:srgbClr val="038DEB"/>
                </a:solidFill>
                <a:latin typeface="微软雅黑" panose="020B0503020204020204" pitchFamily="34" charset="-122"/>
                <a:ea typeface="微软雅黑" panose="020B0503020204020204" pitchFamily="34" charset="-122"/>
              </a:rPr>
              <a:t>高清视屏通话</a:t>
            </a:r>
          </a:p>
        </p:txBody>
      </p:sp>
      <p:sp>
        <p:nvSpPr>
          <p:cNvPr id="13325" name="矩形 17"/>
          <p:cNvSpPr>
            <a:spLocks noChangeArrowheads="1"/>
          </p:cNvSpPr>
          <p:nvPr/>
        </p:nvSpPr>
        <p:spPr bwMode="auto">
          <a:xfrm>
            <a:off x="5212520" y="2251522"/>
            <a:ext cx="2995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solidFill>
                  <a:schemeClr val="bg1"/>
                </a:solidFill>
                <a:latin typeface="幼圆" panose="02010509060101010101" pitchFamily="49" charset="-122"/>
                <a:ea typeface="幼圆" panose="02010509060101010101" pitchFamily="49" charset="-122"/>
              </a:rPr>
              <a:t>车主可以实时查看道路拥堵实景影像</a:t>
            </a:r>
          </a:p>
        </p:txBody>
      </p:sp>
      <p:sp>
        <p:nvSpPr>
          <p:cNvPr id="18"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高带宽：海量</a:t>
            </a:r>
            <a:r>
              <a:rPr lang="zh-CN" altLang="en-US" sz="2400" b="1" dirty="0">
                <a:solidFill>
                  <a:srgbClr val="FFFF00"/>
                </a:solidFill>
                <a:latin typeface="微软雅黑" panose="020B0503020204020204" pitchFamily="34" charset="-122"/>
                <a:ea typeface="微软雅黑" panose="020B0503020204020204" pitchFamily="34" charset="-122"/>
              </a:rPr>
              <a:t>数据沟通，保障畅享在线娱乐</a:t>
            </a:r>
          </a:p>
        </p:txBody>
      </p:sp>
    </p:spTree>
    <p:extLst>
      <p:ext uri="{BB962C8B-B14F-4D97-AF65-F5344CB8AC3E}">
        <p14:creationId xmlns:p14="http://schemas.microsoft.com/office/powerpoint/2010/main" val="3078606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1"/>
          <p:cNvSpPr>
            <a:spLocks noChangeArrowheads="1"/>
          </p:cNvSpPr>
          <p:nvPr/>
        </p:nvSpPr>
        <p:spPr bwMode="auto">
          <a:xfrm>
            <a:off x="4717572" y="696774"/>
            <a:ext cx="38148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基于</a:t>
            </a:r>
            <a:r>
              <a:rPr lang="en-US" altLang="zh-CN" sz="1400" dirty="0" smtClean="0">
                <a:solidFill>
                  <a:schemeClr val="bg1"/>
                </a:solidFill>
                <a:latin typeface="微软雅黑" panose="020B0503020204020204" pitchFamily="34" charset="-122"/>
                <a:ea typeface="微软雅黑" panose="020B0503020204020204" pitchFamily="34" charset="-122"/>
              </a:rPr>
              <a:t>4G</a:t>
            </a:r>
            <a:r>
              <a:rPr lang="zh-CN" altLang="en-US" sz="1400" dirty="0">
                <a:solidFill>
                  <a:schemeClr val="bg1"/>
                </a:solidFill>
                <a:latin typeface="微软雅黑" panose="020B0503020204020204" pitchFamily="34" charset="-122"/>
                <a:ea typeface="微软雅黑" panose="020B0503020204020204" pitchFamily="34" charset="-122"/>
              </a:rPr>
              <a:t>网络，实现更短的端到端业务时延体验，数据时延在</a:t>
            </a:r>
            <a:r>
              <a:rPr lang="en-US" altLang="zh-CN" sz="1400" dirty="0">
                <a:solidFill>
                  <a:schemeClr val="bg1"/>
                </a:solidFill>
                <a:latin typeface="微软雅黑" panose="020B0503020204020204" pitchFamily="34" charset="-122"/>
                <a:ea typeface="微软雅黑" panose="020B0503020204020204" pitchFamily="34" charset="-122"/>
              </a:rPr>
              <a:t>30ms</a:t>
            </a:r>
            <a:r>
              <a:rPr lang="zh-CN" altLang="en-US" sz="1400" dirty="0">
                <a:solidFill>
                  <a:schemeClr val="bg1"/>
                </a:solidFill>
                <a:latin typeface="微软雅黑" panose="020B0503020204020204" pitchFamily="34" charset="-122"/>
                <a:ea typeface="微软雅黑" panose="020B0503020204020204" pitchFamily="34" charset="-122"/>
              </a:rPr>
              <a:t>左右，充分满足汽车远程诊断和道路救援等的实时性要求，保障车辆安全出行。</a:t>
            </a:r>
          </a:p>
        </p:txBody>
      </p:sp>
      <p:grpSp>
        <p:nvGrpSpPr>
          <p:cNvPr id="14341" name="组合 7"/>
          <p:cNvGrpSpPr>
            <a:grpSpLocks/>
          </p:cNvGrpSpPr>
          <p:nvPr/>
        </p:nvGrpSpPr>
        <p:grpSpPr bwMode="auto">
          <a:xfrm>
            <a:off x="6156176" y="3633735"/>
            <a:ext cx="2124075" cy="1308497"/>
            <a:chOff x="251520" y="1700808"/>
            <a:chExt cx="3960440" cy="2448274"/>
          </a:xfrm>
        </p:grpSpPr>
        <p:pic>
          <p:nvPicPr>
            <p:cNvPr id="1434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700809"/>
              <a:ext cx="3960440" cy="244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p:nvPr/>
          </p:nvSpPr>
          <p:spPr>
            <a:xfrm>
              <a:off x="2806713" y="1700808"/>
              <a:ext cx="1223208" cy="187129"/>
            </a:xfrm>
            <a:prstGeom prst="roundRect">
              <a:avLst/>
            </a:prstGeom>
            <a:gradFill>
              <a:gsLst>
                <a:gs pos="0">
                  <a:srgbClr val="5E9EFF"/>
                </a:gs>
                <a:gs pos="39999">
                  <a:srgbClr val="85C2FF"/>
                </a:gs>
                <a:gs pos="70000">
                  <a:srgbClr val="C4D6EB"/>
                </a:gs>
                <a:gs pos="100000">
                  <a:srgbClr val="FFEBF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sz="1400" dirty="0">
                <a:solidFill>
                  <a:schemeClr val="tx1"/>
                </a:solidFill>
                <a:latin typeface="华文细黑" pitchFamily="2" charset="-122"/>
                <a:ea typeface="华文细黑" pitchFamily="2" charset="-122"/>
              </a:endParaRPr>
            </a:p>
          </p:txBody>
        </p:sp>
      </p:grpSp>
      <p:sp>
        <p:nvSpPr>
          <p:cNvPr id="14342" name="矩形 2"/>
          <p:cNvSpPr>
            <a:spLocks noChangeArrowheads="1"/>
          </p:cNvSpPr>
          <p:nvPr/>
        </p:nvSpPr>
        <p:spPr bwMode="auto">
          <a:xfrm>
            <a:off x="4688678" y="2205652"/>
            <a:ext cx="4059786" cy="14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zh-CN" altLang="en-US" sz="1400" dirty="0">
                <a:solidFill>
                  <a:srgbClr val="038DEB"/>
                </a:solidFill>
                <a:latin typeface="微软雅黑" panose="020B0503020204020204" pitchFamily="34" charset="-122"/>
                <a:ea typeface="微软雅黑" panose="020B0503020204020204" pitchFamily="34" charset="-122"/>
              </a:rPr>
              <a:t>道路救援</a:t>
            </a:r>
            <a:endParaRPr lang="en-US" altLang="zh-CN" sz="1400" dirty="0">
              <a:solidFill>
                <a:srgbClr val="038DEB"/>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rPr>
              <a:t>车辆发生碰撞，车辆实时远程诊断，及时根据伤者情况联系救援机构实施救援，为挽救驾乘人员的安全赢得时间。</a:t>
            </a:r>
          </a:p>
        </p:txBody>
      </p:sp>
      <p:graphicFrame>
        <p:nvGraphicFramePr>
          <p:cNvPr id="14343" name="内容占位符 15"/>
          <p:cNvGraphicFramePr>
            <a:graphicFrameLocks/>
          </p:cNvGraphicFramePr>
          <p:nvPr>
            <p:extLst>
              <p:ext uri="{D42A27DB-BD31-4B8C-83A1-F6EECF244321}">
                <p14:modId xmlns:p14="http://schemas.microsoft.com/office/powerpoint/2010/main" val="2249455506"/>
              </p:ext>
            </p:extLst>
          </p:nvPr>
        </p:nvGraphicFramePr>
        <p:xfrm>
          <a:off x="1" y="442770"/>
          <a:ext cx="4187428" cy="1947970"/>
        </p:xfrm>
        <a:graphic>
          <a:graphicData uri="http://schemas.openxmlformats.org/presentationml/2006/ole">
            <mc:AlternateContent xmlns:mc="http://schemas.openxmlformats.org/markup-compatibility/2006">
              <mc:Choice xmlns:v="urn:schemas-microsoft-com:vml" Requires="v">
                <p:oleObj spid="_x0000_s7360" r:id="rId4" imgW="4767485" imgH="2194750" progId="Excel.Chart.8">
                  <p:embed/>
                </p:oleObj>
              </mc:Choice>
              <mc:Fallback>
                <p:oleObj r:id="rId4" imgW="4767485" imgH="2194750" progId="Excel.Char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42770"/>
                        <a:ext cx="4187428" cy="1947970"/>
                      </a:xfrm>
                      <a:prstGeom prst="rect">
                        <a:avLst/>
                      </a:prstGeom>
                      <a:noFill/>
                      <a:extLst/>
                    </p:spPr>
                  </p:pic>
                </p:oleObj>
              </mc:Fallback>
            </mc:AlternateContent>
          </a:graphicData>
        </a:graphic>
      </p:graphicFrame>
      <p:pic>
        <p:nvPicPr>
          <p:cNvPr id="1434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935" y="3676668"/>
            <a:ext cx="2106216" cy="129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矩形 14"/>
          <p:cNvSpPr>
            <a:spLocks noChangeArrowheads="1"/>
          </p:cNvSpPr>
          <p:nvPr/>
        </p:nvSpPr>
        <p:spPr bwMode="auto">
          <a:xfrm>
            <a:off x="467544" y="2336678"/>
            <a:ext cx="3527977" cy="110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zh-CN" altLang="en-US" sz="1400" b="1" dirty="0">
                <a:solidFill>
                  <a:srgbClr val="038DEB"/>
                </a:solidFill>
                <a:latin typeface="微软雅黑" panose="020B0503020204020204" pitchFamily="34" charset="-122"/>
                <a:ea typeface="微软雅黑" panose="020B0503020204020204" pitchFamily="34" charset="-122"/>
              </a:rPr>
              <a:t>实时诊断</a:t>
            </a:r>
            <a:endParaRPr lang="en-US" altLang="zh-CN" sz="1400" b="1" dirty="0">
              <a:solidFill>
                <a:srgbClr val="038DEB"/>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rPr>
              <a:t>远程实时采集车况和各种车辆系统状态信息，实现车辆状态自动诊断和车辆保护。</a:t>
            </a:r>
          </a:p>
        </p:txBody>
      </p:sp>
      <p:sp>
        <p:nvSpPr>
          <p:cNvPr id="11"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低</a:t>
            </a:r>
            <a:r>
              <a:rPr lang="zh-CN" altLang="en-US" sz="2400" b="1" dirty="0">
                <a:solidFill>
                  <a:srgbClr val="FFFF00"/>
                </a:solidFill>
                <a:latin typeface="微软雅黑" panose="020B0503020204020204" pitchFamily="34" charset="-122"/>
                <a:ea typeface="微软雅黑" panose="020B0503020204020204" pitchFamily="34" charset="-122"/>
              </a:rPr>
              <a:t>时延：实时远程诊断，保障车辆安全</a:t>
            </a:r>
            <a:r>
              <a:rPr lang="zh-CN" altLang="en-US" sz="2400" b="1" dirty="0" smtClean="0">
                <a:solidFill>
                  <a:srgbClr val="FFFF00"/>
                </a:solidFill>
                <a:latin typeface="微软雅黑" panose="020B0503020204020204" pitchFamily="34" charset="-122"/>
                <a:ea typeface="微软雅黑" panose="020B0503020204020204" pitchFamily="34" charset="-122"/>
              </a:rPr>
              <a:t>出行</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0835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29" y="3493741"/>
            <a:ext cx="3464099" cy="13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矩形 5"/>
          <p:cNvSpPr>
            <a:spLocks noChangeArrowheads="1"/>
          </p:cNvSpPr>
          <p:nvPr/>
        </p:nvSpPr>
        <p:spPr bwMode="auto">
          <a:xfrm>
            <a:off x="324739" y="2223875"/>
            <a:ext cx="3978286" cy="110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zh-CN" altLang="en-US" sz="1400" b="1" dirty="0">
                <a:solidFill>
                  <a:srgbClr val="038DEB"/>
                </a:solidFill>
                <a:latin typeface="幼圆" panose="02010509060101010101" pitchFamily="49" charset="-122"/>
                <a:ea typeface="幼圆" panose="02010509060101010101" pitchFamily="49" charset="-122"/>
              </a:rPr>
              <a:t>智能导航</a:t>
            </a:r>
            <a:endParaRPr lang="en-US" altLang="zh-CN" sz="1400" b="1" dirty="0">
              <a:solidFill>
                <a:srgbClr val="038DEB"/>
              </a:solidFill>
              <a:latin typeface="幼圆" panose="02010509060101010101" pitchFamily="49" charset="-122"/>
              <a:ea typeface="幼圆" panose="02010509060101010101" pitchFamily="49" charset="-122"/>
            </a:endParaRPr>
          </a:p>
          <a:p>
            <a:pPr>
              <a:lnSpc>
                <a:spcPct val="150000"/>
              </a:lnSpc>
              <a:spcBef>
                <a:spcPct val="20000"/>
              </a:spcBef>
            </a:pPr>
            <a:r>
              <a:rPr lang="zh-CN" altLang="en-US" sz="1400" dirty="0">
                <a:solidFill>
                  <a:schemeClr val="bg1"/>
                </a:solidFill>
                <a:latin typeface="幼圆" panose="02010509060101010101" pitchFamily="49" charset="-122"/>
                <a:ea typeface="幼圆" panose="02010509060101010101" pitchFamily="49" charset="-122"/>
              </a:rPr>
              <a:t>实时采集路况信息，规避交通拥堵路段，为安全快速到达目的地提供保障</a:t>
            </a:r>
          </a:p>
        </p:txBody>
      </p:sp>
      <p:sp>
        <p:nvSpPr>
          <p:cNvPr id="15366" name="矩形 39446"/>
          <p:cNvSpPr>
            <a:spLocks noChangeArrowheads="1"/>
          </p:cNvSpPr>
          <p:nvPr/>
        </p:nvSpPr>
        <p:spPr bwMode="auto">
          <a:xfrm>
            <a:off x="332230" y="621034"/>
            <a:ext cx="401670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ctr" hangingPunct="1">
              <a:lnSpc>
                <a:spcPct val="150000"/>
              </a:lnSpc>
            </a:pPr>
            <a:r>
              <a:rPr lang="zh-CN" altLang="en-US" sz="1400" dirty="0">
                <a:solidFill>
                  <a:schemeClr val="bg1"/>
                </a:solidFill>
                <a:latin typeface="幼圆" panose="02010509060101010101" pitchFamily="49" charset="-122"/>
                <a:ea typeface="幼圆" panose="02010509060101010101" pitchFamily="49" charset="-122"/>
              </a:rPr>
              <a:t>基于</a:t>
            </a:r>
            <a:r>
              <a:rPr lang="en-US" altLang="zh-CN" sz="1400" dirty="0">
                <a:solidFill>
                  <a:schemeClr val="bg1"/>
                </a:solidFill>
                <a:latin typeface="幼圆" panose="02010509060101010101" pitchFamily="49" charset="-122"/>
                <a:ea typeface="幼圆" panose="02010509060101010101" pitchFamily="49" charset="-122"/>
              </a:rPr>
              <a:t>4G</a:t>
            </a:r>
            <a:r>
              <a:rPr lang="zh-CN" altLang="en-US" sz="1400" dirty="0">
                <a:solidFill>
                  <a:schemeClr val="bg1"/>
                </a:solidFill>
                <a:latin typeface="幼圆" panose="02010509060101010101" pitchFamily="49" charset="-122"/>
                <a:ea typeface="幼圆" panose="02010509060101010101" pitchFamily="49" charset="-122"/>
              </a:rPr>
              <a:t>网络实现“差分定位</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辅助定位”的高精度定位，实现在不同道路环境中的精准位置服务</a:t>
            </a:r>
            <a:r>
              <a:rPr lang="zh-CN" altLang="en-US" sz="1400" dirty="0" smtClean="0">
                <a:solidFill>
                  <a:schemeClr val="bg1"/>
                </a:solidFill>
                <a:latin typeface="幼圆" panose="02010509060101010101" pitchFamily="49" charset="-122"/>
                <a:ea typeface="幼圆" panose="02010509060101010101" pitchFamily="49" charset="-122"/>
              </a:rPr>
              <a:t>；</a:t>
            </a:r>
            <a:endParaRPr lang="en-US" altLang="zh-CN" sz="1400" dirty="0" smtClean="0">
              <a:solidFill>
                <a:schemeClr val="bg1"/>
              </a:solidFill>
              <a:latin typeface="幼圆" panose="02010509060101010101" pitchFamily="49" charset="-122"/>
              <a:ea typeface="幼圆" panose="02010509060101010101" pitchFamily="49" charset="-122"/>
            </a:endParaRPr>
          </a:p>
          <a:p>
            <a:pPr eaLnBrk="1" fontAlgn="ctr" hangingPunct="1">
              <a:lnSpc>
                <a:spcPct val="150000"/>
              </a:lnSpc>
            </a:pPr>
            <a:r>
              <a:rPr lang="zh-CN" altLang="en-US" sz="1400" dirty="0" smtClean="0">
                <a:solidFill>
                  <a:schemeClr val="bg1"/>
                </a:solidFill>
                <a:latin typeface="幼圆" panose="02010509060101010101" pitchFamily="49" charset="-122"/>
                <a:ea typeface="幼圆" panose="02010509060101010101" pitchFamily="49" charset="-122"/>
              </a:rPr>
              <a:t>结合</a:t>
            </a:r>
            <a:r>
              <a:rPr lang="zh-CN" altLang="en-US" sz="1400" dirty="0">
                <a:solidFill>
                  <a:schemeClr val="bg1"/>
                </a:solidFill>
                <a:latin typeface="幼圆" panose="02010509060101010101" pitchFamily="49" charset="-122"/>
                <a:ea typeface="幼圆" panose="02010509060101010101" pitchFamily="49" charset="-122"/>
              </a:rPr>
              <a:t>实时路况信息，为车主合理规避交通拥堵，实现智能导航。</a:t>
            </a:r>
            <a:endParaRPr lang="en-US" altLang="zh-CN" sz="1400" dirty="0">
              <a:solidFill>
                <a:schemeClr val="bg1"/>
              </a:solidFill>
              <a:latin typeface="幼圆" panose="02010509060101010101" pitchFamily="49" charset="-122"/>
              <a:ea typeface="幼圆" panose="02010509060101010101" pitchFamily="49" charset="-122"/>
            </a:endParaRPr>
          </a:p>
        </p:txBody>
      </p:sp>
      <p:sp>
        <p:nvSpPr>
          <p:cNvPr id="15367" name="AutoShape 448"/>
          <p:cNvSpPr>
            <a:spLocks noChangeAspect="1" noChangeArrowheads="1"/>
          </p:cNvSpPr>
          <p:nvPr/>
        </p:nvSpPr>
        <p:spPr bwMode="auto">
          <a:xfrm>
            <a:off x="4787503" y="627460"/>
            <a:ext cx="3213497" cy="358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grpSp>
        <p:nvGrpSpPr>
          <p:cNvPr id="15368" name="组合 2"/>
          <p:cNvGrpSpPr>
            <a:grpSpLocks/>
          </p:cNvGrpSpPr>
          <p:nvPr/>
        </p:nvGrpSpPr>
        <p:grpSpPr bwMode="auto">
          <a:xfrm>
            <a:off x="4787503" y="771550"/>
            <a:ext cx="3782337" cy="4528648"/>
            <a:chOff x="4499992" y="836712"/>
            <a:chExt cx="4752528" cy="5654769"/>
          </a:xfrm>
        </p:grpSpPr>
        <p:sp>
          <p:nvSpPr>
            <p:cNvPr id="2" name="矩形 1"/>
            <p:cNvSpPr/>
            <p:nvPr/>
          </p:nvSpPr>
          <p:spPr>
            <a:xfrm>
              <a:off x="4499992" y="836712"/>
              <a:ext cx="4752528" cy="510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15370" name="组合 39891"/>
            <p:cNvGrpSpPr>
              <a:grpSpLocks/>
            </p:cNvGrpSpPr>
            <p:nvPr/>
          </p:nvGrpSpPr>
          <p:grpSpPr bwMode="auto">
            <a:xfrm>
              <a:off x="4708525" y="1091332"/>
              <a:ext cx="4271963" cy="5400149"/>
              <a:chOff x="4871970" y="836613"/>
              <a:chExt cx="4272029" cy="4810124"/>
            </a:xfrm>
          </p:grpSpPr>
          <p:sp>
            <p:nvSpPr>
              <p:cNvPr id="39891" name="云形 39890"/>
              <p:cNvSpPr/>
              <p:nvPr/>
            </p:nvSpPr>
            <p:spPr>
              <a:xfrm>
                <a:off x="5734911" y="1814714"/>
                <a:ext cx="1382604" cy="837208"/>
              </a:xfrm>
              <a:prstGeom prst="cloud">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15372" name="Group 1336"/>
              <p:cNvGrpSpPr>
                <a:grpSpLocks noChangeAspect="1"/>
              </p:cNvGrpSpPr>
              <p:nvPr/>
            </p:nvGrpSpPr>
            <p:grpSpPr bwMode="auto">
              <a:xfrm>
                <a:off x="4871970" y="836613"/>
                <a:ext cx="4272029" cy="4810124"/>
                <a:chOff x="2962" y="527"/>
                <a:chExt cx="2798" cy="3030"/>
              </a:xfrm>
            </p:grpSpPr>
            <p:sp>
              <p:nvSpPr>
                <p:cNvPr id="15373" name="AutoShape 1335"/>
                <p:cNvSpPr>
                  <a:spLocks noChangeAspect="1" noChangeArrowheads="1" noTextEdit="1"/>
                </p:cNvSpPr>
                <p:nvPr/>
              </p:nvSpPr>
              <p:spPr bwMode="auto">
                <a:xfrm>
                  <a:off x="2962" y="527"/>
                  <a:ext cx="2798" cy="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350"/>
                </a:p>
              </p:txBody>
            </p:sp>
            <p:sp>
              <p:nvSpPr>
                <p:cNvPr id="15374" name="Rectangle 1337"/>
                <p:cNvSpPr>
                  <a:spLocks noChangeArrowheads="1"/>
                </p:cNvSpPr>
                <p:nvPr/>
              </p:nvSpPr>
              <p:spPr bwMode="auto">
                <a:xfrm>
                  <a:off x="3137" y="2544"/>
                  <a:ext cx="262" cy="21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75" name="Freeform 1338"/>
                <p:cNvSpPr>
                  <a:spLocks/>
                </p:cNvSpPr>
                <p:nvPr/>
              </p:nvSpPr>
              <p:spPr bwMode="auto">
                <a:xfrm>
                  <a:off x="3137" y="2546"/>
                  <a:ext cx="254" cy="206"/>
                </a:xfrm>
                <a:custGeom>
                  <a:avLst/>
                  <a:gdLst>
                    <a:gd name="T0" fmla="*/ 0 w 254"/>
                    <a:gd name="T1" fmla="*/ 103 h 206"/>
                    <a:gd name="T2" fmla="*/ 101 w 254"/>
                    <a:gd name="T3" fmla="*/ 206 h 206"/>
                    <a:gd name="T4" fmla="*/ 101 w 254"/>
                    <a:gd name="T5" fmla="*/ 138 h 206"/>
                    <a:gd name="T6" fmla="*/ 254 w 254"/>
                    <a:gd name="T7" fmla="*/ 138 h 206"/>
                    <a:gd name="T8" fmla="*/ 254 w 254"/>
                    <a:gd name="T9" fmla="*/ 68 h 206"/>
                    <a:gd name="T10" fmla="*/ 101 w 254"/>
                    <a:gd name="T11" fmla="*/ 68 h 206"/>
                    <a:gd name="T12" fmla="*/ 101 w 254"/>
                    <a:gd name="T13" fmla="*/ 0 h 206"/>
                    <a:gd name="T14" fmla="*/ 0 w 254"/>
                    <a:gd name="T15" fmla="*/ 103 h 2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206">
                      <a:moveTo>
                        <a:pt x="0" y="103"/>
                      </a:moveTo>
                      <a:lnTo>
                        <a:pt x="101" y="206"/>
                      </a:lnTo>
                      <a:lnTo>
                        <a:pt x="101" y="138"/>
                      </a:lnTo>
                      <a:lnTo>
                        <a:pt x="254" y="138"/>
                      </a:lnTo>
                      <a:lnTo>
                        <a:pt x="254" y="68"/>
                      </a:lnTo>
                      <a:lnTo>
                        <a:pt x="101" y="68"/>
                      </a:lnTo>
                      <a:lnTo>
                        <a:pt x="101" y="0"/>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376" name="Rectangle 1339"/>
                <p:cNvSpPr>
                  <a:spLocks noChangeArrowheads="1"/>
                </p:cNvSpPr>
                <p:nvPr/>
              </p:nvSpPr>
              <p:spPr bwMode="auto">
                <a:xfrm>
                  <a:off x="3137" y="2544"/>
                  <a:ext cx="262" cy="21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77" name="Freeform 1340"/>
                <p:cNvSpPr>
                  <a:spLocks/>
                </p:cNvSpPr>
                <p:nvPr/>
              </p:nvSpPr>
              <p:spPr bwMode="auto">
                <a:xfrm>
                  <a:off x="3137" y="2546"/>
                  <a:ext cx="254" cy="206"/>
                </a:xfrm>
                <a:custGeom>
                  <a:avLst/>
                  <a:gdLst>
                    <a:gd name="T0" fmla="*/ 0 w 254"/>
                    <a:gd name="T1" fmla="*/ 103 h 206"/>
                    <a:gd name="T2" fmla="*/ 101 w 254"/>
                    <a:gd name="T3" fmla="*/ 206 h 206"/>
                    <a:gd name="T4" fmla="*/ 101 w 254"/>
                    <a:gd name="T5" fmla="*/ 138 h 206"/>
                    <a:gd name="T6" fmla="*/ 254 w 254"/>
                    <a:gd name="T7" fmla="*/ 138 h 206"/>
                    <a:gd name="T8" fmla="*/ 254 w 254"/>
                    <a:gd name="T9" fmla="*/ 68 h 206"/>
                    <a:gd name="T10" fmla="*/ 101 w 254"/>
                    <a:gd name="T11" fmla="*/ 68 h 206"/>
                    <a:gd name="T12" fmla="*/ 101 w 254"/>
                    <a:gd name="T13" fmla="*/ 0 h 206"/>
                    <a:gd name="T14" fmla="*/ 0 w 254"/>
                    <a:gd name="T15" fmla="*/ 103 h 2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206">
                      <a:moveTo>
                        <a:pt x="0" y="103"/>
                      </a:moveTo>
                      <a:lnTo>
                        <a:pt x="101" y="206"/>
                      </a:lnTo>
                      <a:lnTo>
                        <a:pt x="101" y="138"/>
                      </a:lnTo>
                      <a:lnTo>
                        <a:pt x="254" y="138"/>
                      </a:lnTo>
                      <a:lnTo>
                        <a:pt x="254" y="68"/>
                      </a:lnTo>
                      <a:lnTo>
                        <a:pt x="101" y="68"/>
                      </a:lnTo>
                      <a:lnTo>
                        <a:pt x="101" y="0"/>
                      </a:lnTo>
                      <a:lnTo>
                        <a:pt x="0" y="103"/>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78" name="Freeform 1341"/>
                <p:cNvSpPr>
                  <a:spLocks/>
                </p:cNvSpPr>
                <p:nvPr/>
              </p:nvSpPr>
              <p:spPr bwMode="auto">
                <a:xfrm>
                  <a:off x="4151" y="2602"/>
                  <a:ext cx="383" cy="169"/>
                </a:xfrm>
                <a:custGeom>
                  <a:avLst/>
                  <a:gdLst>
                    <a:gd name="T0" fmla="*/ 13 w 912"/>
                    <a:gd name="T1" fmla="*/ 0 h 397"/>
                    <a:gd name="T2" fmla="*/ 0 w 912"/>
                    <a:gd name="T3" fmla="*/ 14 h 397"/>
                    <a:gd name="T4" fmla="*/ 0 w 912"/>
                    <a:gd name="T5" fmla="*/ 14 h 397"/>
                    <a:gd name="T6" fmla="*/ 0 w 912"/>
                    <a:gd name="T7" fmla="*/ 14 h 397"/>
                    <a:gd name="T8" fmla="*/ 0 w 912"/>
                    <a:gd name="T9" fmla="*/ 57 h 397"/>
                    <a:gd name="T10" fmla="*/ 13 w 912"/>
                    <a:gd name="T11" fmla="*/ 72 h 397"/>
                    <a:gd name="T12" fmla="*/ 13 w 912"/>
                    <a:gd name="T13" fmla="*/ 72 h 397"/>
                    <a:gd name="T14" fmla="*/ 148 w 912"/>
                    <a:gd name="T15" fmla="*/ 72 h 397"/>
                    <a:gd name="T16" fmla="*/ 160 w 912"/>
                    <a:gd name="T17" fmla="*/ 57 h 397"/>
                    <a:gd name="T18" fmla="*/ 160 w 912"/>
                    <a:gd name="T19" fmla="*/ 57 h 397"/>
                    <a:gd name="T20" fmla="*/ 160 w 912"/>
                    <a:gd name="T21" fmla="*/ 57 h 397"/>
                    <a:gd name="T22" fmla="*/ 160 w 912"/>
                    <a:gd name="T23" fmla="*/ 14 h 397"/>
                    <a:gd name="T24" fmla="*/ 148 w 912"/>
                    <a:gd name="T25" fmla="*/ 0 h 397"/>
                    <a:gd name="T26" fmla="*/ 13 w 912"/>
                    <a:gd name="T27" fmla="*/ 0 h 3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2" h="397">
                      <a:moveTo>
                        <a:pt x="72" y="0"/>
                      </a:moveTo>
                      <a:cubicBezTo>
                        <a:pt x="31" y="3"/>
                        <a:pt x="0" y="38"/>
                        <a:pt x="3" y="79"/>
                      </a:cubicBezTo>
                      <a:cubicBezTo>
                        <a:pt x="3" y="79"/>
                        <a:pt x="3" y="79"/>
                        <a:pt x="3" y="79"/>
                      </a:cubicBezTo>
                      <a:lnTo>
                        <a:pt x="3" y="317"/>
                      </a:lnTo>
                      <a:cubicBezTo>
                        <a:pt x="0" y="358"/>
                        <a:pt x="31" y="394"/>
                        <a:pt x="72" y="397"/>
                      </a:cubicBezTo>
                      <a:cubicBezTo>
                        <a:pt x="72" y="397"/>
                        <a:pt x="72" y="397"/>
                        <a:pt x="72" y="397"/>
                      </a:cubicBezTo>
                      <a:lnTo>
                        <a:pt x="839" y="397"/>
                      </a:lnTo>
                      <a:cubicBezTo>
                        <a:pt x="881" y="394"/>
                        <a:pt x="912" y="358"/>
                        <a:pt x="909" y="317"/>
                      </a:cubicBezTo>
                      <a:cubicBezTo>
                        <a:pt x="909" y="317"/>
                        <a:pt x="909" y="317"/>
                        <a:pt x="909" y="317"/>
                      </a:cubicBezTo>
                      <a:lnTo>
                        <a:pt x="909" y="79"/>
                      </a:lnTo>
                      <a:cubicBezTo>
                        <a:pt x="912" y="38"/>
                        <a:pt x="881" y="3"/>
                        <a:pt x="839" y="0"/>
                      </a:cubicBezTo>
                      <a:lnTo>
                        <a:pt x="72"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379" name="Freeform 1342"/>
                <p:cNvSpPr>
                  <a:spLocks/>
                </p:cNvSpPr>
                <p:nvPr/>
              </p:nvSpPr>
              <p:spPr bwMode="auto">
                <a:xfrm>
                  <a:off x="4151" y="2602"/>
                  <a:ext cx="383" cy="169"/>
                </a:xfrm>
                <a:custGeom>
                  <a:avLst/>
                  <a:gdLst>
                    <a:gd name="T0" fmla="*/ 13 w 912"/>
                    <a:gd name="T1" fmla="*/ 0 h 397"/>
                    <a:gd name="T2" fmla="*/ 0 w 912"/>
                    <a:gd name="T3" fmla="*/ 14 h 397"/>
                    <a:gd name="T4" fmla="*/ 0 w 912"/>
                    <a:gd name="T5" fmla="*/ 14 h 397"/>
                    <a:gd name="T6" fmla="*/ 0 w 912"/>
                    <a:gd name="T7" fmla="*/ 14 h 397"/>
                    <a:gd name="T8" fmla="*/ 0 w 912"/>
                    <a:gd name="T9" fmla="*/ 57 h 397"/>
                    <a:gd name="T10" fmla="*/ 13 w 912"/>
                    <a:gd name="T11" fmla="*/ 72 h 397"/>
                    <a:gd name="T12" fmla="*/ 13 w 912"/>
                    <a:gd name="T13" fmla="*/ 72 h 397"/>
                    <a:gd name="T14" fmla="*/ 148 w 912"/>
                    <a:gd name="T15" fmla="*/ 72 h 397"/>
                    <a:gd name="T16" fmla="*/ 160 w 912"/>
                    <a:gd name="T17" fmla="*/ 57 h 397"/>
                    <a:gd name="T18" fmla="*/ 160 w 912"/>
                    <a:gd name="T19" fmla="*/ 57 h 397"/>
                    <a:gd name="T20" fmla="*/ 160 w 912"/>
                    <a:gd name="T21" fmla="*/ 57 h 397"/>
                    <a:gd name="T22" fmla="*/ 160 w 912"/>
                    <a:gd name="T23" fmla="*/ 14 h 397"/>
                    <a:gd name="T24" fmla="*/ 148 w 912"/>
                    <a:gd name="T25" fmla="*/ 0 h 397"/>
                    <a:gd name="T26" fmla="*/ 13 w 912"/>
                    <a:gd name="T27" fmla="*/ 0 h 3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2" h="397">
                      <a:moveTo>
                        <a:pt x="72" y="0"/>
                      </a:moveTo>
                      <a:cubicBezTo>
                        <a:pt x="31" y="3"/>
                        <a:pt x="0" y="38"/>
                        <a:pt x="3" y="79"/>
                      </a:cubicBezTo>
                      <a:cubicBezTo>
                        <a:pt x="3" y="79"/>
                        <a:pt x="3" y="79"/>
                        <a:pt x="3" y="79"/>
                      </a:cubicBezTo>
                      <a:lnTo>
                        <a:pt x="3" y="317"/>
                      </a:lnTo>
                      <a:cubicBezTo>
                        <a:pt x="0" y="358"/>
                        <a:pt x="31" y="394"/>
                        <a:pt x="72" y="397"/>
                      </a:cubicBezTo>
                      <a:cubicBezTo>
                        <a:pt x="72" y="397"/>
                        <a:pt x="72" y="397"/>
                        <a:pt x="72" y="397"/>
                      </a:cubicBezTo>
                      <a:lnTo>
                        <a:pt x="839" y="397"/>
                      </a:lnTo>
                      <a:cubicBezTo>
                        <a:pt x="881" y="394"/>
                        <a:pt x="912" y="358"/>
                        <a:pt x="909" y="317"/>
                      </a:cubicBezTo>
                      <a:cubicBezTo>
                        <a:pt x="909" y="317"/>
                        <a:pt x="909" y="317"/>
                        <a:pt x="909" y="317"/>
                      </a:cubicBezTo>
                      <a:lnTo>
                        <a:pt x="909" y="79"/>
                      </a:lnTo>
                      <a:cubicBezTo>
                        <a:pt x="912" y="38"/>
                        <a:pt x="881" y="3"/>
                        <a:pt x="839" y="0"/>
                      </a:cubicBezTo>
                      <a:lnTo>
                        <a:pt x="7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0" name="Freeform 1343"/>
                <p:cNvSpPr>
                  <a:spLocks noEditPoints="1"/>
                </p:cNvSpPr>
                <p:nvPr/>
              </p:nvSpPr>
              <p:spPr bwMode="auto">
                <a:xfrm>
                  <a:off x="4153" y="2602"/>
                  <a:ext cx="374" cy="169"/>
                </a:xfrm>
                <a:custGeom>
                  <a:avLst/>
                  <a:gdLst>
                    <a:gd name="T0" fmla="*/ 262 w 374"/>
                    <a:gd name="T1" fmla="*/ 140 h 169"/>
                    <a:gd name="T2" fmla="*/ 167 w 374"/>
                    <a:gd name="T3" fmla="*/ 140 h 169"/>
                    <a:gd name="T4" fmla="*/ 262 w 374"/>
                    <a:gd name="T5" fmla="*/ 29 h 169"/>
                    <a:gd name="T6" fmla="*/ 169 w 374"/>
                    <a:gd name="T7" fmla="*/ 30 h 169"/>
                    <a:gd name="T8" fmla="*/ 262 w 374"/>
                    <a:gd name="T9" fmla="*/ 29 h 169"/>
                    <a:gd name="T10" fmla="*/ 274 w 374"/>
                    <a:gd name="T11" fmla="*/ 11 h 169"/>
                    <a:gd name="T12" fmla="*/ 272 w 374"/>
                    <a:gd name="T13" fmla="*/ 0 h 169"/>
                    <a:gd name="T14" fmla="*/ 209 w 374"/>
                    <a:gd name="T15" fmla="*/ 29 h 169"/>
                    <a:gd name="T16" fmla="*/ 204 w 374"/>
                    <a:gd name="T17" fmla="*/ 11 h 169"/>
                    <a:gd name="T18" fmla="*/ 204 w 374"/>
                    <a:gd name="T19" fmla="*/ 0 h 169"/>
                    <a:gd name="T20" fmla="*/ 262 w 374"/>
                    <a:gd name="T21" fmla="*/ 140 h 169"/>
                    <a:gd name="T22" fmla="*/ 274 w 374"/>
                    <a:gd name="T23" fmla="*/ 159 h 169"/>
                    <a:gd name="T24" fmla="*/ 272 w 374"/>
                    <a:gd name="T25" fmla="*/ 169 h 169"/>
                    <a:gd name="T26" fmla="*/ 209 w 374"/>
                    <a:gd name="T27" fmla="*/ 140 h 169"/>
                    <a:gd name="T28" fmla="*/ 204 w 374"/>
                    <a:gd name="T29" fmla="*/ 159 h 169"/>
                    <a:gd name="T30" fmla="*/ 204 w 374"/>
                    <a:gd name="T31" fmla="*/ 169 h 169"/>
                    <a:gd name="T32" fmla="*/ 167 w 374"/>
                    <a:gd name="T33" fmla="*/ 140 h 169"/>
                    <a:gd name="T34" fmla="*/ 125 w 374"/>
                    <a:gd name="T35" fmla="*/ 159 h 169"/>
                    <a:gd name="T36" fmla="*/ 119 w 374"/>
                    <a:gd name="T37" fmla="*/ 169 h 169"/>
                    <a:gd name="T38" fmla="*/ 168 w 374"/>
                    <a:gd name="T39" fmla="*/ 29 h 169"/>
                    <a:gd name="T40" fmla="*/ 125 w 374"/>
                    <a:gd name="T41" fmla="*/ 11 h 169"/>
                    <a:gd name="T42" fmla="*/ 126 w 374"/>
                    <a:gd name="T43" fmla="*/ 0 h 169"/>
                    <a:gd name="T44" fmla="*/ 119 w 374"/>
                    <a:gd name="T45" fmla="*/ 0 h 169"/>
                    <a:gd name="T46" fmla="*/ 97 w 374"/>
                    <a:gd name="T47" fmla="*/ 11 h 169"/>
                    <a:gd name="T48" fmla="*/ 0 w 374"/>
                    <a:gd name="T49" fmla="*/ 34 h 169"/>
                    <a:gd name="T50" fmla="*/ 97 w 374"/>
                    <a:gd name="T51" fmla="*/ 159 h 169"/>
                    <a:gd name="T52" fmla="*/ 0 w 374"/>
                    <a:gd name="T53" fmla="*/ 135 h 169"/>
                    <a:gd name="T54" fmla="*/ 374 w 374"/>
                    <a:gd name="T55" fmla="*/ 152 h 169"/>
                    <a:gd name="T56" fmla="*/ 315 w 374"/>
                    <a:gd name="T57" fmla="*/ 153 h 169"/>
                    <a:gd name="T58" fmla="*/ 315 w 374"/>
                    <a:gd name="T59" fmla="*/ 18 h 169"/>
                    <a:gd name="T60" fmla="*/ 374 w 374"/>
                    <a:gd name="T61" fmla="*/ 17 h 1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74" h="169">
                      <a:moveTo>
                        <a:pt x="262" y="140"/>
                      </a:moveTo>
                      <a:lnTo>
                        <a:pt x="167" y="140"/>
                      </a:lnTo>
                      <a:moveTo>
                        <a:pt x="262" y="29"/>
                      </a:moveTo>
                      <a:lnTo>
                        <a:pt x="169" y="30"/>
                      </a:lnTo>
                      <a:moveTo>
                        <a:pt x="262" y="29"/>
                      </a:moveTo>
                      <a:lnTo>
                        <a:pt x="274" y="11"/>
                      </a:lnTo>
                      <a:lnTo>
                        <a:pt x="272" y="0"/>
                      </a:lnTo>
                      <a:moveTo>
                        <a:pt x="209" y="29"/>
                      </a:moveTo>
                      <a:lnTo>
                        <a:pt x="204" y="11"/>
                      </a:lnTo>
                      <a:lnTo>
                        <a:pt x="204" y="0"/>
                      </a:lnTo>
                      <a:moveTo>
                        <a:pt x="262" y="140"/>
                      </a:moveTo>
                      <a:lnTo>
                        <a:pt x="274" y="159"/>
                      </a:lnTo>
                      <a:lnTo>
                        <a:pt x="272" y="169"/>
                      </a:lnTo>
                      <a:moveTo>
                        <a:pt x="209" y="140"/>
                      </a:moveTo>
                      <a:lnTo>
                        <a:pt x="204" y="159"/>
                      </a:lnTo>
                      <a:lnTo>
                        <a:pt x="204" y="169"/>
                      </a:lnTo>
                      <a:moveTo>
                        <a:pt x="167" y="140"/>
                      </a:moveTo>
                      <a:lnTo>
                        <a:pt x="125" y="159"/>
                      </a:lnTo>
                      <a:lnTo>
                        <a:pt x="119" y="169"/>
                      </a:lnTo>
                      <a:moveTo>
                        <a:pt x="168" y="29"/>
                      </a:moveTo>
                      <a:lnTo>
                        <a:pt x="125" y="11"/>
                      </a:lnTo>
                      <a:lnTo>
                        <a:pt x="126" y="0"/>
                      </a:lnTo>
                      <a:lnTo>
                        <a:pt x="119" y="0"/>
                      </a:lnTo>
                      <a:moveTo>
                        <a:pt x="97" y="11"/>
                      </a:moveTo>
                      <a:lnTo>
                        <a:pt x="0" y="34"/>
                      </a:lnTo>
                      <a:moveTo>
                        <a:pt x="97" y="159"/>
                      </a:moveTo>
                      <a:lnTo>
                        <a:pt x="0" y="135"/>
                      </a:lnTo>
                      <a:moveTo>
                        <a:pt x="374" y="152"/>
                      </a:moveTo>
                      <a:lnTo>
                        <a:pt x="315" y="153"/>
                      </a:lnTo>
                      <a:lnTo>
                        <a:pt x="315" y="18"/>
                      </a:lnTo>
                      <a:lnTo>
                        <a:pt x="374" y="17"/>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1" name="Freeform 1344"/>
                <p:cNvSpPr>
                  <a:spLocks noEditPoints="1"/>
                </p:cNvSpPr>
                <p:nvPr/>
              </p:nvSpPr>
              <p:spPr bwMode="auto">
                <a:xfrm>
                  <a:off x="4231" y="2613"/>
                  <a:ext cx="229" cy="148"/>
                </a:xfrm>
                <a:custGeom>
                  <a:avLst/>
                  <a:gdLst>
                    <a:gd name="T0" fmla="*/ 15 w 544"/>
                    <a:gd name="T1" fmla="*/ 0 h 349"/>
                    <a:gd name="T2" fmla="*/ 9 w 544"/>
                    <a:gd name="T3" fmla="*/ 0 h 349"/>
                    <a:gd name="T4" fmla="*/ 0 w 544"/>
                    <a:gd name="T5" fmla="*/ 9 h 349"/>
                    <a:gd name="T6" fmla="*/ 0 w 544"/>
                    <a:gd name="T7" fmla="*/ 53 h 349"/>
                    <a:gd name="T8" fmla="*/ 9 w 544"/>
                    <a:gd name="T9" fmla="*/ 63 h 349"/>
                    <a:gd name="T10" fmla="*/ 9 w 544"/>
                    <a:gd name="T11" fmla="*/ 63 h 349"/>
                    <a:gd name="T12" fmla="*/ 15 w 544"/>
                    <a:gd name="T13" fmla="*/ 63 h 349"/>
                    <a:gd name="T14" fmla="*/ 31 w 544"/>
                    <a:gd name="T15" fmla="*/ 56 h 349"/>
                    <a:gd name="T16" fmla="*/ 29 w 544"/>
                    <a:gd name="T17" fmla="*/ 56 h 349"/>
                    <a:gd name="T18" fmla="*/ 19 w 544"/>
                    <a:gd name="T19" fmla="*/ 47 h 349"/>
                    <a:gd name="T20" fmla="*/ 19 w 544"/>
                    <a:gd name="T21" fmla="*/ 47 h 349"/>
                    <a:gd name="T22" fmla="*/ 19 w 544"/>
                    <a:gd name="T23" fmla="*/ 16 h 349"/>
                    <a:gd name="T24" fmla="*/ 29 w 544"/>
                    <a:gd name="T25" fmla="*/ 7 h 349"/>
                    <a:gd name="T26" fmla="*/ 29 w 544"/>
                    <a:gd name="T27" fmla="*/ 7 h 349"/>
                    <a:gd name="T28" fmla="*/ 31 w 544"/>
                    <a:gd name="T29" fmla="*/ 7 h 349"/>
                    <a:gd name="T30" fmla="*/ 15 w 544"/>
                    <a:gd name="T31" fmla="*/ 0 h 349"/>
                    <a:gd name="T32" fmla="*/ 22 w 544"/>
                    <a:gd name="T33" fmla="*/ 62 h 349"/>
                    <a:gd name="T34" fmla="*/ 51 w 544"/>
                    <a:gd name="T35" fmla="*/ 62 h 349"/>
                    <a:gd name="T36" fmla="*/ 53 w 544"/>
                    <a:gd name="T37" fmla="*/ 56 h 349"/>
                    <a:gd name="T38" fmla="*/ 38 w 544"/>
                    <a:gd name="T39" fmla="*/ 56 h 349"/>
                    <a:gd name="T40" fmla="*/ 22 w 544"/>
                    <a:gd name="T41" fmla="*/ 62 h 349"/>
                    <a:gd name="T42" fmla="*/ 53 w 544"/>
                    <a:gd name="T43" fmla="*/ 62 h 349"/>
                    <a:gd name="T44" fmla="*/ 80 w 544"/>
                    <a:gd name="T45" fmla="*/ 63 h 349"/>
                    <a:gd name="T46" fmla="*/ 76 w 544"/>
                    <a:gd name="T47" fmla="*/ 56 h 349"/>
                    <a:gd name="T48" fmla="*/ 56 w 544"/>
                    <a:gd name="T49" fmla="*/ 56 h 349"/>
                    <a:gd name="T50" fmla="*/ 53 w 544"/>
                    <a:gd name="T51" fmla="*/ 62 h 349"/>
                    <a:gd name="T52" fmla="*/ 85 w 544"/>
                    <a:gd name="T53" fmla="*/ 63 h 349"/>
                    <a:gd name="T54" fmla="*/ 88 w 544"/>
                    <a:gd name="T55" fmla="*/ 63 h 349"/>
                    <a:gd name="T56" fmla="*/ 96 w 544"/>
                    <a:gd name="T57" fmla="*/ 54 h 349"/>
                    <a:gd name="T58" fmla="*/ 96 w 544"/>
                    <a:gd name="T59" fmla="*/ 54 h 349"/>
                    <a:gd name="T60" fmla="*/ 96 w 544"/>
                    <a:gd name="T61" fmla="*/ 54 h 349"/>
                    <a:gd name="T62" fmla="*/ 96 w 544"/>
                    <a:gd name="T63" fmla="*/ 9 h 349"/>
                    <a:gd name="T64" fmla="*/ 88 w 544"/>
                    <a:gd name="T65" fmla="*/ 0 h 349"/>
                    <a:gd name="T66" fmla="*/ 88 w 544"/>
                    <a:gd name="T67" fmla="*/ 0 h 349"/>
                    <a:gd name="T68" fmla="*/ 85 w 544"/>
                    <a:gd name="T69" fmla="*/ 0 h 349"/>
                    <a:gd name="T70" fmla="*/ 81 w 544"/>
                    <a:gd name="T71" fmla="*/ 7 h 349"/>
                    <a:gd name="T72" fmla="*/ 85 w 544"/>
                    <a:gd name="T73" fmla="*/ 16 h 349"/>
                    <a:gd name="T74" fmla="*/ 85 w 544"/>
                    <a:gd name="T75" fmla="*/ 16 h 349"/>
                    <a:gd name="T76" fmla="*/ 85 w 544"/>
                    <a:gd name="T77" fmla="*/ 16 h 349"/>
                    <a:gd name="T78" fmla="*/ 85 w 544"/>
                    <a:gd name="T79" fmla="*/ 47 h 349"/>
                    <a:gd name="T80" fmla="*/ 79 w 544"/>
                    <a:gd name="T81" fmla="*/ 56 h 349"/>
                    <a:gd name="T82" fmla="*/ 79 w 544"/>
                    <a:gd name="T83" fmla="*/ 56 h 349"/>
                    <a:gd name="T84" fmla="*/ 85 w 544"/>
                    <a:gd name="T85" fmla="*/ 63 h 349"/>
                    <a:gd name="T86" fmla="*/ 80 w 544"/>
                    <a:gd name="T87" fmla="*/ 0 h 349"/>
                    <a:gd name="T88" fmla="*/ 53 w 544"/>
                    <a:gd name="T89" fmla="*/ 0 h 349"/>
                    <a:gd name="T90" fmla="*/ 56 w 544"/>
                    <a:gd name="T91" fmla="*/ 7 h 349"/>
                    <a:gd name="T92" fmla="*/ 76 w 544"/>
                    <a:gd name="T93" fmla="*/ 7 h 349"/>
                    <a:gd name="T94" fmla="*/ 80 w 544"/>
                    <a:gd name="T95" fmla="*/ 0 h 349"/>
                    <a:gd name="T96" fmla="*/ 51 w 544"/>
                    <a:gd name="T97" fmla="*/ 0 h 349"/>
                    <a:gd name="T98" fmla="*/ 22 w 544"/>
                    <a:gd name="T99" fmla="*/ 0 h 349"/>
                    <a:gd name="T100" fmla="*/ 38 w 544"/>
                    <a:gd name="T101" fmla="*/ 7 h 349"/>
                    <a:gd name="T102" fmla="*/ 53 w 544"/>
                    <a:gd name="T103" fmla="*/ 7 h 349"/>
                    <a:gd name="T104" fmla="*/ 51 w 544"/>
                    <a:gd name="T105" fmla="*/ 0 h 34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44" h="349">
                      <a:moveTo>
                        <a:pt x="85" y="1"/>
                      </a:moveTo>
                      <a:lnTo>
                        <a:pt x="51" y="1"/>
                      </a:lnTo>
                      <a:cubicBezTo>
                        <a:pt x="23" y="1"/>
                        <a:pt x="1" y="23"/>
                        <a:pt x="0" y="50"/>
                      </a:cubicBezTo>
                      <a:lnTo>
                        <a:pt x="0" y="298"/>
                      </a:lnTo>
                      <a:cubicBezTo>
                        <a:pt x="1" y="326"/>
                        <a:pt x="23" y="348"/>
                        <a:pt x="51" y="348"/>
                      </a:cubicBezTo>
                      <a:cubicBezTo>
                        <a:pt x="51" y="348"/>
                        <a:pt x="51" y="348"/>
                        <a:pt x="51" y="348"/>
                      </a:cubicBezTo>
                      <a:lnTo>
                        <a:pt x="85" y="348"/>
                      </a:lnTo>
                      <a:lnTo>
                        <a:pt x="173" y="311"/>
                      </a:lnTo>
                      <a:lnTo>
                        <a:pt x="161" y="311"/>
                      </a:lnTo>
                      <a:cubicBezTo>
                        <a:pt x="133" y="311"/>
                        <a:pt x="110" y="289"/>
                        <a:pt x="110" y="262"/>
                      </a:cubicBezTo>
                      <a:lnTo>
                        <a:pt x="110" y="88"/>
                      </a:lnTo>
                      <a:cubicBezTo>
                        <a:pt x="110" y="61"/>
                        <a:pt x="133" y="38"/>
                        <a:pt x="161" y="39"/>
                      </a:cubicBezTo>
                      <a:cubicBezTo>
                        <a:pt x="161" y="39"/>
                        <a:pt x="161" y="39"/>
                        <a:pt x="161" y="39"/>
                      </a:cubicBezTo>
                      <a:lnTo>
                        <a:pt x="173" y="39"/>
                      </a:lnTo>
                      <a:lnTo>
                        <a:pt x="85" y="1"/>
                      </a:lnTo>
                      <a:close/>
                      <a:moveTo>
                        <a:pt x="126" y="347"/>
                      </a:moveTo>
                      <a:lnTo>
                        <a:pt x="290" y="347"/>
                      </a:lnTo>
                      <a:lnTo>
                        <a:pt x="302" y="310"/>
                      </a:lnTo>
                      <a:lnTo>
                        <a:pt x="214" y="310"/>
                      </a:lnTo>
                      <a:lnTo>
                        <a:pt x="126" y="347"/>
                      </a:lnTo>
                      <a:close/>
                      <a:moveTo>
                        <a:pt x="302" y="347"/>
                      </a:moveTo>
                      <a:lnTo>
                        <a:pt x="454" y="348"/>
                      </a:lnTo>
                      <a:lnTo>
                        <a:pt x="429" y="311"/>
                      </a:lnTo>
                      <a:lnTo>
                        <a:pt x="315" y="310"/>
                      </a:lnTo>
                      <a:lnTo>
                        <a:pt x="302" y="347"/>
                      </a:lnTo>
                      <a:close/>
                      <a:moveTo>
                        <a:pt x="481" y="348"/>
                      </a:moveTo>
                      <a:lnTo>
                        <a:pt x="494" y="348"/>
                      </a:lnTo>
                      <a:cubicBezTo>
                        <a:pt x="522" y="349"/>
                        <a:pt x="544" y="326"/>
                        <a:pt x="544" y="299"/>
                      </a:cubicBezTo>
                      <a:cubicBezTo>
                        <a:pt x="544" y="299"/>
                        <a:pt x="544" y="299"/>
                        <a:pt x="544" y="299"/>
                      </a:cubicBezTo>
                      <a:lnTo>
                        <a:pt x="544" y="51"/>
                      </a:lnTo>
                      <a:cubicBezTo>
                        <a:pt x="544" y="23"/>
                        <a:pt x="522" y="1"/>
                        <a:pt x="494" y="1"/>
                      </a:cubicBezTo>
                      <a:lnTo>
                        <a:pt x="481" y="1"/>
                      </a:lnTo>
                      <a:lnTo>
                        <a:pt x="457" y="38"/>
                      </a:lnTo>
                      <a:cubicBezTo>
                        <a:pt x="477" y="45"/>
                        <a:pt x="488" y="68"/>
                        <a:pt x="481" y="88"/>
                      </a:cubicBezTo>
                      <a:cubicBezTo>
                        <a:pt x="481" y="88"/>
                        <a:pt x="481" y="88"/>
                        <a:pt x="481" y="88"/>
                      </a:cubicBezTo>
                      <a:lnTo>
                        <a:pt x="481" y="262"/>
                      </a:lnTo>
                      <a:cubicBezTo>
                        <a:pt x="486" y="285"/>
                        <a:pt x="470" y="307"/>
                        <a:pt x="447" y="311"/>
                      </a:cubicBezTo>
                      <a:cubicBezTo>
                        <a:pt x="447" y="311"/>
                        <a:pt x="447" y="311"/>
                        <a:pt x="447" y="311"/>
                      </a:cubicBezTo>
                      <a:lnTo>
                        <a:pt x="481" y="348"/>
                      </a:lnTo>
                      <a:close/>
                      <a:moveTo>
                        <a:pt x="454" y="1"/>
                      </a:moveTo>
                      <a:lnTo>
                        <a:pt x="302" y="0"/>
                      </a:lnTo>
                      <a:lnTo>
                        <a:pt x="315" y="37"/>
                      </a:lnTo>
                      <a:lnTo>
                        <a:pt x="429" y="38"/>
                      </a:lnTo>
                      <a:lnTo>
                        <a:pt x="454" y="1"/>
                      </a:lnTo>
                      <a:close/>
                      <a:moveTo>
                        <a:pt x="290" y="0"/>
                      </a:moveTo>
                      <a:lnTo>
                        <a:pt x="126" y="0"/>
                      </a:lnTo>
                      <a:lnTo>
                        <a:pt x="214" y="37"/>
                      </a:lnTo>
                      <a:lnTo>
                        <a:pt x="302" y="37"/>
                      </a:lnTo>
                      <a:lnTo>
                        <a:pt x="290"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382" name="Freeform 1345"/>
                <p:cNvSpPr>
                  <a:spLocks noEditPoints="1"/>
                </p:cNvSpPr>
                <p:nvPr/>
              </p:nvSpPr>
              <p:spPr bwMode="auto">
                <a:xfrm>
                  <a:off x="4231" y="2613"/>
                  <a:ext cx="229" cy="148"/>
                </a:xfrm>
                <a:custGeom>
                  <a:avLst/>
                  <a:gdLst>
                    <a:gd name="T0" fmla="*/ 15 w 544"/>
                    <a:gd name="T1" fmla="*/ 0 h 349"/>
                    <a:gd name="T2" fmla="*/ 9 w 544"/>
                    <a:gd name="T3" fmla="*/ 0 h 349"/>
                    <a:gd name="T4" fmla="*/ 0 w 544"/>
                    <a:gd name="T5" fmla="*/ 9 h 349"/>
                    <a:gd name="T6" fmla="*/ 0 w 544"/>
                    <a:gd name="T7" fmla="*/ 53 h 349"/>
                    <a:gd name="T8" fmla="*/ 9 w 544"/>
                    <a:gd name="T9" fmla="*/ 63 h 349"/>
                    <a:gd name="T10" fmla="*/ 9 w 544"/>
                    <a:gd name="T11" fmla="*/ 63 h 349"/>
                    <a:gd name="T12" fmla="*/ 15 w 544"/>
                    <a:gd name="T13" fmla="*/ 63 h 349"/>
                    <a:gd name="T14" fmla="*/ 31 w 544"/>
                    <a:gd name="T15" fmla="*/ 56 h 349"/>
                    <a:gd name="T16" fmla="*/ 29 w 544"/>
                    <a:gd name="T17" fmla="*/ 56 h 349"/>
                    <a:gd name="T18" fmla="*/ 19 w 544"/>
                    <a:gd name="T19" fmla="*/ 47 h 349"/>
                    <a:gd name="T20" fmla="*/ 19 w 544"/>
                    <a:gd name="T21" fmla="*/ 47 h 349"/>
                    <a:gd name="T22" fmla="*/ 19 w 544"/>
                    <a:gd name="T23" fmla="*/ 16 h 349"/>
                    <a:gd name="T24" fmla="*/ 29 w 544"/>
                    <a:gd name="T25" fmla="*/ 7 h 349"/>
                    <a:gd name="T26" fmla="*/ 29 w 544"/>
                    <a:gd name="T27" fmla="*/ 7 h 349"/>
                    <a:gd name="T28" fmla="*/ 31 w 544"/>
                    <a:gd name="T29" fmla="*/ 7 h 349"/>
                    <a:gd name="T30" fmla="*/ 15 w 544"/>
                    <a:gd name="T31" fmla="*/ 0 h 349"/>
                    <a:gd name="T32" fmla="*/ 22 w 544"/>
                    <a:gd name="T33" fmla="*/ 62 h 349"/>
                    <a:gd name="T34" fmla="*/ 51 w 544"/>
                    <a:gd name="T35" fmla="*/ 62 h 349"/>
                    <a:gd name="T36" fmla="*/ 53 w 544"/>
                    <a:gd name="T37" fmla="*/ 56 h 349"/>
                    <a:gd name="T38" fmla="*/ 38 w 544"/>
                    <a:gd name="T39" fmla="*/ 56 h 349"/>
                    <a:gd name="T40" fmla="*/ 22 w 544"/>
                    <a:gd name="T41" fmla="*/ 62 h 349"/>
                    <a:gd name="T42" fmla="*/ 53 w 544"/>
                    <a:gd name="T43" fmla="*/ 62 h 349"/>
                    <a:gd name="T44" fmla="*/ 80 w 544"/>
                    <a:gd name="T45" fmla="*/ 63 h 349"/>
                    <a:gd name="T46" fmla="*/ 76 w 544"/>
                    <a:gd name="T47" fmla="*/ 56 h 349"/>
                    <a:gd name="T48" fmla="*/ 56 w 544"/>
                    <a:gd name="T49" fmla="*/ 56 h 349"/>
                    <a:gd name="T50" fmla="*/ 53 w 544"/>
                    <a:gd name="T51" fmla="*/ 62 h 349"/>
                    <a:gd name="T52" fmla="*/ 85 w 544"/>
                    <a:gd name="T53" fmla="*/ 63 h 349"/>
                    <a:gd name="T54" fmla="*/ 88 w 544"/>
                    <a:gd name="T55" fmla="*/ 63 h 349"/>
                    <a:gd name="T56" fmla="*/ 96 w 544"/>
                    <a:gd name="T57" fmla="*/ 54 h 349"/>
                    <a:gd name="T58" fmla="*/ 96 w 544"/>
                    <a:gd name="T59" fmla="*/ 54 h 349"/>
                    <a:gd name="T60" fmla="*/ 96 w 544"/>
                    <a:gd name="T61" fmla="*/ 54 h 349"/>
                    <a:gd name="T62" fmla="*/ 96 w 544"/>
                    <a:gd name="T63" fmla="*/ 9 h 349"/>
                    <a:gd name="T64" fmla="*/ 88 w 544"/>
                    <a:gd name="T65" fmla="*/ 0 h 349"/>
                    <a:gd name="T66" fmla="*/ 88 w 544"/>
                    <a:gd name="T67" fmla="*/ 0 h 349"/>
                    <a:gd name="T68" fmla="*/ 85 w 544"/>
                    <a:gd name="T69" fmla="*/ 0 h 349"/>
                    <a:gd name="T70" fmla="*/ 81 w 544"/>
                    <a:gd name="T71" fmla="*/ 7 h 349"/>
                    <a:gd name="T72" fmla="*/ 85 w 544"/>
                    <a:gd name="T73" fmla="*/ 16 h 349"/>
                    <a:gd name="T74" fmla="*/ 85 w 544"/>
                    <a:gd name="T75" fmla="*/ 16 h 349"/>
                    <a:gd name="T76" fmla="*/ 85 w 544"/>
                    <a:gd name="T77" fmla="*/ 16 h 349"/>
                    <a:gd name="T78" fmla="*/ 85 w 544"/>
                    <a:gd name="T79" fmla="*/ 47 h 349"/>
                    <a:gd name="T80" fmla="*/ 79 w 544"/>
                    <a:gd name="T81" fmla="*/ 56 h 349"/>
                    <a:gd name="T82" fmla="*/ 79 w 544"/>
                    <a:gd name="T83" fmla="*/ 56 h 349"/>
                    <a:gd name="T84" fmla="*/ 85 w 544"/>
                    <a:gd name="T85" fmla="*/ 63 h 349"/>
                    <a:gd name="T86" fmla="*/ 80 w 544"/>
                    <a:gd name="T87" fmla="*/ 0 h 349"/>
                    <a:gd name="T88" fmla="*/ 53 w 544"/>
                    <a:gd name="T89" fmla="*/ 0 h 349"/>
                    <a:gd name="T90" fmla="*/ 56 w 544"/>
                    <a:gd name="T91" fmla="*/ 7 h 349"/>
                    <a:gd name="T92" fmla="*/ 76 w 544"/>
                    <a:gd name="T93" fmla="*/ 7 h 349"/>
                    <a:gd name="T94" fmla="*/ 80 w 544"/>
                    <a:gd name="T95" fmla="*/ 0 h 349"/>
                    <a:gd name="T96" fmla="*/ 51 w 544"/>
                    <a:gd name="T97" fmla="*/ 0 h 349"/>
                    <a:gd name="T98" fmla="*/ 22 w 544"/>
                    <a:gd name="T99" fmla="*/ 0 h 349"/>
                    <a:gd name="T100" fmla="*/ 38 w 544"/>
                    <a:gd name="T101" fmla="*/ 7 h 349"/>
                    <a:gd name="T102" fmla="*/ 53 w 544"/>
                    <a:gd name="T103" fmla="*/ 7 h 349"/>
                    <a:gd name="T104" fmla="*/ 51 w 544"/>
                    <a:gd name="T105" fmla="*/ 0 h 34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44" h="349">
                      <a:moveTo>
                        <a:pt x="85" y="1"/>
                      </a:moveTo>
                      <a:lnTo>
                        <a:pt x="51" y="1"/>
                      </a:lnTo>
                      <a:cubicBezTo>
                        <a:pt x="23" y="1"/>
                        <a:pt x="1" y="23"/>
                        <a:pt x="0" y="50"/>
                      </a:cubicBezTo>
                      <a:lnTo>
                        <a:pt x="0" y="298"/>
                      </a:lnTo>
                      <a:cubicBezTo>
                        <a:pt x="1" y="326"/>
                        <a:pt x="23" y="348"/>
                        <a:pt x="51" y="348"/>
                      </a:cubicBezTo>
                      <a:cubicBezTo>
                        <a:pt x="51" y="348"/>
                        <a:pt x="51" y="348"/>
                        <a:pt x="51" y="348"/>
                      </a:cubicBezTo>
                      <a:lnTo>
                        <a:pt x="85" y="348"/>
                      </a:lnTo>
                      <a:lnTo>
                        <a:pt x="173" y="311"/>
                      </a:lnTo>
                      <a:lnTo>
                        <a:pt x="161" y="311"/>
                      </a:lnTo>
                      <a:cubicBezTo>
                        <a:pt x="133" y="311"/>
                        <a:pt x="110" y="289"/>
                        <a:pt x="110" y="262"/>
                      </a:cubicBezTo>
                      <a:lnTo>
                        <a:pt x="110" y="88"/>
                      </a:lnTo>
                      <a:cubicBezTo>
                        <a:pt x="110" y="61"/>
                        <a:pt x="133" y="38"/>
                        <a:pt x="161" y="39"/>
                      </a:cubicBezTo>
                      <a:cubicBezTo>
                        <a:pt x="161" y="39"/>
                        <a:pt x="161" y="39"/>
                        <a:pt x="161" y="39"/>
                      </a:cubicBezTo>
                      <a:lnTo>
                        <a:pt x="173" y="39"/>
                      </a:lnTo>
                      <a:lnTo>
                        <a:pt x="85" y="1"/>
                      </a:lnTo>
                      <a:close/>
                      <a:moveTo>
                        <a:pt x="126" y="347"/>
                      </a:moveTo>
                      <a:lnTo>
                        <a:pt x="290" y="347"/>
                      </a:lnTo>
                      <a:lnTo>
                        <a:pt x="302" y="310"/>
                      </a:lnTo>
                      <a:lnTo>
                        <a:pt x="214" y="310"/>
                      </a:lnTo>
                      <a:lnTo>
                        <a:pt x="126" y="347"/>
                      </a:lnTo>
                      <a:close/>
                      <a:moveTo>
                        <a:pt x="302" y="347"/>
                      </a:moveTo>
                      <a:lnTo>
                        <a:pt x="454" y="348"/>
                      </a:lnTo>
                      <a:lnTo>
                        <a:pt x="429" y="311"/>
                      </a:lnTo>
                      <a:lnTo>
                        <a:pt x="315" y="310"/>
                      </a:lnTo>
                      <a:lnTo>
                        <a:pt x="302" y="347"/>
                      </a:lnTo>
                      <a:close/>
                      <a:moveTo>
                        <a:pt x="481" y="348"/>
                      </a:moveTo>
                      <a:lnTo>
                        <a:pt x="494" y="348"/>
                      </a:lnTo>
                      <a:cubicBezTo>
                        <a:pt x="522" y="349"/>
                        <a:pt x="544" y="326"/>
                        <a:pt x="544" y="299"/>
                      </a:cubicBezTo>
                      <a:cubicBezTo>
                        <a:pt x="544" y="299"/>
                        <a:pt x="544" y="299"/>
                        <a:pt x="544" y="299"/>
                      </a:cubicBezTo>
                      <a:lnTo>
                        <a:pt x="544" y="51"/>
                      </a:lnTo>
                      <a:cubicBezTo>
                        <a:pt x="544" y="23"/>
                        <a:pt x="522" y="1"/>
                        <a:pt x="494" y="1"/>
                      </a:cubicBezTo>
                      <a:lnTo>
                        <a:pt x="481" y="1"/>
                      </a:lnTo>
                      <a:lnTo>
                        <a:pt x="457" y="38"/>
                      </a:lnTo>
                      <a:cubicBezTo>
                        <a:pt x="477" y="45"/>
                        <a:pt x="488" y="68"/>
                        <a:pt x="481" y="88"/>
                      </a:cubicBezTo>
                      <a:cubicBezTo>
                        <a:pt x="481" y="88"/>
                        <a:pt x="481" y="88"/>
                        <a:pt x="481" y="88"/>
                      </a:cubicBezTo>
                      <a:lnTo>
                        <a:pt x="481" y="262"/>
                      </a:lnTo>
                      <a:cubicBezTo>
                        <a:pt x="486" y="285"/>
                        <a:pt x="470" y="307"/>
                        <a:pt x="447" y="311"/>
                      </a:cubicBezTo>
                      <a:cubicBezTo>
                        <a:pt x="447" y="311"/>
                        <a:pt x="447" y="311"/>
                        <a:pt x="447" y="311"/>
                      </a:cubicBezTo>
                      <a:lnTo>
                        <a:pt x="481" y="348"/>
                      </a:lnTo>
                      <a:close/>
                      <a:moveTo>
                        <a:pt x="454" y="1"/>
                      </a:moveTo>
                      <a:lnTo>
                        <a:pt x="302" y="0"/>
                      </a:lnTo>
                      <a:lnTo>
                        <a:pt x="315" y="37"/>
                      </a:lnTo>
                      <a:lnTo>
                        <a:pt x="429" y="38"/>
                      </a:lnTo>
                      <a:lnTo>
                        <a:pt x="454" y="1"/>
                      </a:lnTo>
                      <a:close/>
                      <a:moveTo>
                        <a:pt x="290" y="0"/>
                      </a:moveTo>
                      <a:lnTo>
                        <a:pt x="126" y="0"/>
                      </a:lnTo>
                      <a:lnTo>
                        <a:pt x="214" y="37"/>
                      </a:lnTo>
                      <a:lnTo>
                        <a:pt x="302" y="37"/>
                      </a:lnTo>
                      <a:lnTo>
                        <a:pt x="290"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3" name="Freeform 1346"/>
                <p:cNvSpPr>
                  <a:spLocks/>
                </p:cNvSpPr>
                <p:nvPr/>
              </p:nvSpPr>
              <p:spPr bwMode="auto">
                <a:xfrm>
                  <a:off x="5113" y="2602"/>
                  <a:ext cx="382" cy="169"/>
                </a:xfrm>
                <a:custGeom>
                  <a:avLst/>
                  <a:gdLst>
                    <a:gd name="T0" fmla="*/ 13 w 912"/>
                    <a:gd name="T1" fmla="*/ 0 h 397"/>
                    <a:gd name="T2" fmla="*/ 0 w 912"/>
                    <a:gd name="T3" fmla="*/ 14 h 397"/>
                    <a:gd name="T4" fmla="*/ 0 w 912"/>
                    <a:gd name="T5" fmla="*/ 14 h 397"/>
                    <a:gd name="T6" fmla="*/ 0 w 912"/>
                    <a:gd name="T7" fmla="*/ 57 h 397"/>
                    <a:gd name="T8" fmla="*/ 13 w 912"/>
                    <a:gd name="T9" fmla="*/ 72 h 397"/>
                    <a:gd name="T10" fmla="*/ 13 w 912"/>
                    <a:gd name="T11" fmla="*/ 72 h 397"/>
                    <a:gd name="T12" fmla="*/ 13 w 912"/>
                    <a:gd name="T13" fmla="*/ 72 h 397"/>
                    <a:gd name="T14" fmla="*/ 147 w 912"/>
                    <a:gd name="T15" fmla="*/ 72 h 397"/>
                    <a:gd name="T16" fmla="*/ 160 w 912"/>
                    <a:gd name="T17" fmla="*/ 57 h 397"/>
                    <a:gd name="T18" fmla="*/ 160 w 912"/>
                    <a:gd name="T19" fmla="*/ 57 h 397"/>
                    <a:gd name="T20" fmla="*/ 160 w 912"/>
                    <a:gd name="T21" fmla="*/ 14 h 397"/>
                    <a:gd name="T22" fmla="*/ 147 w 912"/>
                    <a:gd name="T23" fmla="*/ 0 h 397"/>
                    <a:gd name="T24" fmla="*/ 13 w 912"/>
                    <a:gd name="T25" fmla="*/ 0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2" h="397">
                      <a:moveTo>
                        <a:pt x="73" y="0"/>
                      </a:moveTo>
                      <a:cubicBezTo>
                        <a:pt x="31" y="3"/>
                        <a:pt x="0" y="38"/>
                        <a:pt x="3" y="79"/>
                      </a:cubicBezTo>
                      <a:cubicBezTo>
                        <a:pt x="3" y="79"/>
                        <a:pt x="3" y="79"/>
                        <a:pt x="3" y="79"/>
                      </a:cubicBezTo>
                      <a:lnTo>
                        <a:pt x="3" y="317"/>
                      </a:lnTo>
                      <a:cubicBezTo>
                        <a:pt x="0" y="358"/>
                        <a:pt x="31" y="394"/>
                        <a:pt x="73" y="397"/>
                      </a:cubicBezTo>
                      <a:cubicBezTo>
                        <a:pt x="73" y="397"/>
                        <a:pt x="73" y="397"/>
                        <a:pt x="73" y="397"/>
                      </a:cubicBezTo>
                      <a:lnTo>
                        <a:pt x="840" y="397"/>
                      </a:lnTo>
                      <a:cubicBezTo>
                        <a:pt x="881" y="394"/>
                        <a:pt x="912" y="358"/>
                        <a:pt x="910" y="317"/>
                      </a:cubicBezTo>
                      <a:cubicBezTo>
                        <a:pt x="910" y="317"/>
                        <a:pt x="910" y="317"/>
                        <a:pt x="910" y="317"/>
                      </a:cubicBezTo>
                      <a:lnTo>
                        <a:pt x="910" y="79"/>
                      </a:lnTo>
                      <a:cubicBezTo>
                        <a:pt x="912" y="38"/>
                        <a:pt x="881" y="3"/>
                        <a:pt x="840" y="0"/>
                      </a:cubicBezTo>
                      <a:lnTo>
                        <a:pt x="73"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384" name="Freeform 1347"/>
                <p:cNvSpPr>
                  <a:spLocks/>
                </p:cNvSpPr>
                <p:nvPr/>
              </p:nvSpPr>
              <p:spPr bwMode="auto">
                <a:xfrm>
                  <a:off x="5113" y="2602"/>
                  <a:ext cx="382" cy="169"/>
                </a:xfrm>
                <a:custGeom>
                  <a:avLst/>
                  <a:gdLst>
                    <a:gd name="T0" fmla="*/ 13 w 912"/>
                    <a:gd name="T1" fmla="*/ 0 h 397"/>
                    <a:gd name="T2" fmla="*/ 0 w 912"/>
                    <a:gd name="T3" fmla="*/ 14 h 397"/>
                    <a:gd name="T4" fmla="*/ 0 w 912"/>
                    <a:gd name="T5" fmla="*/ 14 h 397"/>
                    <a:gd name="T6" fmla="*/ 0 w 912"/>
                    <a:gd name="T7" fmla="*/ 57 h 397"/>
                    <a:gd name="T8" fmla="*/ 13 w 912"/>
                    <a:gd name="T9" fmla="*/ 72 h 397"/>
                    <a:gd name="T10" fmla="*/ 13 w 912"/>
                    <a:gd name="T11" fmla="*/ 72 h 397"/>
                    <a:gd name="T12" fmla="*/ 13 w 912"/>
                    <a:gd name="T13" fmla="*/ 72 h 397"/>
                    <a:gd name="T14" fmla="*/ 147 w 912"/>
                    <a:gd name="T15" fmla="*/ 72 h 397"/>
                    <a:gd name="T16" fmla="*/ 160 w 912"/>
                    <a:gd name="T17" fmla="*/ 57 h 397"/>
                    <a:gd name="T18" fmla="*/ 160 w 912"/>
                    <a:gd name="T19" fmla="*/ 57 h 397"/>
                    <a:gd name="T20" fmla="*/ 160 w 912"/>
                    <a:gd name="T21" fmla="*/ 14 h 397"/>
                    <a:gd name="T22" fmla="*/ 147 w 912"/>
                    <a:gd name="T23" fmla="*/ 0 h 397"/>
                    <a:gd name="T24" fmla="*/ 13 w 912"/>
                    <a:gd name="T25" fmla="*/ 0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2" h="397">
                      <a:moveTo>
                        <a:pt x="73" y="0"/>
                      </a:moveTo>
                      <a:cubicBezTo>
                        <a:pt x="31" y="3"/>
                        <a:pt x="0" y="38"/>
                        <a:pt x="3" y="79"/>
                      </a:cubicBezTo>
                      <a:cubicBezTo>
                        <a:pt x="3" y="79"/>
                        <a:pt x="3" y="79"/>
                        <a:pt x="3" y="79"/>
                      </a:cubicBezTo>
                      <a:lnTo>
                        <a:pt x="3" y="317"/>
                      </a:lnTo>
                      <a:cubicBezTo>
                        <a:pt x="0" y="358"/>
                        <a:pt x="31" y="394"/>
                        <a:pt x="73" y="397"/>
                      </a:cubicBezTo>
                      <a:cubicBezTo>
                        <a:pt x="73" y="397"/>
                        <a:pt x="73" y="397"/>
                        <a:pt x="73" y="397"/>
                      </a:cubicBezTo>
                      <a:lnTo>
                        <a:pt x="840" y="397"/>
                      </a:lnTo>
                      <a:cubicBezTo>
                        <a:pt x="881" y="394"/>
                        <a:pt x="912" y="358"/>
                        <a:pt x="910" y="317"/>
                      </a:cubicBezTo>
                      <a:cubicBezTo>
                        <a:pt x="910" y="317"/>
                        <a:pt x="910" y="317"/>
                        <a:pt x="910" y="317"/>
                      </a:cubicBezTo>
                      <a:lnTo>
                        <a:pt x="910" y="79"/>
                      </a:lnTo>
                      <a:cubicBezTo>
                        <a:pt x="912" y="38"/>
                        <a:pt x="881" y="3"/>
                        <a:pt x="840" y="0"/>
                      </a:cubicBezTo>
                      <a:lnTo>
                        <a:pt x="73"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5" name="Freeform 1348"/>
                <p:cNvSpPr>
                  <a:spLocks noEditPoints="1"/>
                </p:cNvSpPr>
                <p:nvPr/>
              </p:nvSpPr>
              <p:spPr bwMode="auto">
                <a:xfrm>
                  <a:off x="5114" y="2602"/>
                  <a:ext cx="374" cy="169"/>
                </a:xfrm>
                <a:custGeom>
                  <a:avLst/>
                  <a:gdLst>
                    <a:gd name="T0" fmla="*/ 263 w 374"/>
                    <a:gd name="T1" fmla="*/ 140 h 169"/>
                    <a:gd name="T2" fmla="*/ 168 w 374"/>
                    <a:gd name="T3" fmla="*/ 140 h 169"/>
                    <a:gd name="T4" fmla="*/ 263 w 374"/>
                    <a:gd name="T5" fmla="*/ 29 h 169"/>
                    <a:gd name="T6" fmla="*/ 169 w 374"/>
                    <a:gd name="T7" fmla="*/ 30 h 169"/>
                    <a:gd name="T8" fmla="*/ 262 w 374"/>
                    <a:gd name="T9" fmla="*/ 29 h 169"/>
                    <a:gd name="T10" fmla="*/ 275 w 374"/>
                    <a:gd name="T11" fmla="*/ 11 h 169"/>
                    <a:gd name="T12" fmla="*/ 272 w 374"/>
                    <a:gd name="T13" fmla="*/ 0 h 169"/>
                    <a:gd name="T14" fmla="*/ 210 w 374"/>
                    <a:gd name="T15" fmla="*/ 29 h 169"/>
                    <a:gd name="T16" fmla="*/ 204 w 374"/>
                    <a:gd name="T17" fmla="*/ 11 h 169"/>
                    <a:gd name="T18" fmla="*/ 204 w 374"/>
                    <a:gd name="T19" fmla="*/ 0 h 169"/>
                    <a:gd name="T20" fmla="*/ 262 w 374"/>
                    <a:gd name="T21" fmla="*/ 140 h 169"/>
                    <a:gd name="T22" fmla="*/ 275 w 374"/>
                    <a:gd name="T23" fmla="*/ 159 h 169"/>
                    <a:gd name="T24" fmla="*/ 272 w 374"/>
                    <a:gd name="T25" fmla="*/ 169 h 169"/>
                    <a:gd name="T26" fmla="*/ 210 w 374"/>
                    <a:gd name="T27" fmla="*/ 140 h 169"/>
                    <a:gd name="T28" fmla="*/ 204 w 374"/>
                    <a:gd name="T29" fmla="*/ 159 h 169"/>
                    <a:gd name="T30" fmla="*/ 204 w 374"/>
                    <a:gd name="T31" fmla="*/ 169 h 169"/>
                    <a:gd name="T32" fmla="*/ 168 w 374"/>
                    <a:gd name="T33" fmla="*/ 140 h 169"/>
                    <a:gd name="T34" fmla="*/ 125 w 374"/>
                    <a:gd name="T35" fmla="*/ 159 h 169"/>
                    <a:gd name="T36" fmla="*/ 120 w 374"/>
                    <a:gd name="T37" fmla="*/ 169 h 169"/>
                    <a:gd name="T38" fmla="*/ 168 w 374"/>
                    <a:gd name="T39" fmla="*/ 29 h 169"/>
                    <a:gd name="T40" fmla="*/ 125 w 374"/>
                    <a:gd name="T41" fmla="*/ 11 h 169"/>
                    <a:gd name="T42" fmla="*/ 127 w 374"/>
                    <a:gd name="T43" fmla="*/ 0 h 169"/>
                    <a:gd name="T44" fmla="*/ 120 w 374"/>
                    <a:gd name="T45" fmla="*/ 0 h 169"/>
                    <a:gd name="T46" fmla="*/ 98 w 374"/>
                    <a:gd name="T47" fmla="*/ 11 h 169"/>
                    <a:gd name="T48" fmla="*/ 0 w 374"/>
                    <a:gd name="T49" fmla="*/ 34 h 169"/>
                    <a:gd name="T50" fmla="*/ 98 w 374"/>
                    <a:gd name="T51" fmla="*/ 159 h 169"/>
                    <a:gd name="T52" fmla="*/ 0 w 374"/>
                    <a:gd name="T53" fmla="*/ 135 h 169"/>
                    <a:gd name="T54" fmla="*/ 374 w 374"/>
                    <a:gd name="T55" fmla="*/ 152 h 169"/>
                    <a:gd name="T56" fmla="*/ 316 w 374"/>
                    <a:gd name="T57" fmla="*/ 153 h 169"/>
                    <a:gd name="T58" fmla="*/ 316 w 374"/>
                    <a:gd name="T59" fmla="*/ 18 h 169"/>
                    <a:gd name="T60" fmla="*/ 374 w 374"/>
                    <a:gd name="T61" fmla="*/ 17 h 1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74" h="169">
                      <a:moveTo>
                        <a:pt x="263" y="140"/>
                      </a:moveTo>
                      <a:lnTo>
                        <a:pt x="168" y="140"/>
                      </a:lnTo>
                      <a:moveTo>
                        <a:pt x="263" y="29"/>
                      </a:moveTo>
                      <a:lnTo>
                        <a:pt x="169" y="30"/>
                      </a:lnTo>
                      <a:moveTo>
                        <a:pt x="262" y="29"/>
                      </a:moveTo>
                      <a:lnTo>
                        <a:pt x="275" y="11"/>
                      </a:lnTo>
                      <a:lnTo>
                        <a:pt x="272" y="0"/>
                      </a:lnTo>
                      <a:moveTo>
                        <a:pt x="210" y="29"/>
                      </a:moveTo>
                      <a:lnTo>
                        <a:pt x="204" y="11"/>
                      </a:lnTo>
                      <a:lnTo>
                        <a:pt x="204" y="0"/>
                      </a:lnTo>
                      <a:moveTo>
                        <a:pt x="262" y="140"/>
                      </a:moveTo>
                      <a:lnTo>
                        <a:pt x="275" y="159"/>
                      </a:lnTo>
                      <a:lnTo>
                        <a:pt x="272" y="169"/>
                      </a:lnTo>
                      <a:moveTo>
                        <a:pt x="210" y="140"/>
                      </a:moveTo>
                      <a:lnTo>
                        <a:pt x="204" y="159"/>
                      </a:lnTo>
                      <a:lnTo>
                        <a:pt x="204" y="169"/>
                      </a:lnTo>
                      <a:moveTo>
                        <a:pt x="168" y="140"/>
                      </a:moveTo>
                      <a:lnTo>
                        <a:pt x="125" y="159"/>
                      </a:lnTo>
                      <a:lnTo>
                        <a:pt x="120" y="169"/>
                      </a:lnTo>
                      <a:moveTo>
                        <a:pt x="168" y="29"/>
                      </a:moveTo>
                      <a:lnTo>
                        <a:pt x="125" y="11"/>
                      </a:lnTo>
                      <a:lnTo>
                        <a:pt x="127" y="0"/>
                      </a:lnTo>
                      <a:lnTo>
                        <a:pt x="120" y="0"/>
                      </a:lnTo>
                      <a:moveTo>
                        <a:pt x="98" y="11"/>
                      </a:moveTo>
                      <a:lnTo>
                        <a:pt x="0" y="34"/>
                      </a:lnTo>
                      <a:moveTo>
                        <a:pt x="98" y="159"/>
                      </a:moveTo>
                      <a:lnTo>
                        <a:pt x="0" y="135"/>
                      </a:lnTo>
                      <a:moveTo>
                        <a:pt x="374" y="152"/>
                      </a:moveTo>
                      <a:lnTo>
                        <a:pt x="316" y="153"/>
                      </a:lnTo>
                      <a:lnTo>
                        <a:pt x="316" y="18"/>
                      </a:lnTo>
                      <a:lnTo>
                        <a:pt x="374" y="17"/>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6" name="Freeform 1349"/>
                <p:cNvSpPr>
                  <a:spLocks noEditPoints="1"/>
                </p:cNvSpPr>
                <p:nvPr/>
              </p:nvSpPr>
              <p:spPr bwMode="auto">
                <a:xfrm>
                  <a:off x="5193" y="2613"/>
                  <a:ext cx="229" cy="148"/>
                </a:xfrm>
                <a:custGeom>
                  <a:avLst/>
                  <a:gdLst>
                    <a:gd name="T0" fmla="*/ 15 w 544"/>
                    <a:gd name="T1" fmla="*/ 0 h 349"/>
                    <a:gd name="T2" fmla="*/ 9 w 544"/>
                    <a:gd name="T3" fmla="*/ 0 h 349"/>
                    <a:gd name="T4" fmla="*/ 0 w 544"/>
                    <a:gd name="T5" fmla="*/ 9 h 349"/>
                    <a:gd name="T6" fmla="*/ 0 w 544"/>
                    <a:gd name="T7" fmla="*/ 53 h 349"/>
                    <a:gd name="T8" fmla="*/ 9 w 544"/>
                    <a:gd name="T9" fmla="*/ 63 h 349"/>
                    <a:gd name="T10" fmla="*/ 9 w 544"/>
                    <a:gd name="T11" fmla="*/ 63 h 349"/>
                    <a:gd name="T12" fmla="*/ 15 w 544"/>
                    <a:gd name="T13" fmla="*/ 63 h 349"/>
                    <a:gd name="T14" fmla="*/ 31 w 544"/>
                    <a:gd name="T15" fmla="*/ 56 h 349"/>
                    <a:gd name="T16" fmla="*/ 28 w 544"/>
                    <a:gd name="T17" fmla="*/ 56 h 349"/>
                    <a:gd name="T18" fmla="*/ 19 w 544"/>
                    <a:gd name="T19" fmla="*/ 47 h 349"/>
                    <a:gd name="T20" fmla="*/ 19 w 544"/>
                    <a:gd name="T21" fmla="*/ 47 h 349"/>
                    <a:gd name="T22" fmla="*/ 19 w 544"/>
                    <a:gd name="T23" fmla="*/ 16 h 349"/>
                    <a:gd name="T24" fmla="*/ 28 w 544"/>
                    <a:gd name="T25" fmla="*/ 7 h 349"/>
                    <a:gd name="T26" fmla="*/ 28 w 544"/>
                    <a:gd name="T27" fmla="*/ 7 h 349"/>
                    <a:gd name="T28" fmla="*/ 31 w 544"/>
                    <a:gd name="T29" fmla="*/ 7 h 349"/>
                    <a:gd name="T30" fmla="*/ 15 w 544"/>
                    <a:gd name="T31" fmla="*/ 0 h 349"/>
                    <a:gd name="T32" fmla="*/ 22 w 544"/>
                    <a:gd name="T33" fmla="*/ 62 h 349"/>
                    <a:gd name="T34" fmla="*/ 51 w 544"/>
                    <a:gd name="T35" fmla="*/ 62 h 349"/>
                    <a:gd name="T36" fmla="*/ 53 w 544"/>
                    <a:gd name="T37" fmla="*/ 56 h 349"/>
                    <a:gd name="T38" fmla="*/ 38 w 544"/>
                    <a:gd name="T39" fmla="*/ 56 h 349"/>
                    <a:gd name="T40" fmla="*/ 22 w 544"/>
                    <a:gd name="T41" fmla="*/ 62 h 349"/>
                    <a:gd name="T42" fmla="*/ 53 w 544"/>
                    <a:gd name="T43" fmla="*/ 62 h 349"/>
                    <a:gd name="T44" fmla="*/ 80 w 544"/>
                    <a:gd name="T45" fmla="*/ 63 h 349"/>
                    <a:gd name="T46" fmla="*/ 76 w 544"/>
                    <a:gd name="T47" fmla="*/ 56 h 349"/>
                    <a:gd name="T48" fmla="*/ 56 w 544"/>
                    <a:gd name="T49" fmla="*/ 56 h 349"/>
                    <a:gd name="T50" fmla="*/ 53 w 544"/>
                    <a:gd name="T51" fmla="*/ 62 h 349"/>
                    <a:gd name="T52" fmla="*/ 85 w 544"/>
                    <a:gd name="T53" fmla="*/ 63 h 349"/>
                    <a:gd name="T54" fmla="*/ 88 w 544"/>
                    <a:gd name="T55" fmla="*/ 63 h 349"/>
                    <a:gd name="T56" fmla="*/ 96 w 544"/>
                    <a:gd name="T57" fmla="*/ 54 h 349"/>
                    <a:gd name="T58" fmla="*/ 96 w 544"/>
                    <a:gd name="T59" fmla="*/ 54 h 349"/>
                    <a:gd name="T60" fmla="*/ 96 w 544"/>
                    <a:gd name="T61" fmla="*/ 54 h 349"/>
                    <a:gd name="T62" fmla="*/ 96 w 544"/>
                    <a:gd name="T63" fmla="*/ 9 h 349"/>
                    <a:gd name="T64" fmla="*/ 88 w 544"/>
                    <a:gd name="T65" fmla="*/ 0 h 349"/>
                    <a:gd name="T66" fmla="*/ 85 w 544"/>
                    <a:gd name="T67" fmla="*/ 0 h 349"/>
                    <a:gd name="T68" fmla="*/ 81 w 544"/>
                    <a:gd name="T69" fmla="*/ 7 h 349"/>
                    <a:gd name="T70" fmla="*/ 85 w 544"/>
                    <a:gd name="T71" fmla="*/ 16 h 349"/>
                    <a:gd name="T72" fmla="*/ 85 w 544"/>
                    <a:gd name="T73" fmla="*/ 16 h 349"/>
                    <a:gd name="T74" fmla="*/ 85 w 544"/>
                    <a:gd name="T75" fmla="*/ 16 h 349"/>
                    <a:gd name="T76" fmla="*/ 85 w 544"/>
                    <a:gd name="T77" fmla="*/ 47 h 349"/>
                    <a:gd name="T78" fmla="*/ 79 w 544"/>
                    <a:gd name="T79" fmla="*/ 56 h 349"/>
                    <a:gd name="T80" fmla="*/ 79 w 544"/>
                    <a:gd name="T81" fmla="*/ 56 h 349"/>
                    <a:gd name="T82" fmla="*/ 85 w 544"/>
                    <a:gd name="T83" fmla="*/ 63 h 349"/>
                    <a:gd name="T84" fmla="*/ 80 w 544"/>
                    <a:gd name="T85" fmla="*/ 0 h 349"/>
                    <a:gd name="T86" fmla="*/ 53 w 544"/>
                    <a:gd name="T87" fmla="*/ 0 h 349"/>
                    <a:gd name="T88" fmla="*/ 56 w 544"/>
                    <a:gd name="T89" fmla="*/ 7 h 349"/>
                    <a:gd name="T90" fmla="*/ 76 w 544"/>
                    <a:gd name="T91" fmla="*/ 7 h 349"/>
                    <a:gd name="T92" fmla="*/ 80 w 544"/>
                    <a:gd name="T93" fmla="*/ 0 h 349"/>
                    <a:gd name="T94" fmla="*/ 51 w 544"/>
                    <a:gd name="T95" fmla="*/ 0 h 349"/>
                    <a:gd name="T96" fmla="*/ 22 w 544"/>
                    <a:gd name="T97" fmla="*/ 0 h 349"/>
                    <a:gd name="T98" fmla="*/ 38 w 544"/>
                    <a:gd name="T99" fmla="*/ 7 h 349"/>
                    <a:gd name="T100" fmla="*/ 53 w 544"/>
                    <a:gd name="T101" fmla="*/ 7 h 349"/>
                    <a:gd name="T102" fmla="*/ 51 w 544"/>
                    <a:gd name="T103" fmla="*/ 0 h 3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44" h="349">
                      <a:moveTo>
                        <a:pt x="84" y="1"/>
                      </a:moveTo>
                      <a:lnTo>
                        <a:pt x="50" y="1"/>
                      </a:lnTo>
                      <a:cubicBezTo>
                        <a:pt x="23" y="1"/>
                        <a:pt x="0" y="23"/>
                        <a:pt x="0" y="50"/>
                      </a:cubicBezTo>
                      <a:lnTo>
                        <a:pt x="0" y="298"/>
                      </a:lnTo>
                      <a:cubicBezTo>
                        <a:pt x="0" y="326"/>
                        <a:pt x="23" y="348"/>
                        <a:pt x="50" y="348"/>
                      </a:cubicBezTo>
                      <a:cubicBezTo>
                        <a:pt x="50" y="348"/>
                        <a:pt x="50" y="348"/>
                        <a:pt x="50" y="348"/>
                      </a:cubicBezTo>
                      <a:lnTo>
                        <a:pt x="84" y="348"/>
                      </a:lnTo>
                      <a:lnTo>
                        <a:pt x="173" y="311"/>
                      </a:lnTo>
                      <a:lnTo>
                        <a:pt x="160" y="311"/>
                      </a:lnTo>
                      <a:cubicBezTo>
                        <a:pt x="132" y="311"/>
                        <a:pt x="110" y="289"/>
                        <a:pt x="110" y="262"/>
                      </a:cubicBezTo>
                      <a:lnTo>
                        <a:pt x="110" y="88"/>
                      </a:lnTo>
                      <a:cubicBezTo>
                        <a:pt x="110" y="61"/>
                        <a:pt x="132" y="38"/>
                        <a:pt x="160" y="39"/>
                      </a:cubicBezTo>
                      <a:cubicBezTo>
                        <a:pt x="160" y="39"/>
                        <a:pt x="160" y="39"/>
                        <a:pt x="160" y="39"/>
                      </a:cubicBezTo>
                      <a:lnTo>
                        <a:pt x="173" y="39"/>
                      </a:lnTo>
                      <a:lnTo>
                        <a:pt x="84" y="1"/>
                      </a:lnTo>
                      <a:close/>
                      <a:moveTo>
                        <a:pt x="125" y="347"/>
                      </a:moveTo>
                      <a:lnTo>
                        <a:pt x="289" y="347"/>
                      </a:lnTo>
                      <a:lnTo>
                        <a:pt x="302" y="310"/>
                      </a:lnTo>
                      <a:lnTo>
                        <a:pt x="213" y="310"/>
                      </a:lnTo>
                      <a:lnTo>
                        <a:pt x="125" y="347"/>
                      </a:lnTo>
                      <a:close/>
                      <a:moveTo>
                        <a:pt x="302" y="347"/>
                      </a:moveTo>
                      <a:lnTo>
                        <a:pt x="453" y="348"/>
                      </a:lnTo>
                      <a:lnTo>
                        <a:pt x="428" y="311"/>
                      </a:lnTo>
                      <a:lnTo>
                        <a:pt x="314" y="310"/>
                      </a:lnTo>
                      <a:lnTo>
                        <a:pt x="302" y="347"/>
                      </a:lnTo>
                      <a:close/>
                      <a:moveTo>
                        <a:pt x="481" y="348"/>
                      </a:moveTo>
                      <a:lnTo>
                        <a:pt x="493" y="348"/>
                      </a:lnTo>
                      <a:cubicBezTo>
                        <a:pt x="521" y="349"/>
                        <a:pt x="544" y="326"/>
                        <a:pt x="544" y="299"/>
                      </a:cubicBezTo>
                      <a:cubicBezTo>
                        <a:pt x="544" y="299"/>
                        <a:pt x="544" y="299"/>
                        <a:pt x="544" y="299"/>
                      </a:cubicBezTo>
                      <a:lnTo>
                        <a:pt x="544" y="51"/>
                      </a:lnTo>
                      <a:cubicBezTo>
                        <a:pt x="544" y="23"/>
                        <a:pt x="521" y="1"/>
                        <a:pt x="493" y="1"/>
                      </a:cubicBezTo>
                      <a:lnTo>
                        <a:pt x="481" y="1"/>
                      </a:lnTo>
                      <a:lnTo>
                        <a:pt x="456" y="38"/>
                      </a:lnTo>
                      <a:cubicBezTo>
                        <a:pt x="477" y="45"/>
                        <a:pt x="488" y="68"/>
                        <a:pt x="481" y="88"/>
                      </a:cubicBezTo>
                      <a:cubicBezTo>
                        <a:pt x="481" y="88"/>
                        <a:pt x="481" y="88"/>
                        <a:pt x="481" y="88"/>
                      </a:cubicBezTo>
                      <a:lnTo>
                        <a:pt x="481" y="262"/>
                      </a:lnTo>
                      <a:cubicBezTo>
                        <a:pt x="485" y="285"/>
                        <a:pt x="470" y="307"/>
                        <a:pt x="447" y="311"/>
                      </a:cubicBezTo>
                      <a:cubicBezTo>
                        <a:pt x="447" y="311"/>
                        <a:pt x="447" y="311"/>
                        <a:pt x="447" y="311"/>
                      </a:cubicBezTo>
                      <a:lnTo>
                        <a:pt x="481" y="348"/>
                      </a:lnTo>
                      <a:close/>
                      <a:moveTo>
                        <a:pt x="453" y="1"/>
                      </a:moveTo>
                      <a:lnTo>
                        <a:pt x="302" y="0"/>
                      </a:lnTo>
                      <a:lnTo>
                        <a:pt x="314" y="37"/>
                      </a:lnTo>
                      <a:lnTo>
                        <a:pt x="428" y="38"/>
                      </a:lnTo>
                      <a:lnTo>
                        <a:pt x="453" y="1"/>
                      </a:lnTo>
                      <a:close/>
                      <a:moveTo>
                        <a:pt x="289" y="0"/>
                      </a:moveTo>
                      <a:lnTo>
                        <a:pt x="125" y="0"/>
                      </a:lnTo>
                      <a:lnTo>
                        <a:pt x="213" y="37"/>
                      </a:lnTo>
                      <a:lnTo>
                        <a:pt x="302" y="37"/>
                      </a:lnTo>
                      <a:lnTo>
                        <a:pt x="289"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387" name="Freeform 1350"/>
                <p:cNvSpPr>
                  <a:spLocks noEditPoints="1"/>
                </p:cNvSpPr>
                <p:nvPr/>
              </p:nvSpPr>
              <p:spPr bwMode="auto">
                <a:xfrm>
                  <a:off x="5193" y="2613"/>
                  <a:ext cx="229" cy="148"/>
                </a:xfrm>
                <a:custGeom>
                  <a:avLst/>
                  <a:gdLst>
                    <a:gd name="T0" fmla="*/ 15 w 544"/>
                    <a:gd name="T1" fmla="*/ 0 h 349"/>
                    <a:gd name="T2" fmla="*/ 9 w 544"/>
                    <a:gd name="T3" fmla="*/ 0 h 349"/>
                    <a:gd name="T4" fmla="*/ 0 w 544"/>
                    <a:gd name="T5" fmla="*/ 9 h 349"/>
                    <a:gd name="T6" fmla="*/ 0 w 544"/>
                    <a:gd name="T7" fmla="*/ 53 h 349"/>
                    <a:gd name="T8" fmla="*/ 9 w 544"/>
                    <a:gd name="T9" fmla="*/ 63 h 349"/>
                    <a:gd name="T10" fmla="*/ 9 w 544"/>
                    <a:gd name="T11" fmla="*/ 63 h 349"/>
                    <a:gd name="T12" fmla="*/ 15 w 544"/>
                    <a:gd name="T13" fmla="*/ 63 h 349"/>
                    <a:gd name="T14" fmla="*/ 31 w 544"/>
                    <a:gd name="T15" fmla="*/ 56 h 349"/>
                    <a:gd name="T16" fmla="*/ 28 w 544"/>
                    <a:gd name="T17" fmla="*/ 56 h 349"/>
                    <a:gd name="T18" fmla="*/ 19 w 544"/>
                    <a:gd name="T19" fmla="*/ 47 h 349"/>
                    <a:gd name="T20" fmla="*/ 19 w 544"/>
                    <a:gd name="T21" fmla="*/ 47 h 349"/>
                    <a:gd name="T22" fmla="*/ 19 w 544"/>
                    <a:gd name="T23" fmla="*/ 16 h 349"/>
                    <a:gd name="T24" fmla="*/ 28 w 544"/>
                    <a:gd name="T25" fmla="*/ 7 h 349"/>
                    <a:gd name="T26" fmla="*/ 28 w 544"/>
                    <a:gd name="T27" fmla="*/ 7 h 349"/>
                    <a:gd name="T28" fmla="*/ 31 w 544"/>
                    <a:gd name="T29" fmla="*/ 7 h 349"/>
                    <a:gd name="T30" fmla="*/ 15 w 544"/>
                    <a:gd name="T31" fmla="*/ 0 h 349"/>
                    <a:gd name="T32" fmla="*/ 22 w 544"/>
                    <a:gd name="T33" fmla="*/ 62 h 349"/>
                    <a:gd name="T34" fmla="*/ 51 w 544"/>
                    <a:gd name="T35" fmla="*/ 62 h 349"/>
                    <a:gd name="T36" fmla="*/ 53 w 544"/>
                    <a:gd name="T37" fmla="*/ 56 h 349"/>
                    <a:gd name="T38" fmla="*/ 38 w 544"/>
                    <a:gd name="T39" fmla="*/ 56 h 349"/>
                    <a:gd name="T40" fmla="*/ 22 w 544"/>
                    <a:gd name="T41" fmla="*/ 62 h 349"/>
                    <a:gd name="T42" fmla="*/ 53 w 544"/>
                    <a:gd name="T43" fmla="*/ 62 h 349"/>
                    <a:gd name="T44" fmla="*/ 80 w 544"/>
                    <a:gd name="T45" fmla="*/ 63 h 349"/>
                    <a:gd name="T46" fmla="*/ 76 w 544"/>
                    <a:gd name="T47" fmla="*/ 56 h 349"/>
                    <a:gd name="T48" fmla="*/ 56 w 544"/>
                    <a:gd name="T49" fmla="*/ 56 h 349"/>
                    <a:gd name="T50" fmla="*/ 53 w 544"/>
                    <a:gd name="T51" fmla="*/ 62 h 349"/>
                    <a:gd name="T52" fmla="*/ 85 w 544"/>
                    <a:gd name="T53" fmla="*/ 63 h 349"/>
                    <a:gd name="T54" fmla="*/ 88 w 544"/>
                    <a:gd name="T55" fmla="*/ 63 h 349"/>
                    <a:gd name="T56" fmla="*/ 96 w 544"/>
                    <a:gd name="T57" fmla="*/ 54 h 349"/>
                    <a:gd name="T58" fmla="*/ 96 w 544"/>
                    <a:gd name="T59" fmla="*/ 54 h 349"/>
                    <a:gd name="T60" fmla="*/ 96 w 544"/>
                    <a:gd name="T61" fmla="*/ 54 h 349"/>
                    <a:gd name="T62" fmla="*/ 96 w 544"/>
                    <a:gd name="T63" fmla="*/ 9 h 349"/>
                    <a:gd name="T64" fmla="*/ 88 w 544"/>
                    <a:gd name="T65" fmla="*/ 0 h 349"/>
                    <a:gd name="T66" fmla="*/ 85 w 544"/>
                    <a:gd name="T67" fmla="*/ 0 h 349"/>
                    <a:gd name="T68" fmla="*/ 81 w 544"/>
                    <a:gd name="T69" fmla="*/ 7 h 349"/>
                    <a:gd name="T70" fmla="*/ 85 w 544"/>
                    <a:gd name="T71" fmla="*/ 16 h 349"/>
                    <a:gd name="T72" fmla="*/ 85 w 544"/>
                    <a:gd name="T73" fmla="*/ 16 h 349"/>
                    <a:gd name="T74" fmla="*/ 85 w 544"/>
                    <a:gd name="T75" fmla="*/ 16 h 349"/>
                    <a:gd name="T76" fmla="*/ 85 w 544"/>
                    <a:gd name="T77" fmla="*/ 47 h 349"/>
                    <a:gd name="T78" fmla="*/ 79 w 544"/>
                    <a:gd name="T79" fmla="*/ 56 h 349"/>
                    <a:gd name="T80" fmla="*/ 79 w 544"/>
                    <a:gd name="T81" fmla="*/ 56 h 349"/>
                    <a:gd name="T82" fmla="*/ 85 w 544"/>
                    <a:gd name="T83" fmla="*/ 63 h 349"/>
                    <a:gd name="T84" fmla="*/ 80 w 544"/>
                    <a:gd name="T85" fmla="*/ 0 h 349"/>
                    <a:gd name="T86" fmla="*/ 53 w 544"/>
                    <a:gd name="T87" fmla="*/ 0 h 349"/>
                    <a:gd name="T88" fmla="*/ 56 w 544"/>
                    <a:gd name="T89" fmla="*/ 7 h 349"/>
                    <a:gd name="T90" fmla="*/ 76 w 544"/>
                    <a:gd name="T91" fmla="*/ 7 h 349"/>
                    <a:gd name="T92" fmla="*/ 80 w 544"/>
                    <a:gd name="T93" fmla="*/ 0 h 349"/>
                    <a:gd name="T94" fmla="*/ 51 w 544"/>
                    <a:gd name="T95" fmla="*/ 0 h 349"/>
                    <a:gd name="T96" fmla="*/ 22 w 544"/>
                    <a:gd name="T97" fmla="*/ 0 h 349"/>
                    <a:gd name="T98" fmla="*/ 38 w 544"/>
                    <a:gd name="T99" fmla="*/ 7 h 349"/>
                    <a:gd name="T100" fmla="*/ 53 w 544"/>
                    <a:gd name="T101" fmla="*/ 7 h 349"/>
                    <a:gd name="T102" fmla="*/ 51 w 544"/>
                    <a:gd name="T103" fmla="*/ 0 h 3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44" h="349">
                      <a:moveTo>
                        <a:pt x="84" y="1"/>
                      </a:moveTo>
                      <a:lnTo>
                        <a:pt x="50" y="1"/>
                      </a:lnTo>
                      <a:cubicBezTo>
                        <a:pt x="23" y="1"/>
                        <a:pt x="0" y="23"/>
                        <a:pt x="0" y="50"/>
                      </a:cubicBezTo>
                      <a:lnTo>
                        <a:pt x="0" y="298"/>
                      </a:lnTo>
                      <a:cubicBezTo>
                        <a:pt x="0" y="326"/>
                        <a:pt x="23" y="348"/>
                        <a:pt x="50" y="348"/>
                      </a:cubicBezTo>
                      <a:cubicBezTo>
                        <a:pt x="50" y="348"/>
                        <a:pt x="50" y="348"/>
                        <a:pt x="50" y="348"/>
                      </a:cubicBezTo>
                      <a:lnTo>
                        <a:pt x="84" y="348"/>
                      </a:lnTo>
                      <a:lnTo>
                        <a:pt x="173" y="311"/>
                      </a:lnTo>
                      <a:lnTo>
                        <a:pt x="160" y="311"/>
                      </a:lnTo>
                      <a:cubicBezTo>
                        <a:pt x="132" y="311"/>
                        <a:pt x="110" y="289"/>
                        <a:pt x="110" y="262"/>
                      </a:cubicBezTo>
                      <a:lnTo>
                        <a:pt x="110" y="88"/>
                      </a:lnTo>
                      <a:cubicBezTo>
                        <a:pt x="110" y="61"/>
                        <a:pt x="132" y="38"/>
                        <a:pt x="160" y="39"/>
                      </a:cubicBezTo>
                      <a:cubicBezTo>
                        <a:pt x="160" y="39"/>
                        <a:pt x="160" y="39"/>
                        <a:pt x="160" y="39"/>
                      </a:cubicBezTo>
                      <a:lnTo>
                        <a:pt x="173" y="39"/>
                      </a:lnTo>
                      <a:lnTo>
                        <a:pt x="84" y="1"/>
                      </a:lnTo>
                      <a:close/>
                      <a:moveTo>
                        <a:pt x="125" y="347"/>
                      </a:moveTo>
                      <a:lnTo>
                        <a:pt x="289" y="347"/>
                      </a:lnTo>
                      <a:lnTo>
                        <a:pt x="302" y="310"/>
                      </a:lnTo>
                      <a:lnTo>
                        <a:pt x="213" y="310"/>
                      </a:lnTo>
                      <a:lnTo>
                        <a:pt x="125" y="347"/>
                      </a:lnTo>
                      <a:close/>
                      <a:moveTo>
                        <a:pt x="302" y="347"/>
                      </a:moveTo>
                      <a:lnTo>
                        <a:pt x="453" y="348"/>
                      </a:lnTo>
                      <a:lnTo>
                        <a:pt x="428" y="311"/>
                      </a:lnTo>
                      <a:lnTo>
                        <a:pt x="314" y="310"/>
                      </a:lnTo>
                      <a:lnTo>
                        <a:pt x="302" y="347"/>
                      </a:lnTo>
                      <a:close/>
                      <a:moveTo>
                        <a:pt x="481" y="348"/>
                      </a:moveTo>
                      <a:lnTo>
                        <a:pt x="493" y="348"/>
                      </a:lnTo>
                      <a:cubicBezTo>
                        <a:pt x="521" y="349"/>
                        <a:pt x="544" y="326"/>
                        <a:pt x="544" y="299"/>
                      </a:cubicBezTo>
                      <a:cubicBezTo>
                        <a:pt x="544" y="299"/>
                        <a:pt x="544" y="299"/>
                        <a:pt x="544" y="299"/>
                      </a:cubicBezTo>
                      <a:lnTo>
                        <a:pt x="544" y="51"/>
                      </a:lnTo>
                      <a:cubicBezTo>
                        <a:pt x="544" y="23"/>
                        <a:pt x="521" y="1"/>
                        <a:pt x="493" y="1"/>
                      </a:cubicBezTo>
                      <a:lnTo>
                        <a:pt x="481" y="1"/>
                      </a:lnTo>
                      <a:lnTo>
                        <a:pt x="456" y="38"/>
                      </a:lnTo>
                      <a:cubicBezTo>
                        <a:pt x="477" y="45"/>
                        <a:pt x="488" y="68"/>
                        <a:pt x="481" y="88"/>
                      </a:cubicBezTo>
                      <a:cubicBezTo>
                        <a:pt x="481" y="88"/>
                        <a:pt x="481" y="88"/>
                        <a:pt x="481" y="88"/>
                      </a:cubicBezTo>
                      <a:lnTo>
                        <a:pt x="481" y="262"/>
                      </a:lnTo>
                      <a:cubicBezTo>
                        <a:pt x="485" y="285"/>
                        <a:pt x="470" y="307"/>
                        <a:pt x="447" y="311"/>
                      </a:cubicBezTo>
                      <a:cubicBezTo>
                        <a:pt x="447" y="311"/>
                        <a:pt x="447" y="311"/>
                        <a:pt x="447" y="311"/>
                      </a:cubicBezTo>
                      <a:lnTo>
                        <a:pt x="481" y="348"/>
                      </a:lnTo>
                      <a:close/>
                      <a:moveTo>
                        <a:pt x="453" y="1"/>
                      </a:moveTo>
                      <a:lnTo>
                        <a:pt x="302" y="0"/>
                      </a:lnTo>
                      <a:lnTo>
                        <a:pt x="314" y="37"/>
                      </a:lnTo>
                      <a:lnTo>
                        <a:pt x="428" y="38"/>
                      </a:lnTo>
                      <a:lnTo>
                        <a:pt x="453" y="1"/>
                      </a:lnTo>
                      <a:close/>
                      <a:moveTo>
                        <a:pt x="289" y="0"/>
                      </a:moveTo>
                      <a:lnTo>
                        <a:pt x="125" y="0"/>
                      </a:lnTo>
                      <a:lnTo>
                        <a:pt x="213" y="37"/>
                      </a:lnTo>
                      <a:lnTo>
                        <a:pt x="302" y="37"/>
                      </a:lnTo>
                      <a:lnTo>
                        <a:pt x="289"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8" name="Freeform 1351"/>
                <p:cNvSpPr>
                  <a:spLocks/>
                </p:cNvSpPr>
                <p:nvPr/>
              </p:nvSpPr>
              <p:spPr bwMode="auto">
                <a:xfrm>
                  <a:off x="2984" y="2964"/>
                  <a:ext cx="2758" cy="0"/>
                </a:xfrm>
                <a:custGeom>
                  <a:avLst/>
                  <a:gdLst>
                    <a:gd name="T0" fmla="*/ 2758 w 2758"/>
                    <a:gd name="T1" fmla="*/ 0 w 2758"/>
                    <a:gd name="T2" fmla="*/ 0 w 2758"/>
                    <a:gd name="T3" fmla="*/ 0 60000 65536"/>
                    <a:gd name="T4" fmla="*/ 0 60000 65536"/>
                    <a:gd name="T5" fmla="*/ 0 60000 65536"/>
                  </a:gdLst>
                  <a:ahLst/>
                  <a:cxnLst>
                    <a:cxn ang="T3">
                      <a:pos x="T0" y="0"/>
                    </a:cxn>
                    <a:cxn ang="T4">
                      <a:pos x="T1" y="0"/>
                    </a:cxn>
                    <a:cxn ang="T5">
                      <a:pos x="T2" y="0"/>
                    </a:cxn>
                  </a:cxnLst>
                  <a:rect l="0" t="0" r="r" b="b"/>
                  <a:pathLst>
                    <a:path w="2758">
                      <a:moveTo>
                        <a:pt x="2758" y="0"/>
                      </a:moveTo>
                      <a:lnTo>
                        <a:pt x="0" y="0"/>
                      </a:lnTo>
                    </a:path>
                  </a:pathLst>
                </a:custGeom>
                <a:noFill/>
                <a:ln w="17463" cap="rnd">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89" name="Freeform 1352"/>
                <p:cNvSpPr>
                  <a:spLocks/>
                </p:cNvSpPr>
                <p:nvPr/>
              </p:nvSpPr>
              <p:spPr bwMode="auto">
                <a:xfrm>
                  <a:off x="2984" y="2385"/>
                  <a:ext cx="2758" cy="0"/>
                </a:xfrm>
                <a:custGeom>
                  <a:avLst/>
                  <a:gdLst>
                    <a:gd name="T0" fmla="*/ 2758 w 2758"/>
                    <a:gd name="T1" fmla="*/ 0 w 2758"/>
                    <a:gd name="T2" fmla="*/ 0 w 2758"/>
                    <a:gd name="T3" fmla="*/ 0 60000 65536"/>
                    <a:gd name="T4" fmla="*/ 0 60000 65536"/>
                    <a:gd name="T5" fmla="*/ 0 60000 65536"/>
                  </a:gdLst>
                  <a:ahLst/>
                  <a:cxnLst>
                    <a:cxn ang="T3">
                      <a:pos x="T0" y="0"/>
                    </a:cxn>
                    <a:cxn ang="T4">
                      <a:pos x="T1" y="0"/>
                    </a:cxn>
                    <a:cxn ang="T5">
                      <a:pos x="T2" y="0"/>
                    </a:cxn>
                  </a:cxnLst>
                  <a:rect l="0" t="0" r="r" b="b"/>
                  <a:pathLst>
                    <a:path w="2758">
                      <a:moveTo>
                        <a:pt x="2758" y="0"/>
                      </a:moveTo>
                      <a:lnTo>
                        <a:pt x="0" y="0"/>
                      </a:lnTo>
                    </a:path>
                  </a:pathLst>
                </a:custGeom>
                <a:noFill/>
                <a:ln w="17463" cap="rnd">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90" name="Rectangle 1353"/>
                <p:cNvSpPr>
                  <a:spLocks noChangeArrowheads="1"/>
                </p:cNvSpPr>
                <p:nvPr/>
              </p:nvSpPr>
              <p:spPr bwMode="auto">
                <a:xfrm>
                  <a:off x="3282" y="2115"/>
                  <a:ext cx="203"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91" name="Rectangle 1354"/>
                <p:cNvSpPr>
                  <a:spLocks noChangeArrowheads="1"/>
                </p:cNvSpPr>
                <p:nvPr/>
              </p:nvSpPr>
              <p:spPr bwMode="auto">
                <a:xfrm>
                  <a:off x="3282" y="2115"/>
                  <a:ext cx="203" cy="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92" name="Freeform 1355"/>
                <p:cNvSpPr>
                  <a:spLocks noEditPoints="1"/>
                </p:cNvSpPr>
                <p:nvPr/>
              </p:nvSpPr>
              <p:spPr bwMode="auto">
                <a:xfrm>
                  <a:off x="3279" y="1832"/>
                  <a:ext cx="209" cy="296"/>
                </a:xfrm>
                <a:custGeom>
                  <a:avLst/>
                  <a:gdLst>
                    <a:gd name="T0" fmla="*/ 0 w 209"/>
                    <a:gd name="T1" fmla="*/ 296 h 296"/>
                    <a:gd name="T2" fmla="*/ 209 w 209"/>
                    <a:gd name="T3" fmla="*/ 296 h 296"/>
                    <a:gd name="T4" fmla="*/ 209 w 209"/>
                    <a:gd name="T5" fmla="*/ 288 h 296"/>
                    <a:gd name="T6" fmla="*/ 0 w 209"/>
                    <a:gd name="T7" fmla="*/ 288 h 296"/>
                    <a:gd name="T8" fmla="*/ 0 w 209"/>
                    <a:gd name="T9" fmla="*/ 296 h 296"/>
                    <a:gd name="T10" fmla="*/ 10 w 209"/>
                    <a:gd name="T11" fmla="*/ 284 h 296"/>
                    <a:gd name="T12" fmla="*/ 203 w 209"/>
                    <a:gd name="T13" fmla="*/ 284 h 296"/>
                    <a:gd name="T14" fmla="*/ 203 w 209"/>
                    <a:gd name="T15" fmla="*/ 0 h 296"/>
                    <a:gd name="T16" fmla="*/ 10 w 209"/>
                    <a:gd name="T17" fmla="*/ 0 h 296"/>
                    <a:gd name="T18" fmla="*/ 10 w 209"/>
                    <a:gd name="T19" fmla="*/ 284 h 2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296">
                      <a:moveTo>
                        <a:pt x="0" y="296"/>
                      </a:moveTo>
                      <a:lnTo>
                        <a:pt x="209" y="296"/>
                      </a:lnTo>
                      <a:lnTo>
                        <a:pt x="209" y="288"/>
                      </a:lnTo>
                      <a:lnTo>
                        <a:pt x="0" y="288"/>
                      </a:lnTo>
                      <a:lnTo>
                        <a:pt x="0" y="296"/>
                      </a:lnTo>
                      <a:close/>
                      <a:moveTo>
                        <a:pt x="10" y="284"/>
                      </a:moveTo>
                      <a:lnTo>
                        <a:pt x="203" y="284"/>
                      </a:lnTo>
                      <a:lnTo>
                        <a:pt x="203" y="0"/>
                      </a:lnTo>
                      <a:lnTo>
                        <a:pt x="10" y="0"/>
                      </a:lnTo>
                      <a:lnTo>
                        <a:pt x="10" y="2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393" name="Rectangle 1356"/>
                <p:cNvSpPr>
                  <a:spLocks noChangeArrowheads="1"/>
                </p:cNvSpPr>
                <p:nvPr/>
              </p:nvSpPr>
              <p:spPr bwMode="auto">
                <a:xfrm>
                  <a:off x="3307" y="1850"/>
                  <a:ext cx="157" cy="2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94" name="Freeform 1357"/>
                <p:cNvSpPr>
                  <a:spLocks/>
                </p:cNvSpPr>
                <p:nvPr/>
              </p:nvSpPr>
              <p:spPr bwMode="auto">
                <a:xfrm>
                  <a:off x="3297" y="1841"/>
                  <a:ext cx="178" cy="274"/>
                </a:xfrm>
                <a:custGeom>
                  <a:avLst/>
                  <a:gdLst>
                    <a:gd name="T0" fmla="*/ 167 w 178"/>
                    <a:gd name="T1" fmla="*/ 9 h 274"/>
                    <a:gd name="T2" fmla="*/ 178 w 178"/>
                    <a:gd name="T3" fmla="*/ 0 h 274"/>
                    <a:gd name="T4" fmla="*/ 178 w 178"/>
                    <a:gd name="T5" fmla="*/ 274 h 274"/>
                    <a:gd name="T6" fmla="*/ 0 w 178"/>
                    <a:gd name="T7" fmla="*/ 274 h 274"/>
                    <a:gd name="T8" fmla="*/ 10 w 178"/>
                    <a:gd name="T9" fmla="*/ 265 h 274"/>
                    <a:gd name="T10" fmla="*/ 167 w 178"/>
                    <a:gd name="T11" fmla="*/ 265 h 274"/>
                    <a:gd name="T12" fmla="*/ 167 w 178"/>
                    <a:gd name="T13" fmla="*/ 9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274">
                      <a:moveTo>
                        <a:pt x="167" y="9"/>
                      </a:moveTo>
                      <a:lnTo>
                        <a:pt x="178" y="0"/>
                      </a:lnTo>
                      <a:lnTo>
                        <a:pt x="178" y="274"/>
                      </a:lnTo>
                      <a:lnTo>
                        <a:pt x="0" y="274"/>
                      </a:lnTo>
                      <a:lnTo>
                        <a:pt x="10" y="265"/>
                      </a:lnTo>
                      <a:lnTo>
                        <a:pt x="167" y="265"/>
                      </a:lnTo>
                      <a:lnTo>
                        <a:pt x="167" y="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395" name="Freeform 1358"/>
                <p:cNvSpPr>
                  <a:spLocks/>
                </p:cNvSpPr>
                <p:nvPr/>
              </p:nvSpPr>
              <p:spPr bwMode="auto">
                <a:xfrm>
                  <a:off x="3297" y="1841"/>
                  <a:ext cx="178" cy="274"/>
                </a:xfrm>
                <a:custGeom>
                  <a:avLst/>
                  <a:gdLst>
                    <a:gd name="T0" fmla="*/ 178 w 178"/>
                    <a:gd name="T1" fmla="*/ 0 h 274"/>
                    <a:gd name="T2" fmla="*/ 0 w 178"/>
                    <a:gd name="T3" fmla="*/ 0 h 274"/>
                    <a:gd name="T4" fmla="*/ 0 w 178"/>
                    <a:gd name="T5" fmla="*/ 274 h 274"/>
                    <a:gd name="T6" fmla="*/ 10 w 178"/>
                    <a:gd name="T7" fmla="*/ 265 h 274"/>
                    <a:gd name="T8" fmla="*/ 10 w 178"/>
                    <a:gd name="T9" fmla="*/ 9 h 274"/>
                    <a:gd name="T10" fmla="*/ 167 w 178"/>
                    <a:gd name="T11" fmla="*/ 9 h 274"/>
                    <a:gd name="T12" fmla="*/ 178 w 178"/>
                    <a:gd name="T13" fmla="*/ 0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274">
                      <a:moveTo>
                        <a:pt x="178" y="0"/>
                      </a:moveTo>
                      <a:lnTo>
                        <a:pt x="0" y="0"/>
                      </a:lnTo>
                      <a:lnTo>
                        <a:pt x="0" y="274"/>
                      </a:lnTo>
                      <a:lnTo>
                        <a:pt x="10" y="265"/>
                      </a:lnTo>
                      <a:lnTo>
                        <a:pt x="10" y="9"/>
                      </a:lnTo>
                      <a:lnTo>
                        <a:pt x="167" y="9"/>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396" name="Freeform 1359"/>
                <p:cNvSpPr>
                  <a:spLocks noEditPoints="1"/>
                </p:cNvSpPr>
                <p:nvPr/>
              </p:nvSpPr>
              <p:spPr bwMode="auto">
                <a:xfrm>
                  <a:off x="3307" y="1917"/>
                  <a:ext cx="157" cy="129"/>
                </a:xfrm>
                <a:custGeom>
                  <a:avLst/>
                  <a:gdLst>
                    <a:gd name="T0" fmla="*/ 0 w 157"/>
                    <a:gd name="T1" fmla="*/ 0 h 129"/>
                    <a:gd name="T2" fmla="*/ 157 w 157"/>
                    <a:gd name="T3" fmla="*/ 0 h 129"/>
                    <a:gd name="T4" fmla="*/ 0 w 157"/>
                    <a:gd name="T5" fmla="*/ 65 h 129"/>
                    <a:gd name="T6" fmla="*/ 157 w 157"/>
                    <a:gd name="T7" fmla="*/ 65 h 129"/>
                    <a:gd name="T8" fmla="*/ 0 w 157"/>
                    <a:gd name="T9" fmla="*/ 86 h 129"/>
                    <a:gd name="T10" fmla="*/ 157 w 157"/>
                    <a:gd name="T11" fmla="*/ 86 h 129"/>
                    <a:gd name="T12" fmla="*/ 0 w 157"/>
                    <a:gd name="T13" fmla="*/ 108 h 129"/>
                    <a:gd name="T14" fmla="*/ 157 w 157"/>
                    <a:gd name="T15" fmla="*/ 108 h 129"/>
                    <a:gd name="T16" fmla="*/ 0 w 157"/>
                    <a:gd name="T17" fmla="*/ 129 h 129"/>
                    <a:gd name="T18" fmla="*/ 157 w 157"/>
                    <a:gd name="T19" fmla="*/ 129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7" h="129">
                      <a:moveTo>
                        <a:pt x="0" y="0"/>
                      </a:moveTo>
                      <a:lnTo>
                        <a:pt x="157" y="0"/>
                      </a:lnTo>
                      <a:moveTo>
                        <a:pt x="0" y="65"/>
                      </a:moveTo>
                      <a:lnTo>
                        <a:pt x="157" y="65"/>
                      </a:lnTo>
                      <a:moveTo>
                        <a:pt x="0" y="86"/>
                      </a:moveTo>
                      <a:lnTo>
                        <a:pt x="157" y="86"/>
                      </a:lnTo>
                      <a:moveTo>
                        <a:pt x="0" y="108"/>
                      </a:moveTo>
                      <a:lnTo>
                        <a:pt x="157" y="108"/>
                      </a:lnTo>
                      <a:moveTo>
                        <a:pt x="0" y="129"/>
                      </a:moveTo>
                      <a:lnTo>
                        <a:pt x="157" y="129"/>
                      </a:lnTo>
                    </a:path>
                  </a:pathLst>
                </a:custGeom>
                <a:noFill/>
                <a:ln w="317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97" name="Freeform 1360"/>
                <p:cNvSpPr>
                  <a:spLocks noEditPoints="1"/>
                </p:cNvSpPr>
                <p:nvPr/>
              </p:nvSpPr>
              <p:spPr bwMode="auto">
                <a:xfrm>
                  <a:off x="3307" y="1913"/>
                  <a:ext cx="157" cy="129"/>
                </a:xfrm>
                <a:custGeom>
                  <a:avLst/>
                  <a:gdLst>
                    <a:gd name="T0" fmla="*/ 0 w 157"/>
                    <a:gd name="T1" fmla="*/ 129 h 129"/>
                    <a:gd name="T2" fmla="*/ 157 w 157"/>
                    <a:gd name="T3" fmla="*/ 129 h 129"/>
                    <a:gd name="T4" fmla="*/ 0 w 157"/>
                    <a:gd name="T5" fmla="*/ 108 h 129"/>
                    <a:gd name="T6" fmla="*/ 157 w 157"/>
                    <a:gd name="T7" fmla="*/ 108 h 129"/>
                    <a:gd name="T8" fmla="*/ 0 w 157"/>
                    <a:gd name="T9" fmla="*/ 86 h 129"/>
                    <a:gd name="T10" fmla="*/ 157 w 157"/>
                    <a:gd name="T11" fmla="*/ 86 h 129"/>
                    <a:gd name="T12" fmla="*/ 0 w 157"/>
                    <a:gd name="T13" fmla="*/ 65 h 129"/>
                    <a:gd name="T14" fmla="*/ 157 w 157"/>
                    <a:gd name="T15" fmla="*/ 65 h 129"/>
                    <a:gd name="T16" fmla="*/ 0 w 157"/>
                    <a:gd name="T17" fmla="*/ 0 h 129"/>
                    <a:gd name="T18" fmla="*/ 157 w 157"/>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7" h="129">
                      <a:moveTo>
                        <a:pt x="0" y="129"/>
                      </a:moveTo>
                      <a:lnTo>
                        <a:pt x="157" y="129"/>
                      </a:lnTo>
                      <a:moveTo>
                        <a:pt x="0" y="108"/>
                      </a:moveTo>
                      <a:lnTo>
                        <a:pt x="157" y="108"/>
                      </a:lnTo>
                      <a:moveTo>
                        <a:pt x="0" y="86"/>
                      </a:moveTo>
                      <a:lnTo>
                        <a:pt x="157" y="86"/>
                      </a:lnTo>
                      <a:moveTo>
                        <a:pt x="0" y="65"/>
                      </a:moveTo>
                      <a:lnTo>
                        <a:pt x="157" y="65"/>
                      </a:lnTo>
                      <a:moveTo>
                        <a:pt x="0" y="0"/>
                      </a:moveTo>
                      <a:lnTo>
                        <a:pt x="157" y="0"/>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398" name="Rectangle 1361"/>
                <p:cNvSpPr>
                  <a:spLocks noChangeArrowheads="1"/>
                </p:cNvSpPr>
                <p:nvPr/>
              </p:nvSpPr>
              <p:spPr bwMode="auto">
                <a:xfrm>
                  <a:off x="3318" y="1859"/>
                  <a:ext cx="31" cy="32"/>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399" name="Rectangle 1362"/>
                <p:cNvSpPr>
                  <a:spLocks noChangeArrowheads="1"/>
                </p:cNvSpPr>
                <p:nvPr/>
              </p:nvSpPr>
              <p:spPr bwMode="auto">
                <a:xfrm>
                  <a:off x="3318" y="1859"/>
                  <a:ext cx="15" cy="1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00" name="Rectangle 1363"/>
                <p:cNvSpPr>
                  <a:spLocks noChangeArrowheads="1"/>
                </p:cNvSpPr>
                <p:nvPr/>
              </p:nvSpPr>
              <p:spPr bwMode="auto">
                <a:xfrm>
                  <a:off x="3375" y="1859"/>
                  <a:ext cx="32"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01" name="Rectangle 1364"/>
                <p:cNvSpPr>
                  <a:spLocks noChangeArrowheads="1"/>
                </p:cNvSpPr>
                <p:nvPr/>
              </p:nvSpPr>
              <p:spPr bwMode="auto">
                <a:xfrm>
                  <a:off x="3375" y="1859"/>
                  <a:ext cx="16"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02" name="Freeform 1365"/>
                <p:cNvSpPr>
                  <a:spLocks/>
                </p:cNvSpPr>
                <p:nvPr/>
              </p:nvSpPr>
              <p:spPr bwMode="auto">
                <a:xfrm>
                  <a:off x="3294" y="1977"/>
                  <a:ext cx="179" cy="91"/>
                </a:xfrm>
                <a:custGeom>
                  <a:avLst/>
                  <a:gdLst>
                    <a:gd name="T0" fmla="*/ 0 w 179"/>
                    <a:gd name="T1" fmla="*/ 0 h 91"/>
                    <a:gd name="T2" fmla="*/ 179 w 179"/>
                    <a:gd name="T3" fmla="*/ 0 h 91"/>
                    <a:gd name="T4" fmla="*/ 90 w 179"/>
                    <a:gd name="T5" fmla="*/ 91 h 91"/>
                    <a:gd name="T6" fmla="*/ 0 w 179"/>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91">
                      <a:moveTo>
                        <a:pt x="0" y="0"/>
                      </a:moveTo>
                      <a:lnTo>
                        <a:pt x="179" y="0"/>
                      </a:lnTo>
                      <a:lnTo>
                        <a:pt x="90" y="9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403" name="Freeform 1366"/>
                <p:cNvSpPr>
                  <a:spLocks/>
                </p:cNvSpPr>
                <p:nvPr/>
              </p:nvSpPr>
              <p:spPr bwMode="auto">
                <a:xfrm>
                  <a:off x="3294" y="1963"/>
                  <a:ext cx="179" cy="91"/>
                </a:xfrm>
                <a:custGeom>
                  <a:avLst/>
                  <a:gdLst>
                    <a:gd name="T0" fmla="*/ 0 w 179"/>
                    <a:gd name="T1" fmla="*/ 0 h 91"/>
                    <a:gd name="T2" fmla="*/ 179 w 179"/>
                    <a:gd name="T3" fmla="*/ 0 h 91"/>
                    <a:gd name="T4" fmla="*/ 90 w 179"/>
                    <a:gd name="T5" fmla="*/ 91 h 91"/>
                    <a:gd name="T6" fmla="*/ 0 w 179"/>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91">
                      <a:moveTo>
                        <a:pt x="0" y="0"/>
                      </a:moveTo>
                      <a:lnTo>
                        <a:pt x="179" y="0"/>
                      </a:lnTo>
                      <a:lnTo>
                        <a:pt x="90" y="9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404" name="Freeform 1367"/>
                <p:cNvSpPr>
                  <a:spLocks noEditPoints="1"/>
                </p:cNvSpPr>
                <p:nvPr/>
              </p:nvSpPr>
              <p:spPr bwMode="auto">
                <a:xfrm>
                  <a:off x="5008" y="542"/>
                  <a:ext cx="410" cy="338"/>
                </a:xfrm>
                <a:custGeom>
                  <a:avLst/>
                  <a:gdLst>
                    <a:gd name="T0" fmla="*/ 90 w 976"/>
                    <a:gd name="T1" fmla="*/ 122 h 795"/>
                    <a:gd name="T2" fmla="*/ 97 w 976"/>
                    <a:gd name="T3" fmla="*/ 118 h 795"/>
                    <a:gd name="T4" fmla="*/ 103 w 976"/>
                    <a:gd name="T5" fmla="*/ 106 h 795"/>
                    <a:gd name="T6" fmla="*/ 103 w 976"/>
                    <a:gd name="T7" fmla="*/ 106 h 795"/>
                    <a:gd name="T8" fmla="*/ 103 w 976"/>
                    <a:gd name="T9" fmla="*/ 104 h 795"/>
                    <a:gd name="T10" fmla="*/ 155 w 976"/>
                    <a:gd name="T11" fmla="*/ 136 h 795"/>
                    <a:gd name="T12" fmla="*/ 172 w 976"/>
                    <a:gd name="T13" fmla="*/ 104 h 795"/>
                    <a:gd name="T14" fmla="*/ 104 w 976"/>
                    <a:gd name="T15" fmla="*/ 63 h 795"/>
                    <a:gd name="T16" fmla="*/ 103 w 976"/>
                    <a:gd name="T17" fmla="*/ 64 h 795"/>
                    <a:gd name="T18" fmla="*/ 103 w 976"/>
                    <a:gd name="T19" fmla="*/ 64 h 795"/>
                    <a:gd name="T20" fmla="*/ 103 w 976"/>
                    <a:gd name="T21" fmla="*/ 57 h 795"/>
                    <a:gd name="T22" fmla="*/ 103 w 976"/>
                    <a:gd name="T23" fmla="*/ 34 h 795"/>
                    <a:gd name="T24" fmla="*/ 96 w 976"/>
                    <a:gd name="T25" fmla="*/ 20 h 795"/>
                    <a:gd name="T26" fmla="*/ 87 w 976"/>
                    <a:gd name="T27" fmla="*/ 16 h 795"/>
                    <a:gd name="T28" fmla="*/ 87 w 976"/>
                    <a:gd name="T29" fmla="*/ 9 h 795"/>
                    <a:gd name="T30" fmla="*/ 87 w 976"/>
                    <a:gd name="T31" fmla="*/ 9 h 795"/>
                    <a:gd name="T32" fmla="*/ 85 w 976"/>
                    <a:gd name="T33" fmla="*/ 3 h 795"/>
                    <a:gd name="T34" fmla="*/ 68 w 976"/>
                    <a:gd name="T35" fmla="*/ 3 h 795"/>
                    <a:gd name="T36" fmla="*/ 65 w 976"/>
                    <a:gd name="T37" fmla="*/ 9 h 795"/>
                    <a:gd name="T38" fmla="*/ 65 w 976"/>
                    <a:gd name="T39" fmla="*/ 15 h 795"/>
                    <a:gd name="T40" fmla="*/ 56 w 976"/>
                    <a:gd name="T41" fmla="*/ 20 h 795"/>
                    <a:gd name="T42" fmla="*/ 50 w 976"/>
                    <a:gd name="T43" fmla="*/ 30 h 795"/>
                    <a:gd name="T44" fmla="*/ 50 w 976"/>
                    <a:gd name="T45" fmla="*/ 30 h 795"/>
                    <a:gd name="T46" fmla="*/ 17 w 976"/>
                    <a:gd name="T47" fmla="*/ 11 h 795"/>
                    <a:gd name="T48" fmla="*/ 0 w 976"/>
                    <a:gd name="T49" fmla="*/ 42 h 795"/>
                    <a:gd name="T50" fmla="*/ 49 w 976"/>
                    <a:gd name="T51" fmla="*/ 71 h 795"/>
                    <a:gd name="T52" fmla="*/ 49 w 976"/>
                    <a:gd name="T53" fmla="*/ 71 h 795"/>
                    <a:gd name="T54" fmla="*/ 50 w 976"/>
                    <a:gd name="T55" fmla="*/ 106 h 795"/>
                    <a:gd name="T56" fmla="*/ 50 w 976"/>
                    <a:gd name="T57" fmla="*/ 106 h 795"/>
                    <a:gd name="T58" fmla="*/ 56 w 976"/>
                    <a:gd name="T59" fmla="*/ 118 h 795"/>
                    <a:gd name="T60" fmla="*/ 63 w 976"/>
                    <a:gd name="T61" fmla="*/ 122 h 795"/>
                    <a:gd name="T62" fmla="*/ 58 w 976"/>
                    <a:gd name="T63" fmla="*/ 130 h 795"/>
                    <a:gd name="T64" fmla="*/ 63 w 976"/>
                    <a:gd name="T65" fmla="*/ 138 h 795"/>
                    <a:gd name="T66" fmla="*/ 90 w 976"/>
                    <a:gd name="T67" fmla="*/ 138 h 795"/>
                    <a:gd name="T68" fmla="*/ 95 w 976"/>
                    <a:gd name="T69" fmla="*/ 130 h 795"/>
                    <a:gd name="T70" fmla="*/ 90 w 976"/>
                    <a:gd name="T71" fmla="*/ 122 h 795"/>
                    <a:gd name="T72" fmla="*/ 73 w 976"/>
                    <a:gd name="T73" fmla="*/ 125 h 795"/>
                    <a:gd name="T74" fmla="*/ 82 w 976"/>
                    <a:gd name="T75" fmla="*/ 124 h 795"/>
                    <a:gd name="T76" fmla="*/ 73 w 976"/>
                    <a:gd name="T77" fmla="*/ 125 h 795"/>
                    <a:gd name="T78" fmla="*/ 95 w 976"/>
                    <a:gd name="T79" fmla="*/ 45 h 795"/>
                    <a:gd name="T80" fmla="*/ 83 w 976"/>
                    <a:gd name="T81" fmla="*/ 50 h 795"/>
                    <a:gd name="T82" fmla="*/ 95 w 976"/>
                    <a:gd name="T83" fmla="*/ 45 h 7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76" h="795">
                      <a:moveTo>
                        <a:pt x="510" y="673"/>
                      </a:moveTo>
                      <a:cubicBezTo>
                        <a:pt x="523" y="668"/>
                        <a:pt x="535" y="661"/>
                        <a:pt x="547" y="653"/>
                      </a:cubicBezTo>
                      <a:cubicBezTo>
                        <a:pt x="568" y="639"/>
                        <a:pt x="582" y="615"/>
                        <a:pt x="584" y="589"/>
                      </a:cubicBezTo>
                      <a:lnTo>
                        <a:pt x="584" y="576"/>
                      </a:lnTo>
                      <a:lnTo>
                        <a:pt x="879" y="750"/>
                      </a:lnTo>
                      <a:lnTo>
                        <a:pt x="976" y="577"/>
                      </a:lnTo>
                      <a:lnTo>
                        <a:pt x="587" y="348"/>
                      </a:lnTo>
                      <a:lnTo>
                        <a:pt x="584" y="354"/>
                      </a:lnTo>
                      <a:cubicBezTo>
                        <a:pt x="584" y="341"/>
                        <a:pt x="584" y="328"/>
                        <a:pt x="583" y="316"/>
                      </a:cubicBezTo>
                      <a:cubicBezTo>
                        <a:pt x="583" y="272"/>
                        <a:pt x="583" y="228"/>
                        <a:pt x="582" y="185"/>
                      </a:cubicBezTo>
                      <a:cubicBezTo>
                        <a:pt x="585" y="154"/>
                        <a:pt x="570" y="125"/>
                        <a:pt x="545" y="109"/>
                      </a:cubicBezTo>
                      <a:cubicBezTo>
                        <a:pt x="530" y="100"/>
                        <a:pt x="513" y="92"/>
                        <a:pt x="496" y="86"/>
                      </a:cubicBezTo>
                      <a:cubicBezTo>
                        <a:pt x="496" y="74"/>
                        <a:pt x="496" y="63"/>
                        <a:pt x="496" y="51"/>
                      </a:cubicBezTo>
                      <a:cubicBezTo>
                        <a:pt x="496" y="50"/>
                        <a:pt x="496" y="49"/>
                        <a:pt x="496" y="48"/>
                      </a:cubicBezTo>
                      <a:cubicBezTo>
                        <a:pt x="496" y="36"/>
                        <a:pt x="490" y="25"/>
                        <a:pt x="480" y="19"/>
                      </a:cubicBezTo>
                      <a:cubicBezTo>
                        <a:pt x="451" y="0"/>
                        <a:pt x="415" y="0"/>
                        <a:pt x="385" y="19"/>
                      </a:cubicBezTo>
                      <a:cubicBezTo>
                        <a:pt x="376" y="25"/>
                        <a:pt x="370" y="35"/>
                        <a:pt x="370" y="47"/>
                      </a:cubicBezTo>
                      <a:cubicBezTo>
                        <a:pt x="370" y="59"/>
                        <a:pt x="370" y="72"/>
                        <a:pt x="370" y="84"/>
                      </a:cubicBezTo>
                      <a:cubicBezTo>
                        <a:pt x="351" y="90"/>
                        <a:pt x="333" y="98"/>
                        <a:pt x="316" y="109"/>
                      </a:cubicBezTo>
                      <a:cubicBezTo>
                        <a:pt x="296" y="121"/>
                        <a:pt x="283" y="142"/>
                        <a:pt x="280" y="166"/>
                      </a:cubicBezTo>
                      <a:lnTo>
                        <a:pt x="97" y="58"/>
                      </a:lnTo>
                      <a:lnTo>
                        <a:pt x="0" y="231"/>
                      </a:lnTo>
                      <a:lnTo>
                        <a:pt x="279" y="396"/>
                      </a:lnTo>
                      <a:cubicBezTo>
                        <a:pt x="279" y="459"/>
                        <a:pt x="279" y="522"/>
                        <a:pt x="280" y="586"/>
                      </a:cubicBezTo>
                      <a:cubicBezTo>
                        <a:pt x="281" y="613"/>
                        <a:pt x="295" y="639"/>
                        <a:pt x="318" y="653"/>
                      </a:cubicBezTo>
                      <a:cubicBezTo>
                        <a:pt x="330" y="661"/>
                        <a:pt x="343" y="668"/>
                        <a:pt x="356" y="674"/>
                      </a:cubicBezTo>
                      <a:cubicBezTo>
                        <a:pt x="348" y="689"/>
                        <a:pt x="340" y="703"/>
                        <a:pt x="332" y="718"/>
                      </a:cubicBezTo>
                      <a:cubicBezTo>
                        <a:pt x="332" y="736"/>
                        <a:pt x="342" y="753"/>
                        <a:pt x="357" y="763"/>
                      </a:cubicBezTo>
                      <a:cubicBezTo>
                        <a:pt x="403" y="795"/>
                        <a:pt x="464" y="795"/>
                        <a:pt x="510" y="763"/>
                      </a:cubicBezTo>
                      <a:cubicBezTo>
                        <a:pt x="525" y="754"/>
                        <a:pt x="534" y="738"/>
                        <a:pt x="535" y="720"/>
                      </a:cubicBezTo>
                      <a:cubicBezTo>
                        <a:pt x="527" y="704"/>
                        <a:pt x="519" y="689"/>
                        <a:pt x="510" y="673"/>
                      </a:cubicBezTo>
                      <a:close/>
                      <a:moveTo>
                        <a:pt x="415" y="688"/>
                      </a:moveTo>
                      <a:cubicBezTo>
                        <a:pt x="432" y="690"/>
                        <a:pt x="450" y="689"/>
                        <a:pt x="467" y="686"/>
                      </a:cubicBezTo>
                      <a:cubicBezTo>
                        <a:pt x="450" y="689"/>
                        <a:pt x="432" y="690"/>
                        <a:pt x="415" y="688"/>
                      </a:cubicBezTo>
                      <a:close/>
                      <a:moveTo>
                        <a:pt x="539" y="250"/>
                      </a:moveTo>
                      <a:cubicBezTo>
                        <a:pt x="518" y="264"/>
                        <a:pt x="495" y="273"/>
                        <a:pt x="470" y="278"/>
                      </a:cubicBezTo>
                      <a:cubicBezTo>
                        <a:pt x="495" y="273"/>
                        <a:pt x="518" y="264"/>
                        <a:pt x="539" y="250"/>
                      </a:cubicBezTo>
                      <a:close/>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15405" name="Picture 13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 y="554"/>
                  <a:ext cx="22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6" name="Picture 13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 y="554"/>
                  <a:ext cx="22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7" name="Freeform 1370"/>
                <p:cNvSpPr>
                  <a:spLocks/>
                </p:cNvSpPr>
                <p:nvPr/>
              </p:nvSpPr>
              <p:spPr bwMode="auto">
                <a:xfrm>
                  <a:off x="5008" y="567"/>
                  <a:ext cx="204" cy="171"/>
                </a:xfrm>
                <a:custGeom>
                  <a:avLst/>
                  <a:gdLst>
                    <a:gd name="T0" fmla="*/ 0 w 204"/>
                    <a:gd name="T1" fmla="*/ 73 h 171"/>
                    <a:gd name="T2" fmla="*/ 164 w 204"/>
                    <a:gd name="T3" fmla="*/ 171 h 171"/>
                    <a:gd name="T4" fmla="*/ 204 w 204"/>
                    <a:gd name="T5" fmla="*/ 98 h 171"/>
                    <a:gd name="T6" fmla="*/ 41 w 204"/>
                    <a:gd name="T7" fmla="*/ 0 h 171"/>
                    <a:gd name="T8" fmla="*/ 0 w 204"/>
                    <a:gd name="T9" fmla="*/ 73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1">
                      <a:moveTo>
                        <a:pt x="0" y="73"/>
                      </a:moveTo>
                      <a:lnTo>
                        <a:pt x="164" y="171"/>
                      </a:lnTo>
                      <a:lnTo>
                        <a:pt x="204" y="98"/>
                      </a:lnTo>
                      <a:lnTo>
                        <a:pt x="41" y="0"/>
                      </a:lnTo>
                      <a:lnTo>
                        <a:pt x="0" y="73"/>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15408" name="Picture 13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8" y="609"/>
                  <a:ext cx="1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9" name="Picture 1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 y="609"/>
                  <a:ext cx="1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0" name="Freeform 1373"/>
                <p:cNvSpPr>
                  <a:spLocks/>
                </p:cNvSpPr>
                <p:nvPr/>
              </p:nvSpPr>
              <p:spPr bwMode="auto">
                <a:xfrm>
                  <a:off x="5125" y="617"/>
                  <a:ext cx="129" cy="223"/>
                </a:xfrm>
                <a:custGeom>
                  <a:avLst/>
                  <a:gdLst>
                    <a:gd name="T0" fmla="*/ 0 w 306"/>
                    <a:gd name="T1" fmla="*/ 0 h 525"/>
                    <a:gd name="T2" fmla="*/ 0 w 306"/>
                    <a:gd name="T3" fmla="*/ 74 h 525"/>
                    <a:gd name="T4" fmla="*/ 0 w 306"/>
                    <a:gd name="T5" fmla="*/ 74 h 525"/>
                    <a:gd name="T6" fmla="*/ 7 w 306"/>
                    <a:gd name="T7" fmla="*/ 86 h 525"/>
                    <a:gd name="T8" fmla="*/ 48 w 306"/>
                    <a:gd name="T9" fmla="*/ 86 h 525"/>
                    <a:gd name="T10" fmla="*/ 54 w 306"/>
                    <a:gd name="T11" fmla="*/ 74 h 525"/>
                    <a:gd name="T12" fmla="*/ 54 w 306"/>
                    <a:gd name="T13" fmla="*/ 74 h 525"/>
                    <a:gd name="T14" fmla="*/ 54 w 306"/>
                    <a:gd name="T15" fmla="*/ 2 h 525"/>
                    <a:gd name="T16" fmla="*/ 54 w 306"/>
                    <a:gd name="T17" fmla="*/ 2 h 525"/>
                    <a:gd name="T18" fmla="*/ 48 w 306"/>
                    <a:gd name="T19" fmla="*/ 13 h 525"/>
                    <a:gd name="T20" fmla="*/ 7 w 306"/>
                    <a:gd name="T21" fmla="*/ 13 h 525"/>
                    <a:gd name="T22" fmla="*/ 0 w 306"/>
                    <a:gd name="T23" fmla="*/ 0 h 525"/>
                    <a:gd name="T24" fmla="*/ 0 w 306"/>
                    <a:gd name="T25" fmla="*/ 0 h 5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6" h="525">
                      <a:moveTo>
                        <a:pt x="0" y="0"/>
                      </a:moveTo>
                      <a:cubicBezTo>
                        <a:pt x="0" y="137"/>
                        <a:pt x="0" y="273"/>
                        <a:pt x="2" y="410"/>
                      </a:cubicBezTo>
                      <a:cubicBezTo>
                        <a:pt x="2" y="437"/>
                        <a:pt x="17" y="463"/>
                        <a:pt x="40" y="477"/>
                      </a:cubicBezTo>
                      <a:cubicBezTo>
                        <a:pt x="109" y="525"/>
                        <a:pt x="199" y="525"/>
                        <a:pt x="268" y="477"/>
                      </a:cubicBezTo>
                      <a:cubicBezTo>
                        <a:pt x="290" y="463"/>
                        <a:pt x="304" y="439"/>
                        <a:pt x="305" y="413"/>
                      </a:cubicBezTo>
                      <a:cubicBezTo>
                        <a:pt x="306" y="278"/>
                        <a:pt x="305" y="144"/>
                        <a:pt x="304" y="9"/>
                      </a:cubicBezTo>
                      <a:cubicBezTo>
                        <a:pt x="301" y="34"/>
                        <a:pt x="288" y="56"/>
                        <a:pt x="267" y="70"/>
                      </a:cubicBezTo>
                      <a:cubicBezTo>
                        <a:pt x="198" y="118"/>
                        <a:pt x="107" y="118"/>
                        <a:pt x="38" y="70"/>
                      </a:cubicBezTo>
                      <a:cubicBezTo>
                        <a:pt x="15" y="55"/>
                        <a:pt x="0" y="29"/>
                        <a:pt x="0" y="1"/>
                      </a:cubicBezTo>
                      <a:lnTo>
                        <a:pt x="0" y="0"/>
                      </a:lnTo>
                      <a:close/>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11" name="Rectangle 1374"/>
                <p:cNvSpPr>
                  <a:spLocks noChangeArrowheads="1"/>
                </p:cNvSpPr>
                <p:nvPr/>
              </p:nvSpPr>
              <p:spPr bwMode="auto">
                <a:xfrm>
                  <a:off x="5125" y="670"/>
                  <a:ext cx="134" cy="1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2" name="Freeform 1375"/>
                <p:cNvSpPr>
                  <a:spLocks/>
                </p:cNvSpPr>
                <p:nvPr/>
              </p:nvSpPr>
              <p:spPr bwMode="auto">
                <a:xfrm>
                  <a:off x="5126" y="676"/>
                  <a:ext cx="127" cy="107"/>
                </a:xfrm>
                <a:custGeom>
                  <a:avLst/>
                  <a:gdLst>
                    <a:gd name="T0" fmla="*/ 0 w 304"/>
                    <a:gd name="T1" fmla="*/ 0 h 252"/>
                    <a:gd name="T2" fmla="*/ 0 w 304"/>
                    <a:gd name="T3" fmla="*/ 25 h 252"/>
                    <a:gd name="T4" fmla="*/ 7 w 304"/>
                    <a:gd name="T5" fmla="*/ 37 h 252"/>
                    <a:gd name="T6" fmla="*/ 47 w 304"/>
                    <a:gd name="T7" fmla="*/ 37 h 252"/>
                    <a:gd name="T8" fmla="*/ 53 w 304"/>
                    <a:gd name="T9" fmla="*/ 25 h 252"/>
                    <a:gd name="T10" fmla="*/ 53 w 304"/>
                    <a:gd name="T11" fmla="*/ 0 h 252"/>
                    <a:gd name="T12" fmla="*/ 47 w 304"/>
                    <a:gd name="T13" fmla="*/ 12 h 252"/>
                    <a:gd name="T14" fmla="*/ 7 w 304"/>
                    <a:gd name="T15" fmla="*/ 12 h 252"/>
                    <a:gd name="T16" fmla="*/ 0 w 304"/>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4" h="252">
                      <a:moveTo>
                        <a:pt x="0" y="0"/>
                      </a:moveTo>
                      <a:cubicBezTo>
                        <a:pt x="0" y="45"/>
                        <a:pt x="0" y="91"/>
                        <a:pt x="1" y="136"/>
                      </a:cubicBezTo>
                      <a:cubicBezTo>
                        <a:pt x="1" y="164"/>
                        <a:pt x="16" y="189"/>
                        <a:pt x="39" y="204"/>
                      </a:cubicBezTo>
                      <a:cubicBezTo>
                        <a:pt x="108" y="252"/>
                        <a:pt x="198" y="252"/>
                        <a:pt x="267" y="204"/>
                      </a:cubicBezTo>
                      <a:cubicBezTo>
                        <a:pt x="289" y="190"/>
                        <a:pt x="303" y="166"/>
                        <a:pt x="304" y="140"/>
                      </a:cubicBezTo>
                      <a:cubicBezTo>
                        <a:pt x="304" y="93"/>
                        <a:pt x="304" y="47"/>
                        <a:pt x="304" y="0"/>
                      </a:cubicBezTo>
                      <a:cubicBezTo>
                        <a:pt x="304" y="28"/>
                        <a:pt x="290" y="54"/>
                        <a:pt x="267" y="68"/>
                      </a:cubicBezTo>
                      <a:cubicBezTo>
                        <a:pt x="198" y="117"/>
                        <a:pt x="108" y="117"/>
                        <a:pt x="39" y="68"/>
                      </a:cubicBezTo>
                      <a:cubicBezTo>
                        <a:pt x="15" y="54"/>
                        <a:pt x="0" y="28"/>
                        <a:pt x="0" y="0"/>
                      </a:cubicBezTo>
                    </a:path>
                  </a:pathLst>
                </a:custGeom>
                <a:solidFill>
                  <a:srgbClr val="FFFFFF"/>
                </a:solidFill>
                <a:ln w="0">
                  <a:solidFill>
                    <a:srgbClr val="000000"/>
                  </a:solidFill>
                  <a:prstDash val="solid"/>
                  <a:round/>
                  <a:headEnd/>
                  <a:tailEnd/>
                </a:ln>
              </p:spPr>
              <p:txBody>
                <a:bodyPr/>
                <a:lstStyle/>
                <a:p>
                  <a:endParaRPr lang="zh-CN" altLang="en-US" sz="1350"/>
                </a:p>
              </p:txBody>
            </p:sp>
            <p:sp>
              <p:nvSpPr>
                <p:cNvPr id="15413" name="Rectangle 1376"/>
                <p:cNvSpPr>
                  <a:spLocks noChangeArrowheads="1"/>
                </p:cNvSpPr>
                <p:nvPr/>
              </p:nvSpPr>
              <p:spPr bwMode="auto">
                <a:xfrm>
                  <a:off x="5125" y="670"/>
                  <a:ext cx="134" cy="1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4" name="Freeform 1377"/>
                <p:cNvSpPr>
                  <a:spLocks/>
                </p:cNvSpPr>
                <p:nvPr/>
              </p:nvSpPr>
              <p:spPr bwMode="auto">
                <a:xfrm>
                  <a:off x="5126" y="676"/>
                  <a:ext cx="127" cy="107"/>
                </a:xfrm>
                <a:custGeom>
                  <a:avLst/>
                  <a:gdLst>
                    <a:gd name="T0" fmla="*/ 0 w 127"/>
                    <a:gd name="T1" fmla="*/ 0 h 107"/>
                    <a:gd name="T2" fmla="*/ 0 w 127"/>
                    <a:gd name="T3" fmla="*/ 58 h 107"/>
                    <a:gd name="T4" fmla="*/ 16 w 127"/>
                    <a:gd name="T5" fmla="*/ 87 h 107"/>
                    <a:gd name="T6" fmla="*/ 112 w 127"/>
                    <a:gd name="T7" fmla="*/ 87 h 107"/>
                    <a:gd name="T8" fmla="*/ 127 w 127"/>
                    <a:gd name="T9" fmla="*/ 60 h 107"/>
                    <a:gd name="T10" fmla="*/ 127 w 127"/>
                    <a:gd name="T11" fmla="*/ 0 h 107"/>
                    <a:gd name="T12" fmla="*/ 112 w 127"/>
                    <a:gd name="T13" fmla="*/ 29 h 107"/>
                    <a:gd name="T14" fmla="*/ 16 w 127"/>
                    <a:gd name="T15" fmla="*/ 29 h 107"/>
                    <a:gd name="T16" fmla="*/ 0 w 127"/>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7" h="107">
                      <a:moveTo>
                        <a:pt x="0" y="0"/>
                      </a:moveTo>
                      <a:cubicBezTo>
                        <a:pt x="0" y="19"/>
                        <a:pt x="0" y="39"/>
                        <a:pt x="0" y="58"/>
                      </a:cubicBezTo>
                      <a:cubicBezTo>
                        <a:pt x="0" y="70"/>
                        <a:pt x="6" y="81"/>
                        <a:pt x="16" y="87"/>
                      </a:cubicBezTo>
                      <a:cubicBezTo>
                        <a:pt x="45" y="107"/>
                        <a:pt x="83" y="107"/>
                        <a:pt x="112" y="87"/>
                      </a:cubicBezTo>
                      <a:cubicBezTo>
                        <a:pt x="121" y="81"/>
                        <a:pt x="127" y="71"/>
                        <a:pt x="127" y="60"/>
                      </a:cubicBezTo>
                      <a:cubicBezTo>
                        <a:pt x="127" y="40"/>
                        <a:pt x="127" y="20"/>
                        <a:pt x="127" y="0"/>
                      </a:cubicBezTo>
                      <a:cubicBezTo>
                        <a:pt x="127" y="12"/>
                        <a:pt x="121" y="23"/>
                        <a:pt x="112" y="29"/>
                      </a:cubicBezTo>
                      <a:cubicBezTo>
                        <a:pt x="83" y="50"/>
                        <a:pt x="45" y="50"/>
                        <a:pt x="16" y="29"/>
                      </a:cubicBezTo>
                      <a:cubicBezTo>
                        <a:pt x="6" y="23"/>
                        <a:pt x="0" y="12"/>
                        <a:pt x="0" y="0"/>
                      </a:cubicBez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15" name="Rectangle 1378"/>
                <p:cNvSpPr>
                  <a:spLocks noChangeArrowheads="1"/>
                </p:cNvSpPr>
                <p:nvPr/>
              </p:nvSpPr>
              <p:spPr bwMode="auto">
                <a:xfrm>
                  <a:off x="5118" y="561"/>
                  <a:ext cx="141" cy="7"/>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6" name="Rectangle 1379"/>
                <p:cNvSpPr>
                  <a:spLocks noChangeArrowheads="1"/>
                </p:cNvSpPr>
                <p:nvPr/>
              </p:nvSpPr>
              <p:spPr bwMode="auto">
                <a:xfrm>
                  <a:off x="5118" y="568"/>
                  <a:ext cx="141" cy="7"/>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7" name="Rectangle 1380"/>
                <p:cNvSpPr>
                  <a:spLocks noChangeArrowheads="1"/>
                </p:cNvSpPr>
                <p:nvPr/>
              </p:nvSpPr>
              <p:spPr bwMode="auto">
                <a:xfrm>
                  <a:off x="5118" y="575"/>
                  <a:ext cx="141" cy="7"/>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8" name="Rectangle 1381"/>
                <p:cNvSpPr>
                  <a:spLocks noChangeArrowheads="1"/>
                </p:cNvSpPr>
                <p:nvPr/>
              </p:nvSpPr>
              <p:spPr bwMode="auto">
                <a:xfrm>
                  <a:off x="5118" y="582"/>
                  <a:ext cx="141" cy="6"/>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19" name="Rectangle 1382"/>
                <p:cNvSpPr>
                  <a:spLocks noChangeArrowheads="1"/>
                </p:cNvSpPr>
                <p:nvPr/>
              </p:nvSpPr>
              <p:spPr bwMode="auto">
                <a:xfrm>
                  <a:off x="5118" y="588"/>
                  <a:ext cx="141"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0" name="Rectangle 1383"/>
                <p:cNvSpPr>
                  <a:spLocks noChangeArrowheads="1"/>
                </p:cNvSpPr>
                <p:nvPr/>
              </p:nvSpPr>
              <p:spPr bwMode="auto">
                <a:xfrm>
                  <a:off x="5118" y="595"/>
                  <a:ext cx="141" cy="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1" name="Rectangle 1384"/>
                <p:cNvSpPr>
                  <a:spLocks noChangeArrowheads="1"/>
                </p:cNvSpPr>
                <p:nvPr/>
              </p:nvSpPr>
              <p:spPr bwMode="auto">
                <a:xfrm>
                  <a:off x="5118" y="602"/>
                  <a:ext cx="141" cy="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2" name="Rectangle 1385"/>
                <p:cNvSpPr>
                  <a:spLocks noChangeArrowheads="1"/>
                </p:cNvSpPr>
                <p:nvPr/>
              </p:nvSpPr>
              <p:spPr bwMode="auto">
                <a:xfrm>
                  <a:off x="5118" y="609"/>
                  <a:ext cx="141" cy="7"/>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3" name="Rectangle 1386"/>
                <p:cNvSpPr>
                  <a:spLocks noChangeArrowheads="1"/>
                </p:cNvSpPr>
                <p:nvPr/>
              </p:nvSpPr>
              <p:spPr bwMode="auto">
                <a:xfrm>
                  <a:off x="5118" y="616"/>
                  <a:ext cx="141" cy="6"/>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4" name="Rectangle 1387"/>
                <p:cNvSpPr>
                  <a:spLocks noChangeArrowheads="1"/>
                </p:cNvSpPr>
                <p:nvPr/>
              </p:nvSpPr>
              <p:spPr bwMode="auto">
                <a:xfrm>
                  <a:off x="5118" y="622"/>
                  <a:ext cx="141" cy="7"/>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5" name="Rectangle 1388"/>
                <p:cNvSpPr>
                  <a:spLocks noChangeArrowheads="1"/>
                </p:cNvSpPr>
                <p:nvPr/>
              </p:nvSpPr>
              <p:spPr bwMode="auto">
                <a:xfrm>
                  <a:off x="5118" y="629"/>
                  <a:ext cx="141" cy="7"/>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6" name="Rectangle 1389"/>
                <p:cNvSpPr>
                  <a:spLocks noChangeArrowheads="1"/>
                </p:cNvSpPr>
                <p:nvPr/>
              </p:nvSpPr>
              <p:spPr bwMode="auto">
                <a:xfrm>
                  <a:off x="5118" y="636"/>
                  <a:ext cx="141" cy="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7" name="Rectangle 1390"/>
                <p:cNvSpPr>
                  <a:spLocks noChangeArrowheads="1"/>
                </p:cNvSpPr>
                <p:nvPr/>
              </p:nvSpPr>
              <p:spPr bwMode="auto">
                <a:xfrm>
                  <a:off x="5118" y="643"/>
                  <a:ext cx="141" cy="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8" name="Rectangle 1391"/>
                <p:cNvSpPr>
                  <a:spLocks noChangeArrowheads="1"/>
                </p:cNvSpPr>
                <p:nvPr/>
              </p:nvSpPr>
              <p:spPr bwMode="auto">
                <a:xfrm>
                  <a:off x="5118" y="650"/>
                  <a:ext cx="141" cy="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29" name="Rectangle 1392"/>
                <p:cNvSpPr>
                  <a:spLocks noChangeArrowheads="1"/>
                </p:cNvSpPr>
                <p:nvPr/>
              </p:nvSpPr>
              <p:spPr bwMode="auto">
                <a:xfrm>
                  <a:off x="5118" y="656"/>
                  <a:ext cx="141" cy="7"/>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30" name="Freeform 1393"/>
                <p:cNvSpPr>
                  <a:spLocks/>
                </p:cNvSpPr>
                <p:nvPr/>
              </p:nvSpPr>
              <p:spPr bwMode="auto">
                <a:xfrm>
                  <a:off x="5121" y="570"/>
                  <a:ext cx="136" cy="97"/>
                </a:xfrm>
                <a:custGeom>
                  <a:avLst/>
                  <a:gdLst>
                    <a:gd name="T0" fmla="*/ 20 w 136"/>
                    <a:gd name="T1" fmla="*/ 18 h 97"/>
                    <a:gd name="T2" fmla="*/ 9 w 136"/>
                    <a:gd name="T3" fmla="*/ 65 h 97"/>
                    <a:gd name="T4" fmla="*/ 20 w 136"/>
                    <a:gd name="T5" fmla="*/ 76 h 97"/>
                    <a:gd name="T6" fmla="*/ 116 w 136"/>
                    <a:gd name="T7" fmla="*/ 77 h 97"/>
                    <a:gd name="T8" fmla="*/ 127 w 136"/>
                    <a:gd name="T9" fmla="*/ 30 h 97"/>
                    <a:gd name="T10" fmla="*/ 116 w 136"/>
                    <a:gd name="T11" fmla="*/ 18 h 97"/>
                    <a:gd name="T12" fmla="*/ 20 w 136"/>
                    <a:gd name="T13" fmla="*/ 18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97">
                      <a:moveTo>
                        <a:pt x="20" y="18"/>
                      </a:moveTo>
                      <a:cubicBezTo>
                        <a:pt x="5" y="28"/>
                        <a:pt x="0" y="49"/>
                        <a:pt x="9" y="65"/>
                      </a:cubicBezTo>
                      <a:cubicBezTo>
                        <a:pt x="12" y="70"/>
                        <a:pt x="16" y="74"/>
                        <a:pt x="20" y="76"/>
                      </a:cubicBezTo>
                      <a:cubicBezTo>
                        <a:pt x="49" y="97"/>
                        <a:pt x="87" y="97"/>
                        <a:pt x="116" y="77"/>
                      </a:cubicBezTo>
                      <a:cubicBezTo>
                        <a:pt x="132" y="67"/>
                        <a:pt x="136" y="46"/>
                        <a:pt x="127" y="30"/>
                      </a:cubicBezTo>
                      <a:cubicBezTo>
                        <a:pt x="124" y="25"/>
                        <a:pt x="120" y="21"/>
                        <a:pt x="116" y="18"/>
                      </a:cubicBezTo>
                      <a:cubicBezTo>
                        <a:pt x="86" y="0"/>
                        <a:pt x="50" y="0"/>
                        <a:pt x="20" y="18"/>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15431" name="Picture 13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 y="677"/>
                  <a:ext cx="22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2" name="Picture 13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 y="677"/>
                  <a:ext cx="22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3" name="Freeform 1396"/>
                <p:cNvSpPr>
                  <a:spLocks/>
                </p:cNvSpPr>
                <p:nvPr/>
              </p:nvSpPr>
              <p:spPr bwMode="auto">
                <a:xfrm>
                  <a:off x="5214" y="690"/>
                  <a:ext cx="204" cy="171"/>
                </a:xfrm>
                <a:custGeom>
                  <a:avLst/>
                  <a:gdLst>
                    <a:gd name="T0" fmla="*/ 0 w 204"/>
                    <a:gd name="T1" fmla="*/ 74 h 171"/>
                    <a:gd name="T2" fmla="*/ 163 w 204"/>
                    <a:gd name="T3" fmla="*/ 171 h 171"/>
                    <a:gd name="T4" fmla="*/ 204 w 204"/>
                    <a:gd name="T5" fmla="*/ 98 h 171"/>
                    <a:gd name="T6" fmla="*/ 41 w 204"/>
                    <a:gd name="T7" fmla="*/ 0 h 171"/>
                    <a:gd name="T8" fmla="*/ 0 w 204"/>
                    <a:gd name="T9" fmla="*/ 74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1">
                      <a:moveTo>
                        <a:pt x="0" y="74"/>
                      </a:moveTo>
                      <a:lnTo>
                        <a:pt x="163" y="171"/>
                      </a:lnTo>
                      <a:lnTo>
                        <a:pt x="204" y="98"/>
                      </a:lnTo>
                      <a:lnTo>
                        <a:pt x="41" y="0"/>
                      </a:lnTo>
                      <a:lnTo>
                        <a:pt x="0" y="74"/>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15434" name="Picture 13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2" y="554"/>
                  <a:ext cx="6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5" name="Picture 13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2" y="554"/>
                  <a:ext cx="6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6" name="Freeform 1399"/>
                <p:cNvSpPr>
                  <a:spLocks/>
                </p:cNvSpPr>
                <p:nvPr/>
              </p:nvSpPr>
              <p:spPr bwMode="auto">
                <a:xfrm>
                  <a:off x="5163" y="562"/>
                  <a:ext cx="54" cy="70"/>
                </a:xfrm>
                <a:custGeom>
                  <a:avLst/>
                  <a:gdLst>
                    <a:gd name="T0" fmla="*/ 1 w 54"/>
                    <a:gd name="T1" fmla="*/ 0 h 70"/>
                    <a:gd name="T2" fmla="*/ 1 w 54"/>
                    <a:gd name="T3" fmla="*/ 49 h 70"/>
                    <a:gd name="T4" fmla="*/ 8 w 54"/>
                    <a:gd name="T5" fmla="*/ 61 h 70"/>
                    <a:gd name="T6" fmla="*/ 47 w 54"/>
                    <a:gd name="T7" fmla="*/ 61 h 70"/>
                    <a:gd name="T8" fmla="*/ 54 w 54"/>
                    <a:gd name="T9" fmla="*/ 50 h 70"/>
                    <a:gd name="T10" fmla="*/ 53 w 54"/>
                    <a:gd name="T11" fmla="*/ 0 h 70"/>
                    <a:gd name="T12" fmla="*/ 47 w 54"/>
                    <a:gd name="T13" fmla="*/ 12 h 70"/>
                    <a:gd name="T14" fmla="*/ 7 w 54"/>
                    <a:gd name="T15" fmla="*/ 12 h 70"/>
                    <a:gd name="T16" fmla="*/ 1 w 54"/>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70">
                      <a:moveTo>
                        <a:pt x="1" y="0"/>
                      </a:moveTo>
                      <a:cubicBezTo>
                        <a:pt x="0" y="17"/>
                        <a:pt x="1" y="33"/>
                        <a:pt x="1" y="49"/>
                      </a:cubicBezTo>
                      <a:cubicBezTo>
                        <a:pt x="1" y="54"/>
                        <a:pt x="3" y="59"/>
                        <a:pt x="8" y="61"/>
                      </a:cubicBezTo>
                      <a:cubicBezTo>
                        <a:pt x="19" y="70"/>
                        <a:pt x="35" y="70"/>
                        <a:pt x="47" y="61"/>
                      </a:cubicBezTo>
                      <a:cubicBezTo>
                        <a:pt x="51" y="59"/>
                        <a:pt x="53" y="55"/>
                        <a:pt x="54" y="50"/>
                      </a:cubicBezTo>
                      <a:cubicBezTo>
                        <a:pt x="54" y="34"/>
                        <a:pt x="54" y="17"/>
                        <a:pt x="53" y="0"/>
                      </a:cubicBezTo>
                      <a:cubicBezTo>
                        <a:pt x="53" y="5"/>
                        <a:pt x="51" y="10"/>
                        <a:pt x="47" y="12"/>
                      </a:cubicBezTo>
                      <a:cubicBezTo>
                        <a:pt x="35" y="20"/>
                        <a:pt x="19" y="20"/>
                        <a:pt x="7" y="12"/>
                      </a:cubicBezTo>
                      <a:cubicBezTo>
                        <a:pt x="3" y="9"/>
                        <a:pt x="0" y="5"/>
                        <a:pt x="1" y="0"/>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37" name="Rectangle 1400"/>
                <p:cNvSpPr>
                  <a:spLocks noChangeArrowheads="1"/>
                </p:cNvSpPr>
                <p:nvPr/>
              </p:nvSpPr>
              <p:spPr bwMode="auto">
                <a:xfrm>
                  <a:off x="5138" y="663"/>
                  <a:ext cx="54"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38" name="Freeform 1401"/>
                <p:cNvSpPr>
                  <a:spLocks/>
                </p:cNvSpPr>
                <p:nvPr/>
              </p:nvSpPr>
              <p:spPr bwMode="auto">
                <a:xfrm>
                  <a:off x="5142" y="669"/>
                  <a:ext cx="43" cy="38"/>
                </a:xfrm>
                <a:custGeom>
                  <a:avLst/>
                  <a:gdLst>
                    <a:gd name="T0" fmla="*/ 0 w 103"/>
                    <a:gd name="T1" fmla="*/ 10 h 89"/>
                    <a:gd name="T2" fmla="*/ 18 w 103"/>
                    <a:gd name="T3" fmla="*/ 16 h 89"/>
                    <a:gd name="T4" fmla="*/ 18 w 103"/>
                    <a:gd name="T5" fmla="*/ 6 h 89"/>
                    <a:gd name="T6" fmla="*/ 0 w 103"/>
                    <a:gd name="T7" fmla="*/ 0 h 89"/>
                    <a:gd name="T8" fmla="*/ 0 w 103"/>
                    <a:gd name="T9" fmla="*/ 0 h 89"/>
                    <a:gd name="T10" fmla="*/ 0 w 103"/>
                    <a:gd name="T11" fmla="*/ 10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89">
                      <a:moveTo>
                        <a:pt x="0" y="53"/>
                      </a:moveTo>
                      <a:cubicBezTo>
                        <a:pt x="31" y="73"/>
                        <a:pt x="66" y="86"/>
                        <a:pt x="103" y="89"/>
                      </a:cubicBezTo>
                      <a:lnTo>
                        <a:pt x="103" y="36"/>
                      </a:lnTo>
                      <a:cubicBezTo>
                        <a:pt x="66" y="35"/>
                        <a:pt x="30" y="23"/>
                        <a:pt x="0" y="0"/>
                      </a:cubicBezTo>
                      <a:lnTo>
                        <a:pt x="0" y="53"/>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439" name="Rectangle 1402"/>
                <p:cNvSpPr>
                  <a:spLocks noChangeArrowheads="1"/>
                </p:cNvSpPr>
                <p:nvPr/>
              </p:nvSpPr>
              <p:spPr bwMode="auto">
                <a:xfrm>
                  <a:off x="5138" y="663"/>
                  <a:ext cx="54"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40" name="Freeform 1403"/>
                <p:cNvSpPr>
                  <a:spLocks/>
                </p:cNvSpPr>
                <p:nvPr/>
              </p:nvSpPr>
              <p:spPr bwMode="auto">
                <a:xfrm>
                  <a:off x="5142" y="669"/>
                  <a:ext cx="43" cy="38"/>
                </a:xfrm>
                <a:custGeom>
                  <a:avLst/>
                  <a:gdLst>
                    <a:gd name="T0" fmla="*/ 0 w 103"/>
                    <a:gd name="T1" fmla="*/ 10 h 89"/>
                    <a:gd name="T2" fmla="*/ 18 w 103"/>
                    <a:gd name="T3" fmla="*/ 16 h 89"/>
                    <a:gd name="T4" fmla="*/ 18 w 103"/>
                    <a:gd name="T5" fmla="*/ 6 h 89"/>
                    <a:gd name="T6" fmla="*/ 0 w 103"/>
                    <a:gd name="T7" fmla="*/ 0 h 89"/>
                    <a:gd name="T8" fmla="*/ 0 w 103"/>
                    <a:gd name="T9" fmla="*/ 0 h 89"/>
                    <a:gd name="T10" fmla="*/ 0 w 103"/>
                    <a:gd name="T11" fmla="*/ 10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 h="89">
                      <a:moveTo>
                        <a:pt x="0" y="53"/>
                      </a:moveTo>
                      <a:cubicBezTo>
                        <a:pt x="31" y="73"/>
                        <a:pt x="66" y="86"/>
                        <a:pt x="103" y="89"/>
                      </a:cubicBezTo>
                      <a:lnTo>
                        <a:pt x="103" y="36"/>
                      </a:lnTo>
                      <a:cubicBezTo>
                        <a:pt x="66" y="35"/>
                        <a:pt x="30" y="23"/>
                        <a:pt x="0" y="0"/>
                      </a:cubicBezTo>
                      <a:lnTo>
                        <a:pt x="0" y="53"/>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41" name="Rectangle 1404"/>
                <p:cNvSpPr>
                  <a:spLocks noChangeArrowheads="1"/>
                </p:cNvSpPr>
                <p:nvPr/>
              </p:nvSpPr>
              <p:spPr bwMode="auto">
                <a:xfrm>
                  <a:off x="5185" y="752"/>
                  <a:ext cx="34"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42" name="Freeform 1405"/>
                <p:cNvSpPr>
                  <a:spLocks/>
                </p:cNvSpPr>
                <p:nvPr/>
              </p:nvSpPr>
              <p:spPr bwMode="auto">
                <a:xfrm>
                  <a:off x="5186" y="757"/>
                  <a:ext cx="20" cy="16"/>
                </a:xfrm>
                <a:custGeom>
                  <a:avLst/>
                  <a:gdLst>
                    <a:gd name="T0" fmla="*/ 0 w 49"/>
                    <a:gd name="T1" fmla="*/ 7 h 36"/>
                    <a:gd name="T2" fmla="*/ 8 w 49"/>
                    <a:gd name="T3" fmla="*/ 6 h 36"/>
                    <a:gd name="T4" fmla="*/ 8 w 49"/>
                    <a:gd name="T5" fmla="*/ 6 h 36"/>
                    <a:gd name="T6" fmla="*/ 8 w 49"/>
                    <a:gd name="T7" fmla="*/ 0 h 36"/>
                    <a:gd name="T8" fmla="*/ 0 w 49"/>
                    <a:gd name="T9" fmla="*/ 0 h 36"/>
                    <a:gd name="T10" fmla="*/ 0 w 49"/>
                    <a:gd name="T11" fmla="*/ 0 h 36"/>
                    <a:gd name="T12" fmla="*/ 0 w 49"/>
                    <a:gd name="T13" fmla="*/ 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36">
                      <a:moveTo>
                        <a:pt x="0" y="35"/>
                      </a:moveTo>
                      <a:cubicBezTo>
                        <a:pt x="16" y="36"/>
                        <a:pt x="33" y="35"/>
                        <a:pt x="49" y="31"/>
                      </a:cubicBezTo>
                      <a:lnTo>
                        <a:pt x="49" y="0"/>
                      </a:lnTo>
                      <a:cubicBezTo>
                        <a:pt x="33" y="3"/>
                        <a:pt x="16" y="4"/>
                        <a:pt x="0" y="3"/>
                      </a:cubicBezTo>
                      <a:lnTo>
                        <a:pt x="0" y="35"/>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443" name="Rectangle 1406"/>
                <p:cNvSpPr>
                  <a:spLocks noChangeArrowheads="1"/>
                </p:cNvSpPr>
                <p:nvPr/>
              </p:nvSpPr>
              <p:spPr bwMode="auto">
                <a:xfrm>
                  <a:off x="5185" y="752"/>
                  <a:ext cx="34"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44" name="Freeform 1407"/>
                <p:cNvSpPr>
                  <a:spLocks/>
                </p:cNvSpPr>
                <p:nvPr/>
              </p:nvSpPr>
              <p:spPr bwMode="auto">
                <a:xfrm>
                  <a:off x="5186" y="757"/>
                  <a:ext cx="20" cy="16"/>
                </a:xfrm>
                <a:custGeom>
                  <a:avLst/>
                  <a:gdLst>
                    <a:gd name="T0" fmla="*/ 0 w 49"/>
                    <a:gd name="T1" fmla="*/ 7 h 36"/>
                    <a:gd name="T2" fmla="*/ 8 w 49"/>
                    <a:gd name="T3" fmla="*/ 6 h 36"/>
                    <a:gd name="T4" fmla="*/ 8 w 49"/>
                    <a:gd name="T5" fmla="*/ 6 h 36"/>
                    <a:gd name="T6" fmla="*/ 8 w 49"/>
                    <a:gd name="T7" fmla="*/ 0 h 36"/>
                    <a:gd name="T8" fmla="*/ 0 w 49"/>
                    <a:gd name="T9" fmla="*/ 0 h 36"/>
                    <a:gd name="T10" fmla="*/ 0 w 49"/>
                    <a:gd name="T11" fmla="*/ 0 h 36"/>
                    <a:gd name="T12" fmla="*/ 0 w 49"/>
                    <a:gd name="T13" fmla="*/ 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36">
                      <a:moveTo>
                        <a:pt x="0" y="35"/>
                      </a:moveTo>
                      <a:cubicBezTo>
                        <a:pt x="16" y="36"/>
                        <a:pt x="33" y="35"/>
                        <a:pt x="49" y="31"/>
                      </a:cubicBezTo>
                      <a:lnTo>
                        <a:pt x="49" y="0"/>
                      </a:lnTo>
                      <a:cubicBezTo>
                        <a:pt x="33" y="3"/>
                        <a:pt x="16" y="4"/>
                        <a:pt x="0" y="3"/>
                      </a:cubicBezTo>
                      <a:lnTo>
                        <a:pt x="0" y="3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45" name="Rectangle 1408"/>
                <p:cNvSpPr>
                  <a:spLocks noChangeArrowheads="1"/>
                </p:cNvSpPr>
                <p:nvPr/>
              </p:nvSpPr>
              <p:spPr bwMode="auto">
                <a:xfrm>
                  <a:off x="5131" y="759"/>
                  <a:ext cx="21" cy="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46" name="Freeform 1409"/>
                <p:cNvSpPr>
                  <a:spLocks/>
                </p:cNvSpPr>
                <p:nvPr/>
              </p:nvSpPr>
              <p:spPr bwMode="auto">
                <a:xfrm>
                  <a:off x="5137" y="765"/>
                  <a:ext cx="9" cy="49"/>
                </a:xfrm>
                <a:custGeom>
                  <a:avLst/>
                  <a:gdLst>
                    <a:gd name="T0" fmla="*/ 0 w 22"/>
                    <a:gd name="T1" fmla="*/ 18 h 115"/>
                    <a:gd name="T2" fmla="*/ 4 w 22"/>
                    <a:gd name="T3" fmla="*/ 21 h 115"/>
                    <a:gd name="T4" fmla="*/ 4 w 22"/>
                    <a:gd name="T5" fmla="*/ 21 h 115"/>
                    <a:gd name="T6" fmla="*/ 4 w 22"/>
                    <a:gd name="T7" fmla="*/ 3 h 115"/>
                    <a:gd name="T8" fmla="*/ 0 w 22"/>
                    <a:gd name="T9" fmla="*/ 0 h 115"/>
                    <a:gd name="T10" fmla="*/ 0 w 22"/>
                    <a:gd name="T11" fmla="*/ 0 h 115"/>
                    <a:gd name="T12" fmla="*/ 0 w 22"/>
                    <a:gd name="T13" fmla="*/ 18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15">
                      <a:moveTo>
                        <a:pt x="0" y="99"/>
                      </a:moveTo>
                      <a:cubicBezTo>
                        <a:pt x="7" y="105"/>
                        <a:pt x="14" y="110"/>
                        <a:pt x="22" y="115"/>
                      </a:cubicBezTo>
                      <a:lnTo>
                        <a:pt x="21" y="15"/>
                      </a:lnTo>
                      <a:cubicBezTo>
                        <a:pt x="14" y="10"/>
                        <a:pt x="7" y="5"/>
                        <a:pt x="0" y="0"/>
                      </a:cubicBezTo>
                      <a:lnTo>
                        <a:pt x="0" y="99"/>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447" name="Rectangle 1410"/>
                <p:cNvSpPr>
                  <a:spLocks noChangeArrowheads="1"/>
                </p:cNvSpPr>
                <p:nvPr/>
              </p:nvSpPr>
              <p:spPr bwMode="auto">
                <a:xfrm>
                  <a:off x="5131" y="759"/>
                  <a:ext cx="21" cy="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48" name="Freeform 1411"/>
                <p:cNvSpPr>
                  <a:spLocks/>
                </p:cNvSpPr>
                <p:nvPr/>
              </p:nvSpPr>
              <p:spPr bwMode="auto">
                <a:xfrm>
                  <a:off x="5137" y="765"/>
                  <a:ext cx="9" cy="49"/>
                </a:xfrm>
                <a:custGeom>
                  <a:avLst/>
                  <a:gdLst>
                    <a:gd name="T0" fmla="*/ 0 w 22"/>
                    <a:gd name="T1" fmla="*/ 18 h 115"/>
                    <a:gd name="T2" fmla="*/ 4 w 22"/>
                    <a:gd name="T3" fmla="*/ 21 h 115"/>
                    <a:gd name="T4" fmla="*/ 4 w 22"/>
                    <a:gd name="T5" fmla="*/ 21 h 115"/>
                    <a:gd name="T6" fmla="*/ 4 w 22"/>
                    <a:gd name="T7" fmla="*/ 3 h 115"/>
                    <a:gd name="T8" fmla="*/ 0 w 22"/>
                    <a:gd name="T9" fmla="*/ 0 h 115"/>
                    <a:gd name="T10" fmla="*/ 0 w 22"/>
                    <a:gd name="T11" fmla="*/ 0 h 115"/>
                    <a:gd name="T12" fmla="*/ 0 w 22"/>
                    <a:gd name="T13" fmla="*/ 18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15">
                      <a:moveTo>
                        <a:pt x="0" y="99"/>
                      </a:moveTo>
                      <a:cubicBezTo>
                        <a:pt x="7" y="105"/>
                        <a:pt x="14" y="110"/>
                        <a:pt x="22" y="115"/>
                      </a:cubicBezTo>
                      <a:lnTo>
                        <a:pt x="21" y="15"/>
                      </a:lnTo>
                      <a:cubicBezTo>
                        <a:pt x="14" y="10"/>
                        <a:pt x="7" y="5"/>
                        <a:pt x="0" y="0"/>
                      </a:cubicBezTo>
                      <a:lnTo>
                        <a:pt x="0" y="9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49" name="Rectangle 1412"/>
                <p:cNvSpPr>
                  <a:spLocks noChangeArrowheads="1"/>
                </p:cNvSpPr>
                <p:nvPr/>
              </p:nvSpPr>
              <p:spPr bwMode="auto">
                <a:xfrm>
                  <a:off x="5152" y="534"/>
                  <a:ext cx="67" cy="7"/>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0" name="Rectangle 1413"/>
                <p:cNvSpPr>
                  <a:spLocks noChangeArrowheads="1"/>
                </p:cNvSpPr>
                <p:nvPr/>
              </p:nvSpPr>
              <p:spPr bwMode="auto">
                <a:xfrm>
                  <a:off x="5152" y="541"/>
                  <a:ext cx="67" cy="6"/>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1" name="Rectangle 1414"/>
                <p:cNvSpPr>
                  <a:spLocks noChangeArrowheads="1"/>
                </p:cNvSpPr>
                <p:nvPr/>
              </p:nvSpPr>
              <p:spPr bwMode="auto">
                <a:xfrm>
                  <a:off x="5152" y="547"/>
                  <a:ext cx="67"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2" name="Rectangle 1415"/>
                <p:cNvSpPr>
                  <a:spLocks noChangeArrowheads="1"/>
                </p:cNvSpPr>
                <p:nvPr/>
              </p:nvSpPr>
              <p:spPr bwMode="auto">
                <a:xfrm>
                  <a:off x="5152" y="554"/>
                  <a:ext cx="67" cy="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3" name="Rectangle 1416"/>
                <p:cNvSpPr>
                  <a:spLocks noChangeArrowheads="1"/>
                </p:cNvSpPr>
                <p:nvPr/>
              </p:nvSpPr>
              <p:spPr bwMode="auto">
                <a:xfrm>
                  <a:off x="5152" y="561"/>
                  <a:ext cx="67" cy="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4" name="Rectangle 1417"/>
                <p:cNvSpPr>
                  <a:spLocks noChangeArrowheads="1"/>
                </p:cNvSpPr>
                <p:nvPr/>
              </p:nvSpPr>
              <p:spPr bwMode="auto">
                <a:xfrm>
                  <a:off x="5152" y="568"/>
                  <a:ext cx="67" cy="7"/>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5" name="Rectangle 1418"/>
                <p:cNvSpPr>
                  <a:spLocks noChangeArrowheads="1"/>
                </p:cNvSpPr>
                <p:nvPr/>
              </p:nvSpPr>
              <p:spPr bwMode="auto">
                <a:xfrm>
                  <a:off x="5152" y="575"/>
                  <a:ext cx="67" cy="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6" name="Rectangle 1419"/>
                <p:cNvSpPr>
                  <a:spLocks noChangeArrowheads="1"/>
                </p:cNvSpPr>
                <p:nvPr/>
              </p:nvSpPr>
              <p:spPr bwMode="auto">
                <a:xfrm>
                  <a:off x="5152" y="582"/>
                  <a:ext cx="67" cy="6"/>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57" name="Freeform 1420"/>
                <p:cNvSpPr>
                  <a:spLocks/>
                </p:cNvSpPr>
                <p:nvPr/>
              </p:nvSpPr>
              <p:spPr bwMode="auto">
                <a:xfrm>
                  <a:off x="5162" y="542"/>
                  <a:ext cx="56" cy="40"/>
                </a:xfrm>
                <a:custGeom>
                  <a:avLst/>
                  <a:gdLst>
                    <a:gd name="T0" fmla="*/ 8 w 56"/>
                    <a:gd name="T1" fmla="*/ 8 h 40"/>
                    <a:gd name="T2" fmla="*/ 4 w 56"/>
                    <a:gd name="T3" fmla="*/ 28 h 40"/>
                    <a:gd name="T4" fmla="*/ 8 w 56"/>
                    <a:gd name="T5" fmla="*/ 32 h 40"/>
                    <a:gd name="T6" fmla="*/ 48 w 56"/>
                    <a:gd name="T7" fmla="*/ 32 h 40"/>
                    <a:gd name="T8" fmla="*/ 53 w 56"/>
                    <a:gd name="T9" fmla="*/ 13 h 40"/>
                    <a:gd name="T10" fmla="*/ 48 w 56"/>
                    <a:gd name="T11" fmla="*/ 8 h 40"/>
                    <a:gd name="T12" fmla="*/ 8 w 56"/>
                    <a:gd name="T13" fmla="*/ 8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40">
                      <a:moveTo>
                        <a:pt x="8" y="8"/>
                      </a:moveTo>
                      <a:cubicBezTo>
                        <a:pt x="2" y="12"/>
                        <a:pt x="0" y="21"/>
                        <a:pt x="4" y="28"/>
                      </a:cubicBezTo>
                      <a:cubicBezTo>
                        <a:pt x="5" y="29"/>
                        <a:pt x="6" y="31"/>
                        <a:pt x="8" y="32"/>
                      </a:cubicBezTo>
                      <a:cubicBezTo>
                        <a:pt x="20" y="40"/>
                        <a:pt x="36" y="40"/>
                        <a:pt x="48" y="32"/>
                      </a:cubicBezTo>
                      <a:cubicBezTo>
                        <a:pt x="54" y="28"/>
                        <a:pt x="56" y="19"/>
                        <a:pt x="53" y="13"/>
                      </a:cubicBezTo>
                      <a:cubicBezTo>
                        <a:pt x="51" y="11"/>
                        <a:pt x="50" y="9"/>
                        <a:pt x="48" y="8"/>
                      </a:cubicBezTo>
                      <a:cubicBezTo>
                        <a:pt x="36" y="0"/>
                        <a:pt x="20" y="0"/>
                        <a:pt x="8" y="8"/>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15458" name="Picture 14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8" y="820"/>
                  <a:ext cx="1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59" name="Picture 14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8" y="820"/>
                  <a:ext cx="1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0" name="Freeform 1423"/>
                <p:cNvSpPr>
                  <a:spLocks/>
                </p:cNvSpPr>
                <p:nvPr/>
              </p:nvSpPr>
              <p:spPr bwMode="auto">
                <a:xfrm>
                  <a:off x="5147" y="828"/>
                  <a:ext cx="86" cy="52"/>
                </a:xfrm>
                <a:custGeom>
                  <a:avLst/>
                  <a:gdLst>
                    <a:gd name="T0" fmla="*/ 11 w 86"/>
                    <a:gd name="T1" fmla="*/ 0 h 52"/>
                    <a:gd name="T2" fmla="*/ 0 w 86"/>
                    <a:gd name="T3" fmla="*/ 20 h 52"/>
                    <a:gd name="T4" fmla="*/ 11 w 86"/>
                    <a:gd name="T5" fmla="*/ 39 h 52"/>
                    <a:gd name="T6" fmla="*/ 76 w 86"/>
                    <a:gd name="T7" fmla="*/ 39 h 52"/>
                    <a:gd name="T8" fmla="*/ 86 w 86"/>
                    <a:gd name="T9" fmla="*/ 20 h 52"/>
                    <a:gd name="T10" fmla="*/ 76 w 86"/>
                    <a:gd name="T11" fmla="*/ 0 h 52"/>
                    <a:gd name="T12" fmla="*/ 11 w 86"/>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52">
                      <a:moveTo>
                        <a:pt x="11" y="0"/>
                      </a:moveTo>
                      <a:cubicBezTo>
                        <a:pt x="8" y="7"/>
                        <a:pt x="4" y="13"/>
                        <a:pt x="0" y="20"/>
                      </a:cubicBezTo>
                      <a:cubicBezTo>
                        <a:pt x="1" y="27"/>
                        <a:pt x="5" y="35"/>
                        <a:pt x="11" y="39"/>
                      </a:cubicBezTo>
                      <a:cubicBezTo>
                        <a:pt x="31" y="52"/>
                        <a:pt x="56" y="52"/>
                        <a:pt x="76" y="39"/>
                      </a:cubicBezTo>
                      <a:cubicBezTo>
                        <a:pt x="81" y="35"/>
                        <a:pt x="86" y="28"/>
                        <a:pt x="86" y="20"/>
                      </a:cubicBezTo>
                      <a:cubicBezTo>
                        <a:pt x="83" y="14"/>
                        <a:pt x="79" y="7"/>
                        <a:pt x="76" y="0"/>
                      </a:cubicBezTo>
                      <a:cubicBezTo>
                        <a:pt x="55" y="10"/>
                        <a:pt x="31" y="10"/>
                        <a:pt x="11" y="0"/>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61" name="Freeform 1424"/>
                <p:cNvSpPr>
                  <a:spLocks/>
                </p:cNvSpPr>
                <p:nvPr/>
              </p:nvSpPr>
              <p:spPr bwMode="auto">
                <a:xfrm>
                  <a:off x="5008" y="542"/>
                  <a:ext cx="410" cy="338"/>
                </a:xfrm>
                <a:custGeom>
                  <a:avLst/>
                  <a:gdLst>
                    <a:gd name="T0" fmla="*/ 50 w 977"/>
                    <a:gd name="T1" fmla="*/ 106 h 794"/>
                    <a:gd name="T2" fmla="*/ 56 w 977"/>
                    <a:gd name="T3" fmla="*/ 118 h 794"/>
                    <a:gd name="T4" fmla="*/ 63 w 977"/>
                    <a:gd name="T5" fmla="*/ 122 h 794"/>
                    <a:gd name="T6" fmla="*/ 58 w 977"/>
                    <a:gd name="T7" fmla="*/ 130 h 794"/>
                    <a:gd name="T8" fmla="*/ 63 w 977"/>
                    <a:gd name="T9" fmla="*/ 138 h 794"/>
                    <a:gd name="T10" fmla="*/ 90 w 977"/>
                    <a:gd name="T11" fmla="*/ 138 h 794"/>
                    <a:gd name="T12" fmla="*/ 94 w 977"/>
                    <a:gd name="T13" fmla="*/ 130 h 794"/>
                    <a:gd name="T14" fmla="*/ 90 w 977"/>
                    <a:gd name="T15" fmla="*/ 122 h 794"/>
                    <a:gd name="T16" fmla="*/ 97 w 977"/>
                    <a:gd name="T17" fmla="*/ 118 h 794"/>
                    <a:gd name="T18" fmla="*/ 103 w 977"/>
                    <a:gd name="T19" fmla="*/ 106 h 794"/>
                    <a:gd name="T20" fmla="*/ 103 w 977"/>
                    <a:gd name="T21" fmla="*/ 106 h 794"/>
                    <a:gd name="T22" fmla="*/ 103 w 977"/>
                    <a:gd name="T23" fmla="*/ 104 h 794"/>
                    <a:gd name="T24" fmla="*/ 155 w 977"/>
                    <a:gd name="T25" fmla="*/ 136 h 794"/>
                    <a:gd name="T26" fmla="*/ 172 w 977"/>
                    <a:gd name="T27" fmla="*/ 104 h 794"/>
                    <a:gd name="T28" fmla="*/ 103 w 977"/>
                    <a:gd name="T29" fmla="*/ 63 h 794"/>
                    <a:gd name="T30" fmla="*/ 103 w 977"/>
                    <a:gd name="T31" fmla="*/ 65 h 794"/>
                    <a:gd name="T32" fmla="*/ 103 w 977"/>
                    <a:gd name="T33" fmla="*/ 32 h 794"/>
                    <a:gd name="T34" fmla="*/ 97 w 977"/>
                    <a:gd name="T35" fmla="*/ 20 h 794"/>
                    <a:gd name="T36" fmla="*/ 88 w 977"/>
                    <a:gd name="T37" fmla="*/ 16 h 794"/>
                    <a:gd name="T38" fmla="*/ 87 w 977"/>
                    <a:gd name="T39" fmla="*/ 9 h 794"/>
                    <a:gd name="T40" fmla="*/ 85 w 977"/>
                    <a:gd name="T41" fmla="*/ 3 h 794"/>
                    <a:gd name="T42" fmla="*/ 68 w 977"/>
                    <a:gd name="T43" fmla="*/ 3 h 794"/>
                    <a:gd name="T44" fmla="*/ 65 w 977"/>
                    <a:gd name="T45" fmla="*/ 9 h 794"/>
                    <a:gd name="T46" fmla="*/ 65 w 977"/>
                    <a:gd name="T47" fmla="*/ 15 h 794"/>
                    <a:gd name="T48" fmla="*/ 56 w 977"/>
                    <a:gd name="T49" fmla="*/ 20 h 794"/>
                    <a:gd name="T50" fmla="*/ 50 w 977"/>
                    <a:gd name="T51" fmla="*/ 29 h 794"/>
                    <a:gd name="T52" fmla="*/ 17 w 977"/>
                    <a:gd name="T53" fmla="*/ 11 h 794"/>
                    <a:gd name="T54" fmla="*/ 17 w 977"/>
                    <a:gd name="T55" fmla="*/ 11 h 794"/>
                    <a:gd name="T56" fmla="*/ 0 w 977"/>
                    <a:gd name="T57" fmla="*/ 42 h 794"/>
                    <a:gd name="T58" fmla="*/ 50 w 977"/>
                    <a:gd name="T59" fmla="*/ 72 h 794"/>
                    <a:gd name="T60" fmla="*/ 50 w 977"/>
                    <a:gd name="T61" fmla="*/ 106 h 7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7" h="794">
                      <a:moveTo>
                        <a:pt x="281" y="585"/>
                      </a:moveTo>
                      <a:cubicBezTo>
                        <a:pt x="281" y="612"/>
                        <a:pt x="295" y="638"/>
                        <a:pt x="319" y="652"/>
                      </a:cubicBezTo>
                      <a:cubicBezTo>
                        <a:pt x="331" y="661"/>
                        <a:pt x="345" y="668"/>
                        <a:pt x="359" y="674"/>
                      </a:cubicBezTo>
                      <a:cubicBezTo>
                        <a:pt x="349" y="688"/>
                        <a:pt x="340" y="702"/>
                        <a:pt x="332" y="717"/>
                      </a:cubicBezTo>
                      <a:cubicBezTo>
                        <a:pt x="333" y="735"/>
                        <a:pt x="343" y="752"/>
                        <a:pt x="357" y="762"/>
                      </a:cubicBezTo>
                      <a:cubicBezTo>
                        <a:pt x="404" y="794"/>
                        <a:pt x="464" y="794"/>
                        <a:pt x="511" y="762"/>
                      </a:cubicBezTo>
                      <a:cubicBezTo>
                        <a:pt x="525" y="753"/>
                        <a:pt x="534" y="737"/>
                        <a:pt x="535" y="719"/>
                      </a:cubicBezTo>
                      <a:cubicBezTo>
                        <a:pt x="528" y="703"/>
                        <a:pt x="520" y="687"/>
                        <a:pt x="511" y="672"/>
                      </a:cubicBezTo>
                      <a:cubicBezTo>
                        <a:pt x="524" y="666"/>
                        <a:pt x="536" y="660"/>
                        <a:pt x="547" y="652"/>
                      </a:cubicBezTo>
                      <a:cubicBezTo>
                        <a:pt x="569" y="638"/>
                        <a:pt x="583" y="614"/>
                        <a:pt x="584" y="588"/>
                      </a:cubicBezTo>
                      <a:lnTo>
                        <a:pt x="584" y="576"/>
                      </a:lnTo>
                      <a:lnTo>
                        <a:pt x="879" y="749"/>
                      </a:lnTo>
                      <a:lnTo>
                        <a:pt x="977" y="575"/>
                      </a:lnTo>
                      <a:lnTo>
                        <a:pt x="587" y="347"/>
                      </a:lnTo>
                      <a:lnTo>
                        <a:pt x="584" y="359"/>
                      </a:lnTo>
                      <a:lnTo>
                        <a:pt x="584" y="177"/>
                      </a:lnTo>
                      <a:cubicBezTo>
                        <a:pt x="584" y="149"/>
                        <a:pt x="569" y="124"/>
                        <a:pt x="547" y="109"/>
                      </a:cubicBezTo>
                      <a:cubicBezTo>
                        <a:pt x="531" y="100"/>
                        <a:pt x="514" y="92"/>
                        <a:pt x="497" y="86"/>
                      </a:cubicBezTo>
                      <a:cubicBezTo>
                        <a:pt x="497" y="73"/>
                        <a:pt x="497" y="60"/>
                        <a:pt x="496" y="47"/>
                      </a:cubicBezTo>
                      <a:cubicBezTo>
                        <a:pt x="497" y="35"/>
                        <a:pt x="491" y="24"/>
                        <a:pt x="481" y="18"/>
                      </a:cubicBezTo>
                      <a:cubicBezTo>
                        <a:pt x="451" y="0"/>
                        <a:pt x="415" y="0"/>
                        <a:pt x="386" y="18"/>
                      </a:cubicBezTo>
                      <a:cubicBezTo>
                        <a:pt x="376" y="24"/>
                        <a:pt x="370" y="35"/>
                        <a:pt x="370" y="46"/>
                      </a:cubicBezTo>
                      <a:cubicBezTo>
                        <a:pt x="370" y="59"/>
                        <a:pt x="370" y="71"/>
                        <a:pt x="371" y="84"/>
                      </a:cubicBezTo>
                      <a:cubicBezTo>
                        <a:pt x="352" y="89"/>
                        <a:pt x="334" y="97"/>
                        <a:pt x="317" y="108"/>
                      </a:cubicBezTo>
                      <a:cubicBezTo>
                        <a:pt x="298" y="119"/>
                        <a:pt x="285" y="138"/>
                        <a:pt x="280" y="160"/>
                      </a:cubicBezTo>
                      <a:cubicBezTo>
                        <a:pt x="218" y="128"/>
                        <a:pt x="157" y="94"/>
                        <a:pt x="97" y="58"/>
                      </a:cubicBezTo>
                      <a:lnTo>
                        <a:pt x="0" y="230"/>
                      </a:lnTo>
                      <a:lnTo>
                        <a:pt x="280" y="394"/>
                      </a:lnTo>
                      <a:lnTo>
                        <a:pt x="281" y="585"/>
                      </a:ln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62" name="Rectangle 1425"/>
                <p:cNvSpPr>
                  <a:spLocks noChangeArrowheads="1"/>
                </p:cNvSpPr>
                <p:nvPr/>
              </p:nvSpPr>
              <p:spPr bwMode="auto">
                <a:xfrm>
                  <a:off x="4856" y="922"/>
                  <a:ext cx="13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GPS</a:t>
                  </a:r>
                  <a:endParaRPr lang="zh-CN" altLang="zh-CN" sz="1350"/>
                </a:p>
              </p:txBody>
            </p:sp>
            <p:sp>
              <p:nvSpPr>
                <p:cNvPr id="15463" name="Rectangle 1426"/>
                <p:cNvSpPr>
                  <a:spLocks noChangeArrowheads="1"/>
                </p:cNvSpPr>
                <p:nvPr/>
              </p:nvSpPr>
              <p:spPr bwMode="auto">
                <a:xfrm>
                  <a:off x="4990" y="922"/>
                  <a:ext cx="4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a:t>
                  </a:r>
                  <a:endParaRPr lang="zh-CN" altLang="zh-CN" sz="1350"/>
                </a:p>
              </p:txBody>
            </p:sp>
            <p:sp>
              <p:nvSpPr>
                <p:cNvPr id="15464" name="Rectangle 1427"/>
                <p:cNvSpPr>
                  <a:spLocks noChangeArrowheads="1"/>
                </p:cNvSpPr>
                <p:nvPr/>
              </p:nvSpPr>
              <p:spPr bwMode="auto">
                <a:xfrm>
                  <a:off x="5031" y="922"/>
                  <a:ext cx="55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北斗定位卫星</a:t>
                  </a:r>
                  <a:endParaRPr lang="zh-CN" altLang="zh-CN" sz="1350"/>
                </a:p>
              </p:txBody>
            </p:sp>
            <p:sp>
              <p:nvSpPr>
                <p:cNvPr id="15465" name="Rectangle 1428"/>
                <p:cNvSpPr>
                  <a:spLocks noChangeArrowheads="1"/>
                </p:cNvSpPr>
                <p:nvPr/>
              </p:nvSpPr>
              <p:spPr bwMode="auto">
                <a:xfrm>
                  <a:off x="3177" y="2142"/>
                  <a:ext cx="37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差分定位</a:t>
                  </a:r>
                  <a:endParaRPr lang="zh-CN" altLang="zh-CN" sz="1350"/>
                </a:p>
              </p:txBody>
            </p:sp>
            <p:sp>
              <p:nvSpPr>
                <p:cNvPr id="15466" name="Rectangle 1429"/>
                <p:cNvSpPr>
                  <a:spLocks noChangeArrowheads="1"/>
                </p:cNvSpPr>
                <p:nvPr/>
              </p:nvSpPr>
              <p:spPr bwMode="auto">
                <a:xfrm>
                  <a:off x="3217" y="2251"/>
                  <a:ext cx="27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基准站</a:t>
                  </a:r>
                  <a:endParaRPr lang="zh-CN" altLang="zh-CN" sz="1350"/>
                </a:p>
              </p:txBody>
            </p:sp>
            <p:sp>
              <p:nvSpPr>
                <p:cNvPr id="15467" name="Rectangle 1430"/>
                <p:cNvSpPr>
                  <a:spLocks noChangeArrowheads="1"/>
                </p:cNvSpPr>
                <p:nvPr/>
              </p:nvSpPr>
              <p:spPr bwMode="auto">
                <a:xfrm>
                  <a:off x="3882" y="561"/>
                  <a:ext cx="37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825" b="1">
                      <a:solidFill>
                        <a:srgbClr val="000000"/>
                      </a:solidFill>
                      <a:latin typeface="宋体" panose="02010600030101010101" pitchFamily="2" charset="-122"/>
                    </a:rPr>
                    <a:t>位置服务</a:t>
                  </a:r>
                  <a:endParaRPr lang="zh-CN" altLang="zh-CN" sz="1350"/>
                </a:p>
              </p:txBody>
            </p:sp>
            <p:grpSp>
              <p:nvGrpSpPr>
                <p:cNvPr id="15468" name="Group 1730"/>
                <p:cNvGrpSpPr>
                  <a:grpSpLocks/>
                </p:cNvGrpSpPr>
                <p:nvPr/>
              </p:nvGrpSpPr>
              <p:grpSpPr bwMode="auto">
                <a:xfrm>
                  <a:off x="3744" y="721"/>
                  <a:ext cx="843" cy="314"/>
                  <a:chOff x="3744" y="721"/>
                  <a:chExt cx="843" cy="314"/>
                </a:xfrm>
              </p:grpSpPr>
              <p:grpSp>
                <p:nvGrpSpPr>
                  <p:cNvPr id="15504" name="Group 1631"/>
                  <p:cNvGrpSpPr>
                    <a:grpSpLocks/>
                  </p:cNvGrpSpPr>
                  <p:nvPr/>
                </p:nvGrpSpPr>
                <p:grpSpPr bwMode="auto">
                  <a:xfrm>
                    <a:off x="3744" y="801"/>
                    <a:ext cx="843" cy="234"/>
                    <a:chOff x="3744" y="801"/>
                    <a:chExt cx="843" cy="234"/>
                  </a:xfrm>
                </p:grpSpPr>
                <p:pic>
                  <p:nvPicPr>
                    <p:cNvPr id="15603" name="Picture 14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1" y="831"/>
                      <a:ext cx="8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04" name="Picture 14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1" y="831"/>
                      <a:ext cx="8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05" name="Freeform 1433"/>
                    <p:cNvSpPr>
                      <a:spLocks/>
                    </p:cNvSpPr>
                    <p:nvPr/>
                  </p:nvSpPr>
                  <p:spPr bwMode="auto">
                    <a:xfrm>
                      <a:off x="3744" y="808"/>
                      <a:ext cx="836" cy="204"/>
                    </a:xfrm>
                    <a:custGeom>
                      <a:avLst/>
                      <a:gdLst>
                        <a:gd name="T0" fmla="*/ 0 w 836"/>
                        <a:gd name="T1" fmla="*/ 204 h 204"/>
                        <a:gd name="T2" fmla="*/ 160 w 836"/>
                        <a:gd name="T3" fmla="*/ 0 h 204"/>
                        <a:gd name="T4" fmla="*/ 836 w 836"/>
                        <a:gd name="T5" fmla="*/ 0 h 204"/>
                        <a:gd name="T6" fmla="*/ 675 w 836"/>
                        <a:gd name="T7" fmla="*/ 204 h 204"/>
                        <a:gd name="T8" fmla="*/ 0 w 836"/>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6" h="204">
                          <a:moveTo>
                            <a:pt x="0" y="204"/>
                          </a:moveTo>
                          <a:lnTo>
                            <a:pt x="160" y="0"/>
                          </a:lnTo>
                          <a:lnTo>
                            <a:pt x="836" y="0"/>
                          </a:lnTo>
                          <a:lnTo>
                            <a:pt x="675" y="204"/>
                          </a:lnTo>
                          <a:lnTo>
                            <a:pt x="0" y="2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606" name="Rectangle 1434"/>
                    <p:cNvSpPr>
                      <a:spLocks noChangeArrowheads="1"/>
                    </p:cNvSpPr>
                    <p:nvPr/>
                  </p:nvSpPr>
                  <p:spPr bwMode="auto">
                    <a:xfrm>
                      <a:off x="3876" y="948"/>
                      <a:ext cx="378" cy="5"/>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07" name="Freeform 1435"/>
                    <p:cNvSpPr>
                      <a:spLocks/>
                    </p:cNvSpPr>
                    <p:nvPr/>
                  </p:nvSpPr>
                  <p:spPr bwMode="auto">
                    <a:xfrm>
                      <a:off x="3958" y="874"/>
                      <a:ext cx="49" cy="78"/>
                    </a:xfrm>
                    <a:custGeom>
                      <a:avLst/>
                      <a:gdLst>
                        <a:gd name="T0" fmla="*/ 49 w 49"/>
                        <a:gd name="T1" fmla="*/ 3 h 78"/>
                        <a:gd name="T2" fmla="*/ 4 w 49"/>
                        <a:gd name="T3" fmla="*/ 78 h 78"/>
                        <a:gd name="T4" fmla="*/ 0 w 49"/>
                        <a:gd name="T5" fmla="*/ 75 h 78"/>
                        <a:gd name="T6" fmla="*/ 45 w 49"/>
                        <a:gd name="T7" fmla="*/ 0 h 78"/>
                        <a:gd name="T8" fmla="*/ 49 w 49"/>
                        <a:gd name="T9" fmla="*/ 3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78">
                          <a:moveTo>
                            <a:pt x="49" y="3"/>
                          </a:moveTo>
                          <a:lnTo>
                            <a:pt x="4" y="78"/>
                          </a:lnTo>
                          <a:lnTo>
                            <a:pt x="0" y="75"/>
                          </a:lnTo>
                          <a:lnTo>
                            <a:pt x="45" y="0"/>
                          </a:lnTo>
                          <a:lnTo>
                            <a:pt x="49" y="3"/>
                          </a:lnTo>
                          <a:close/>
                        </a:path>
                      </a:pathLst>
                    </a:custGeom>
                    <a:solidFill>
                      <a:srgbClr val="000000"/>
                    </a:solidFill>
                    <a:ln w="0" cap="flat">
                      <a:solidFill>
                        <a:srgbClr val="000000"/>
                      </a:solidFill>
                      <a:prstDash val="solid"/>
                      <a:round/>
                      <a:headEnd/>
                      <a:tailEnd/>
                    </a:ln>
                  </p:spPr>
                  <p:txBody>
                    <a:bodyPr/>
                    <a:lstStyle/>
                    <a:p>
                      <a:endParaRPr lang="zh-CN" altLang="en-US" sz="1350"/>
                    </a:p>
                  </p:txBody>
                </p:sp>
                <p:sp>
                  <p:nvSpPr>
                    <p:cNvPr id="15608" name="Freeform 1436"/>
                    <p:cNvSpPr>
                      <a:spLocks/>
                    </p:cNvSpPr>
                    <p:nvPr/>
                  </p:nvSpPr>
                  <p:spPr bwMode="auto">
                    <a:xfrm>
                      <a:off x="4132" y="874"/>
                      <a:ext cx="40" cy="77"/>
                    </a:xfrm>
                    <a:custGeom>
                      <a:avLst/>
                      <a:gdLst>
                        <a:gd name="T0" fmla="*/ 0 w 40"/>
                        <a:gd name="T1" fmla="*/ 75 h 77"/>
                        <a:gd name="T2" fmla="*/ 35 w 40"/>
                        <a:gd name="T3" fmla="*/ 0 h 77"/>
                        <a:gd name="T4" fmla="*/ 40 w 40"/>
                        <a:gd name="T5" fmla="*/ 3 h 77"/>
                        <a:gd name="T6" fmla="*/ 5 w 40"/>
                        <a:gd name="T7" fmla="*/ 77 h 77"/>
                        <a:gd name="T8" fmla="*/ 0 w 40"/>
                        <a:gd name="T9" fmla="*/ 7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7">
                          <a:moveTo>
                            <a:pt x="0" y="75"/>
                          </a:moveTo>
                          <a:lnTo>
                            <a:pt x="35" y="0"/>
                          </a:lnTo>
                          <a:lnTo>
                            <a:pt x="40" y="3"/>
                          </a:lnTo>
                          <a:lnTo>
                            <a:pt x="5" y="77"/>
                          </a:lnTo>
                          <a:lnTo>
                            <a:pt x="0" y="75"/>
                          </a:lnTo>
                          <a:close/>
                        </a:path>
                      </a:pathLst>
                    </a:custGeom>
                    <a:solidFill>
                      <a:srgbClr val="000000"/>
                    </a:solidFill>
                    <a:ln w="0" cap="flat">
                      <a:solidFill>
                        <a:srgbClr val="000000"/>
                      </a:solidFill>
                      <a:prstDash val="solid"/>
                      <a:round/>
                      <a:headEnd/>
                      <a:tailEnd/>
                    </a:ln>
                  </p:spPr>
                  <p:txBody>
                    <a:bodyPr/>
                    <a:lstStyle/>
                    <a:p>
                      <a:endParaRPr lang="zh-CN" altLang="en-US" sz="1350"/>
                    </a:p>
                  </p:txBody>
                </p:sp>
                <p:sp>
                  <p:nvSpPr>
                    <p:cNvPr id="15609" name="Rectangle 1437"/>
                    <p:cNvSpPr>
                      <a:spLocks noChangeArrowheads="1"/>
                    </p:cNvSpPr>
                    <p:nvPr/>
                  </p:nvSpPr>
                  <p:spPr bwMode="auto">
                    <a:xfrm>
                      <a:off x="3935" y="865"/>
                      <a:ext cx="5" cy="60"/>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0" name="Rectangle 1438"/>
                    <p:cNvSpPr>
                      <a:spLocks noChangeArrowheads="1"/>
                    </p:cNvSpPr>
                    <p:nvPr/>
                  </p:nvSpPr>
                  <p:spPr bwMode="auto">
                    <a:xfrm>
                      <a:off x="3940" y="865"/>
                      <a:ext cx="5" cy="60"/>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1" name="Rectangle 1439"/>
                    <p:cNvSpPr>
                      <a:spLocks noChangeArrowheads="1"/>
                    </p:cNvSpPr>
                    <p:nvPr/>
                  </p:nvSpPr>
                  <p:spPr bwMode="auto">
                    <a:xfrm>
                      <a:off x="3945" y="865"/>
                      <a:ext cx="5" cy="60"/>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2" name="Rectangle 1440"/>
                    <p:cNvSpPr>
                      <a:spLocks noChangeArrowheads="1"/>
                    </p:cNvSpPr>
                    <p:nvPr/>
                  </p:nvSpPr>
                  <p:spPr bwMode="auto">
                    <a:xfrm>
                      <a:off x="3950" y="865"/>
                      <a:ext cx="5" cy="60"/>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3" name="Rectangle 1441"/>
                    <p:cNvSpPr>
                      <a:spLocks noChangeArrowheads="1"/>
                    </p:cNvSpPr>
                    <p:nvPr/>
                  </p:nvSpPr>
                  <p:spPr bwMode="auto">
                    <a:xfrm>
                      <a:off x="3955" y="865"/>
                      <a:ext cx="5" cy="60"/>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4" name="Rectangle 1442"/>
                    <p:cNvSpPr>
                      <a:spLocks noChangeArrowheads="1"/>
                    </p:cNvSpPr>
                    <p:nvPr/>
                  </p:nvSpPr>
                  <p:spPr bwMode="auto">
                    <a:xfrm>
                      <a:off x="3960" y="865"/>
                      <a:ext cx="5" cy="60"/>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5" name="Rectangle 1443"/>
                    <p:cNvSpPr>
                      <a:spLocks noChangeArrowheads="1"/>
                    </p:cNvSpPr>
                    <p:nvPr/>
                  </p:nvSpPr>
                  <p:spPr bwMode="auto">
                    <a:xfrm>
                      <a:off x="3965" y="865"/>
                      <a:ext cx="5" cy="60"/>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6" name="Rectangle 1444"/>
                    <p:cNvSpPr>
                      <a:spLocks noChangeArrowheads="1"/>
                    </p:cNvSpPr>
                    <p:nvPr/>
                  </p:nvSpPr>
                  <p:spPr bwMode="auto">
                    <a:xfrm>
                      <a:off x="3970" y="865"/>
                      <a:ext cx="5" cy="60"/>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7" name="Rectangle 1445"/>
                    <p:cNvSpPr>
                      <a:spLocks noChangeArrowheads="1"/>
                    </p:cNvSpPr>
                    <p:nvPr/>
                  </p:nvSpPr>
                  <p:spPr bwMode="auto">
                    <a:xfrm>
                      <a:off x="3975" y="865"/>
                      <a:ext cx="5" cy="60"/>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8" name="Rectangle 1446"/>
                    <p:cNvSpPr>
                      <a:spLocks noChangeArrowheads="1"/>
                    </p:cNvSpPr>
                    <p:nvPr/>
                  </p:nvSpPr>
                  <p:spPr bwMode="auto">
                    <a:xfrm>
                      <a:off x="3980" y="865"/>
                      <a:ext cx="5" cy="60"/>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19" name="Rectangle 1447"/>
                    <p:cNvSpPr>
                      <a:spLocks noChangeArrowheads="1"/>
                    </p:cNvSpPr>
                    <p:nvPr/>
                  </p:nvSpPr>
                  <p:spPr bwMode="auto">
                    <a:xfrm>
                      <a:off x="3985" y="865"/>
                      <a:ext cx="5" cy="60"/>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0" name="Rectangle 1448"/>
                    <p:cNvSpPr>
                      <a:spLocks noChangeArrowheads="1"/>
                    </p:cNvSpPr>
                    <p:nvPr/>
                  </p:nvSpPr>
                  <p:spPr bwMode="auto">
                    <a:xfrm>
                      <a:off x="3990" y="865"/>
                      <a:ext cx="5" cy="60"/>
                    </a:xfrm>
                    <a:prstGeom prst="rect">
                      <a:avLst/>
                    </a:prstGeom>
                    <a:solidFill>
                      <a:srgbClr val="7575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1" name="Rectangle 1449"/>
                    <p:cNvSpPr>
                      <a:spLocks noChangeArrowheads="1"/>
                    </p:cNvSpPr>
                    <p:nvPr/>
                  </p:nvSpPr>
                  <p:spPr bwMode="auto">
                    <a:xfrm>
                      <a:off x="3995" y="865"/>
                      <a:ext cx="5" cy="60"/>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2" name="Rectangle 1450"/>
                    <p:cNvSpPr>
                      <a:spLocks noChangeArrowheads="1"/>
                    </p:cNvSpPr>
                    <p:nvPr/>
                  </p:nvSpPr>
                  <p:spPr bwMode="auto">
                    <a:xfrm>
                      <a:off x="4000" y="865"/>
                      <a:ext cx="5" cy="60"/>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3" name="Rectangle 1451"/>
                    <p:cNvSpPr>
                      <a:spLocks noChangeArrowheads="1"/>
                    </p:cNvSpPr>
                    <p:nvPr/>
                  </p:nvSpPr>
                  <p:spPr bwMode="auto">
                    <a:xfrm>
                      <a:off x="4005" y="865"/>
                      <a:ext cx="5" cy="60"/>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4" name="Rectangle 1452"/>
                    <p:cNvSpPr>
                      <a:spLocks noChangeArrowheads="1"/>
                    </p:cNvSpPr>
                    <p:nvPr/>
                  </p:nvSpPr>
                  <p:spPr bwMode="auto">
                    <a:xfrm>
                      <a:off x="4010" y="865"/>
                      <a:ext cx="5" cy="60"/>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5" name="Rectangle 1453"/>
                    <p:cNvSpPr>
                      <a:spLocks noChangeArrowheads="1"/>
                    </p:cNvSpPr>
                    <p:nvPr/>
                  </p:nvSpPr>
                  <p:spPr bwMode="auto">
                    <a:xfrm>
                      <a:off x="4015" y="865"/>
                      <a:ext cx="5" cy="60"/>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6" name="Rectangle 1454"/>
                    <p:cNvSpPr>
                      <a:spLocks noChangeArrowheads="1"/>
                    </p:cNvSpPr>
                    <p:nvPr/>
                  </p:nvSpPr>
                  <p:spPr bwMode="auto">
                    <a:xfrm>
                      <a:off x="4020" y="865"/>
                      <a:ext cx="5" cy="60"/>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7" name="Rectangle 1455"/>
                    <p:cNvSpPr>
                      <a:spLocks noChangeArrowheads="1"/>
                    </p:cNvSpPr>
                    <p:nvPr/>
                  </p:nvSpPr>
                  <p:spPr bwMode="auto">
                    <a:xfrm>
                      <a:off x="4025" y="865"/>
                      <a:ext cx="5" cy="60"/>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8" name="Rectangle 1456"/>
                    <p:cNvSpPr>
                      <a:spLocks noChangeArrowheads="1"/>
                    </p:cNvSpPr>
                    <p:nvPr/>
                  </p:nvSpPr>
                  <p:spPr bwMode="auto">
                    <a:xfrm>
                      <a:off x="4030" y="865"/>
                      <a:ext cx="5" cy="60"/>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29" name="Rectangle 1457"/>
                    <p:cNvSpPr>
                      <a:spLocks noChangeArrowheads="1"/>
                    </p:cNvSpPr>
                    <p:nvPr/>
                  </p:nvSpPr>
                  <p:spPr bwMode="auto">
                    <a:xfrm>
                      <a:off x="4035" y="865"/>
                      <a:ext cx="5" cy="60"/>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0" name="Rectangle 1458"/>
                    <p:cNvSpPr>
                      <a:spLocks noChangeArrowheads="1"/>
                    </p:cNvSpPr>
                    <p:nvPr/>
                  </p:nvSpPr>
                  <p:spPr bwMode="auto">
                    <a:xfrm>
                      <a:off x="4040" y="865"/>
                      <a:ext cx="5" cy="60"/>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1" name="Rectangle 1459"/>
                    <p:cNvSpPr>
                      <a:spLocks noChangeArrowheads="1"/>
                    </p:cNvSpPr>
                    <p:nvPr/>
                  </p:nvSpPr>
                  <p:spPr bwMode="auto">
                    <a:xfrm>
                      <a:off x="4045" y="865"/>
                      <a:ext cx="5" cy="60"/>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2" name="Rectangle 1460"/>
                    <p:cNvSpPr>
                      <a:spLocks noChangeArrowheads="1"/>
                    </p:cNvSpPr>
                    <p:nvPr/>
                  </p:nvSpPr>
                  <p:spPr bwMode="auto">
                    <a:xfrm>
                      <a:off x="3935" y="860"/>
                      <a:ext cx="5" cy="55"/>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3" name="Rectangle 1461"/>
                    <p:cNvSpPr>
                      <a:spLocks noChangeArrowheads="1"/>
                    </p:cNvSpPr>
                    <p:nvPr/>
                  </p:nvSpPr>
                  <p:spPr bwMode="auto">
                    <a:xfrm>
                      <a:off x="3940" y="860"/>
                      <a:ext cx="5" cy="55"/>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4" name="Rectangle 1462"/>
                    <p:cNvSpPr>
                      <a:spLocks noChangeArrowheads="1"/>
                    </p:cNvSpPr>
                    <p:nvPr/>
                  </p:nvSpPr>
                  <p:spPr bwMode="auto">
                    <a:xfrm>
                      <a:off x="3945" y="860"/>
                      <a:ext cx="5" cy="55"/>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5" name="Rectangle 1463"/>
                    <p:cNvSpPr>
                      <a:spLocks noChangeArrowheads="1"/>
                    </p:cNvSpPr>
                    <p:nvPr/>
                  </p:nvSpPr>
                  <p:spPr bwMode="auto">
                    <a:xfrm>
                      <a:off x="3950" y="860"/>
                      <a:ext cx="5" cy="55"/>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6" name="Rectangle 1464"/>
                    <p:cNvSpPr>
                      <a:spLocks noChangeArrowheads="1"/>
                    </p:cNvSpPr>
                    <p:nvPr/>
                  </p:nvSpPr>
                  <p:spPr bwMode="auto">
                    <a:xfrm>
                      <a:off x="3955" y="860"/>
                      <a:ext cx="5" cy="55"/>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7" name="Rectangle 1465"/>
                    <p:cNvSpPr>
                      <a:spLocks noChangeArrowheads="1"/>
                    </p:cNvSpPr>
                    <p:nvPr/>
                  </p:nvSpPr>
                  <p:spPr bwMode="auto">
                    <a:xfrm>
                      <a:off x="3960" y="860"/>
                      <a:ext cx="5" cy="55"/>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8" name="Rectangle 1466"/>
                    <p:cNvSpPr>
                      <a:spLocks noChangeArrowheads="1"/>
                    </p:cNvSpPr>
                    <p:nvPr/>
                  </p:nvSpPr>
                  <p:spPr bwMode="auto">
                    <a:xfrm>
                      <a:off x="3965" y="860"/>
                      <a:ext cx="5" cy="55"/>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39" name="Rectangle 1467"/>
                    <p:cNvSpPr>
                      <a:spLocks noChangeArrowheads="1"/>
                    </p:cNvSpPr>
                    <p:nvPr/>
                  </p:nvSpPr>
                  <p:spPr bwMode="auto">
                    <a:xfrm>
                      <a:off x="3970" y="860"/>
                      <a:ext cx="5" cy="55"/>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0" name="Rectangle 1468"/>
                    <p:cNvSpPr>
                      <a:spLocks noChangeArrowheads="1"/>
                    </p:cNvSpPr>
                    <p:nvPr/>
                  </p:nvSpPr>
                  <p:spPr bwMode="auto">
                    <a:xfrm>
                      <a:off x="3975" y="860"/>
                      <a:ext cx="5" cy="55"/>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1" name="Rectangle 1469"/>
                    <p:cNvSpPr>
                      <a:spLocks noChangeArrowheads="1"/>
                    </p:cNvSpPr>
                    <p:nvPr/>
                  </p:nvSpPr>
                  <p:spPr bwMode="auto">
                    <a:xfrm>
                      <a:off x="3980" y="860"/>
                      <a:ext cx="5" cy="55"/>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2" name="Rectangle 1470"/>
                    <p:cNvSpPr>
                      <a:spLocks noChangeArrowheads="1"/>
                    </p:cNvSpPr>
                    <p:nvPr/>
                  </p:nvSpPr>
                  <p:spPr bwMode="auto">
                    <a:xfrm>
                      <a:off x="3985" y="860"/>
                      <a:ext cx="5" cy="55"/>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3" name="Rectangle 1471"/>
                    <p:cNvSpPr>
                      <a:spLocks noChangeArrowheads="1"/>
                    </p:cNvSpPr>
                    <p:nvPr/>
                  </p:nvSpPr>
                  <p:spPr bwMode="auto">
                    <a:xfrm>
                      <a:off x="3990" y="860"/>
                      <a:ext cx="5" cy="55"/>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4" name="Rectangle 1472"/>
                    <p:cNvSpPr>
                      <a:spLocks noChangeArrowheads="1"/>
                    </p:cNvSpPr>
                    <p:nvPr/>
                  </p:nvSpPr>
                  <p:spPr bwMode="auto">
                    <a:xfrm>
                      <a:off x="3995" y="860"/>
                      <a:ext cx="5" cy="55"/>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5" name="Rectangle 1473"/>
                    <p:cNvSpPr>
                      <a:spLocks noChangeArrowheads="1"/>
                    </p:cNvSpPr>
                    <p:nvPr/>
                  </p:nvSpPr>
                  <p:spPr bwMode="auto">
                    <a:xfrm>
                      <a:off x="4000" y="860"/>
                      <a:ext cx="5" cy="55"/>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6" name="Rectangle 1474"/>
                    <p:cNvSpPr>
                      <a:spLocks noChangeArrowheads="1"/>
                    </p:cNvSpPr>
                    <p:nvPr/>
                  </p:nvSpPr>
                  <p:spPr bwMode="auto">
                    <a:xfrm>
                      <a:off x="4005" y="860"/>
                      <a:ext cx="5" cy="55"/>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7" name="Rectangle 1475"/>
                    <p:cNvSpPr>
                      <a:spLocks noChangeArrowheads="1"/>
                    </p:cNvSpPr>
                    <p:nvPr/>
                  </p:nvSpPr>
                  <p:spPr bwMode="auto">
                    <a:xfrm>
                      <a:off x="4010" y="860"/>
                      <a:ext cx="5" cy="55"/>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8" name="Rectangle 1476"/>
                    <p:cNvSpPr>
                      <a:spLocks noChangeArrowheads="1"/>
                    </p:cNvSpPr>
                    <p:nvPr/>
                  </p:nvSpPr>
                  <p:spPr bwMode="auto">
                    <a:xfrm>
                      <a:off x="4015" y="860"/>
                      <a:ext cx="5" cy="55"/>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49" name="Rectangle 1477"/>
                    <p:cNvSpPr>
                      <a:spLocks noChangeArrowheads="1"/>
                    </p:cNvSpPr>
                    <p:nvPr/>
                  </p:nvSpPr>
                  <p:spPr bwMode="auto">
                    <a:xfrm>
                      <a:off x="4020" y="860"/>
                      <a:ext cx="5" cy="55"/>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0" name="Rectangle 1478"/>
                    <p:cNvSpPr>
                      <a:spLocks noChangeArrowheads="1"/>
                    </p:cNvSpPr>
                    <p:nvPr/>
                  </p:nvSpPr>
                  <p:spPr bwMode="auto">
                    <a:xfrm>
                      <a:off x="4025" y="860"/>
                      <a:ext cx="5" cy="55"/>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1" name="Rectangle 1479"/>
                    <p:cNvSpPr>
                      <a:spLocks noChangeArrowheads="1"/>
                    </p:cNvSpPr>
                    <p:nvPr/>
                  </p:nvSpPr>
                  <p:spPr bwMode="auto">
                    <a:xfrm>
                      <a:off x="4030" y="860"/>
                      <a:ext cx="5" cy="55"/>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2" name="Rectangle 1480"/>
                    <p:cNvSpPr>
                      <a:spLocks noChangeArrowheads="1"/>
                    </p:cNvSpPr>
                    <p:nvPr/>
                  </p:nvSpPr>
                  <p:spPr bwMode="auto">
                    <a:xfrm>
                      <a:off x="4035" y="860"/>
                      <a:ext cx="5" cy="55"/>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3" name="Rectangle 1481"/>
                    <p:cNvSpPr>
                      <a:spLocks noChangeArrowheads="1"/>
                    </p:cNvSpPr>
                    <p:nvPr/>
                  </p:nvSpPr>
                  <p:spPr bwMode="auto">
                    <a:xfrm>
                      <a:off x="4040" y="860"/>
                      <a:ext cx="5" cy="55"/>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4" name="Rectangle 1482"/>
                    <p:cNvSpPr>
                      <a:spLocks noChangeArrowheads="1"/>
                    </p:cNvSpPr>
                    <p:nvPr/>
                  </p:nvSpPr>
                  <p:spPr bwMode="auto">
                    <a:xfrm>
                      <a:off x="4045" y="860"/>
                      <a:ext cx="5" cy="55"/>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5" name="Rectangle 1483"/>
                    <p:cNvSpPr>
                      <a:spLocks noChangeArrowheads="1"/>
                    </p:cNvSpPr>
                    <p:nvPr/>
                  </p:nvSpPr>
                  <p:spPr bwMode="auto">
                    <a:xfrm>
                      <a:off x="3935" y="850"/>
                      <a:ext cx="5" cy="60"/>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6" name="Rectangle 1484"/>
                    <p:cNvSpPr>
                      <a:spLocks noChangeArrowheads="1"/>
                    </p:cNvSpPr>
                    <p:nvPr/>
                  </p:nvSpPr>
                  <p:spPr bwMode="auto">
                    <a:xfrm>
                      <a:off x="3940" y="850"/>
                      <a:ext cx="5" cy="60"/>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7" name="Rectangle 1485"/>
                    <p:cNvSpPr>
                      <a:spLocks noChangeArrowheads="1"/>
                    </p:cNvSpPr>
                    <p:nvPr/>
                  </p:nvSpPr>
                  <p:spPr bwMode="auto">
                    <a:xfrm>
                      <a:off x="3945" y="850"/>
                      <a:ext cx="5" cy="60"/>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8" name="Rectangle 1486"/>
                    <p:cNvSpPr>
                      <a:spLocks noChangeArrowheads="1"/>
                    </p:cNvSpPr>
                    <p:nvPr/>
                  </p:nvSpPr>
                  <p:spPr bwMode="auto">
                    <a:xfrm>
                      <a:off x="3950" y="850"/>
                      <a:ext cx="5" cy="60"/>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59" name="Rectangle 1487"/>
                    <p:cNvSpPr>
                      <a:spLocks noChangeArrowheads="1"/>
                    </p:cNvSpPr>
                    <p:nvPr/>
                  </p:nvSpPr>
                  <p:spPr bwMode="auto">
                    <a:xfrm>
                      <a:off x="3955" y="850"/>
                      <a:ext cx="5" cy="60"/>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0" name="Rectangle 1488"/>
                    <p:cNvSpPr>
                      <a:spLocks noChangeArrowheads="1"/>
                    </p:cNvSpPr>
                    <p:nvPr/>
                  </p:nvSpPr>
                  <p:spPr bwMode="auto">
                    <a:xfrm>
                      <a:off x="3960" y="850"/>
                      <a:ext cx="5" cy="60"/>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1" name="Rectangle 1489"/>
                    <p:cNvSpPr>
                      <a:spLocks noChangeArrowheads="1"/>
                    </p:cNvSpPr>
                    <p:nvPr/>
                  </p:nvSpPr>
                  <p:spPr bwMode="auto">
                    <a:xfrm>
                      <a:off x="3965" y="850"/>
                      <a:ext cx="5" cy="60"/>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2" name="Rectangle 1490"/>
                    <p:cNvSpPr>
                      <a:spLocks noChangeArrowheads="1"/>
                    </p:cNvSpPr>
                    <p:nvPr/>
                  </p:nvSpPr>
                  <p:spPr bwMode="auto">
                    <a:xfrm>
                      <a:off x="3970" y="850"/>
                      <a:ext cx="5" cy="60"/>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3" name="Rectangle 1491"/>
                    <p:cNvSpPr>
                      <a:spLocks noChangeArrowheads="1"/>
                    </p:cNvSpPr>
                    <p:nvPr/>
                  </p:nvSpPr>
                  <p:spPr bwMode="auto">
                    <a:xfrm>
                      <a:off x="3975" y="850"/>
                      <a:ext cx="5" cy="60"/>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4" name="Rectangle 1492"/>
                    <p:cNvSpPr>
                      <a:spLocks noChangeArrowheads="1"/>
                    </p:cNvSpPr>
                    <p:nvPr/>
                  </p:nvSpPr>
                  <p:spPr bwMode="auto">
                    <a:xfrm>
                      <a:off x="3980" y="850"/>
                      <a:ext cx="5" cy="60"/>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5" name="Rectangle 1493"/>
                    <p:cNvSpPr>
                      <a:spLocks noChangeArrowheads="1"/>
                    </p:cNvSpPr>
                    <p:nvPr/>
                  </p:nvSpPr>
                  <p:spPr bwMode="auto">
                    <a:xfrm>
                      <a:off x="3985" y="850"/>
                      <a:ext cx="5" cy="60"/>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6" name="Rectangle 1494"/>
                    <p:cNvSpPr>
                      <a:spLocks noChangeArrowheads="1"/>
                    </p:cNvSpPr>
                    <p:nvPr/>
                  </p:nvSpPr>
                  <p:spPr bwMode="auto">
                    <a:xfrm>
                      <a:off x="3990" y="850"/>
                      <a:ext cx="5" cy="60"/>
                    </a:xfrm>
                    <a:prstGeom prst="rect">
                      <a:avLst/>
                    </a:prstGeom>
                    <a:solidFill>
                      <a:srgbClr val="7575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7" name="Rectangle 1495"/>
                    <p:cNvSpPr>
                      <a:spLocks noChangeArrowheads="1"/>
                    </p:cNvSpPr>
                    <p:nvPr/>
                  </p:nvSpPr>
                  <p:spPr bwMode="auto">
                    <a:xfrm>
                      <a:off x="3995" y="850"/>
                      <a:ext cx="5" cy="60"/>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8" name="Rectangle 1496"/>
                    <p:cNvSpPr>
                      <a:spLocks noChangeArrowheads="1"/>
                    </p:cNvSpPr>
                    <p:nvPr/>
                  </p:nvSpPr>
                  <p:spPr bwMode="auto">
                    <a:xfrm>
                      <a:off x="4000" y="850"/>
                      <a:ext cx="5" cy="60"/>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69" name="Rectangle 1497"/>
                    <p:cNvSpPr>
                      <a:spLocks noChangeArrowheads="1"/>
                    </p:cNvSpPr>
                    <p:nvPr/>
                  </p:nvSpPr>
                  <p:spPr bwMode="auto">
                    <a:xfrm>
                      <a:off x="4005" y="850"/>
                      <a:ext cx="5" cy="60"/>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0" name="Rectangle 1498"/>
                    <p:cNvSpPr>
                      <a:spLocks noChangeArrowheads="1"/>
                    </p:cNvSpPr>
                    <p:nvPr/>
                  </p:nvSpPr>
                  <p:spPr bwMode="auto">
                    <a:xfrm>
                      <a:off x="4010" y="850"/>
                      <a:ext cx="5" cy="60"/>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1" name="Rectangle 1499"/>
                    <p:cNvSpPr>
                      <a:spLocks noChangeArrowheads="1"/>
                    </p:cNvSpPr>
                    <p:nvPr/>
                  </p:nvSpPr>
                  <p:spPr bwMode="auto">
                    <a:xfrm>
                      <a:off x="4015" y="850"/>
                      <a:ext cx="5" cy="60"/>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2" name="Rectangle 1500"/>
                    <p:cNvSpPr>
                      <a:spLocks noChangeArrowheads="1"/>
                    </p:cNvSpPr>
                    <p:nvPr/>
                  </p:nvSpPr>
                  <p:spPr bwMode="auto">
                    <a:xfrm>
                      <a:off x="4020" y="850"/>
                      <a:ext cx="5" cy="60"/>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3" name="Rectangle 1501"/>
                    <p:cNvSpPr>
                      <a:spLocks noChangeArrowheads="1"/>
                    </p:cNvSpPr>
                    <p:nvPr/>
                  </p:nvSpPr>
                  <p:spPr bwMode="auto">
                    <a:xfrm>
                      <a:off x="4025" y="850"/>
                      <a:ext cx="5" cy="60"/>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4" name="Rectangle 1502"/>
                    <p:cNvSpPr>
                      <a:spLocks noChangeArrowheads="1"/>
                    </p:cNvSpPr>
                    <p:nvPr/>
                  </p:nvSpPr>
                  <p:spPr bwMode="auto">
                    <a:xfrm>
                      <a:off x="4030" y="850"/>
                      <a:ext cx="5" cy="60"/>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5" name="Rectangle 1503"/>
                    <p:cNvSpPr>
                      <a:spLocks noChangeArrowheads="1"/>
                    </p:cNvSpPr>
                    <p:nvPr/>
                  </p:nvSpPr>
                  <p:spPr bwMode="auto">
                    <a:xfrm>
                      <a:off x="4035" y="850"/>
                      <a:ext cx="5" cy="60"/>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6" name="Rectangle 1504"/>
                    <p:cNvSpPr>
                      <a:spLocks noChangeArrowheads="1"/>
                    </p:cNvSpPr>
                    <p:nvPr/>
                  </p:nvSpPr>
                  <p:spPr bwMode="auto">
                    <a:xfrm>
                      <a:off x="4040" y="850"/>
                      <a:ext cx="5" cy="60"/>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7" name="Rectangle 1505"/>
                    <p:cNvSpPr>
                      <a:spLocks noChangeArrowheads="1"/>
                    </p:cNvSpPr>
                    <p:nvPr/>
                  </p:nvSpPr>
                  <p:spPr bwMode="auto">
                    <a:xfrm>
                      <a:off x="4045" y="850"/>
                      <a:ext cx="5" cy="60"/>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8" name="Rectangle 1506"/>
                    <p:cNvSpPr>
                      <a:spLocks noChangeArrowheads="1"/>
                    </p:cNvSpPr>
                    <p:nvPr/>
                  </p:nvSpPr>
                  <p:spPr bwMode="auto">
                    <a:xfrm>
                      <a:off x="3935" y="845"/>
                      <a:ext cx="5" cy="55"/>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79" name="Rectangle 1507"/>
                    <p:cNvSpPr>
                      <a:spLocks noChangeArrowheads="1"/>
                    </p:cNvSpPr>
                    <p:nvPr/>
                  </p:nvSpPr>
                  <p:spPr bwMode="auto">
                    <a:xfrm>
                      <a:off x="3940" y="845"/>
                      <a:ext cx="5" cy="55"/>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0" name="Rectangle 1508"/>
                    <p:cNvSpPr>
                      <a:spLocks noChangeArrowheads="1"/>
                    </p:cNvSpPr>
                    <p:nvPr/>
                  </p:nvSpPr>
                  <p:spPr bwMode="auto">
                    <a:xfrm>
                      <a:off x="3945" y="845"/>
                      <a:ext cx="5" cy="55"/>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1" name="Rectangle 1509"/>
                    <p:cNvSpPr>
                      <a:spLocks noChangeArrowheads="1"/>
                    </p:cNvSpPr>
                    <p:nvPr/>
                  </p:nvSpPr>
                  <p:spPr bwMode="auto">
                    <a:xfrm>
                      <a:off x="3950" y="845"/>
                      <a:ext cx="5" cy="55"/>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2" name="Rectangle 1510"/>
                    <p:cNvSpPr>
                      <a:spLocks noChangeArrowheads="1"/>
                    </p:cNvSpPr>
                    <p:nvPr/>
                  </p:nvSpPr>
                  <p:spPr bwMode="auto">
                    <a:xfrm>
                      <a:off x="3955" y="845"/>
                      <a:ext cx="5" cy="55"/>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3" name="Rectangle 1511"/>
                    <p:cNvSpPr>
                      <a:spLocks noChangeArrowheads="1"/>
                    </p:cNvSpPr>
                    <p:nvPr/>
                  </p:nvSpPr>
                  <p:spPr bwMode="auto">
                    <a:xfrm>
                      <a:off x="3960" y="845"/>
                      <a:ext cx="5" cy="55"/>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4" name="Rectangle 1512"/>
                    <p:cNvSpPr>
                      <a:spLocks noChangeArrowheads="1"/>
                    </p:cNvSpPr>
                    <p:nvPr/>
                  </p:nvSpPr>
                  <p:spPr bwMode="auto">
                    <a:xfrm>
                      <a:off x="3965" y="845"/>
                      <a:ext cx="5" cy="55"/>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5" name="Rectangle 1513"/>
                    <p:cNvSpPr>
                      <a:spLocks noChangeArrowheads="1"/>
                    </p:cNvSpPr>
                    <p:nvPr/>
                  </p:nvSpPr>
                  <p:spPr bwMode="auto">
                    <a:xfrm>
                      <a:off x="3970" y="845"/>
                      <a:ext cx="5" cy="55"/>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6" name="Rectangle 1514"/>
                    <p:cNvSpPr>
                      <a:spLocks noChangeArrowheads="1"/>
                    </p:cNvSpPr>
                    <p:nvPr/>
                  </p:nvSpPr>
                  <p:spPr bwMode="auto">
                    <a:xfrm>
                      <a:off x="3975" y="845"/>
                      <a:ext cx="5" cy="55"/>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7" name="Rectangle 1515"/>
                    <p:cNvSpPr>
                      <a:spLocks noChangeArrowheads="1"/>
                    </p:cNvSpPr>
                    <p:nvPr/>
                  </p:nvSpPr>
                  <p:spPr bwMode="auto">
                    <a:xfrm>
                      <a:off x="3980" y="845"/>
                      <a:ext cx="5" cy="55"/>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8" name="Rectangle 1516"/>
                    <p:cNvSpPr>
                      <a:spLocks noChangeArrowheads="1"/>
                    </p:cNvSpPr>
                    <p:nvPr/>
                  </p:nvSpPr>
                  <p:spPr bwMode="auto">
                    <a:xfrm>
                      <a:off x="3985" y="845"/>
                      <a:ext cx="5" cy="55"/>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89" name="Rectangle 1517"/>
                    <p:cNvSpPr>
                      <a:spLocks noChangeArrowheads="1"/>
                    </p:cNvSpPr>
                    <p:nvPr/>
                  </p:nvSpPr>
                  <p:spPr bwMode="auto">
                    <a:xfrm>
                      <a:off x="3990" y="845"/>
                      <a:ext cx="5" cy="55"/>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0" name="Rectangle 1518"/>
                    <p:cNvSpPr>
                      <a:spLocks noChangeArrowheads="1"/>
                    </p:cNvSpPr>
                    <p:nvPr/>
                  </p:nvSpPr>
                  <p:spPr bwMode="auto">
                    <a:xfrm>
                      <a:off x="3995" y="845"/>
                      <a:ext cx="5" cy="55"/>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1" name="Rectangle 1519"/>
                    <p:cNvSpPr>
                      <a:spLocks noChangeArrowheads="1"/>
                    </p:cNvSpPr>
                    <p:nvPr/>
                  </p:nvSpPr>
                  <p:spPr bwMode="auto">
                    <a:xfrm>
                      <a:off x="4000" y="845"/>
                      <a:ext cx="5" cy="55"/>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2" name="Rectangle 1520"/>
                    <p:cNvSpPr>
                      <a:spLocks noChangeArrowheads="1"/>
                    </p:cNvSpPr>
                    <p:nvPr/>
                  </p:nvSpPr>
                  <p:spPr bwMode="auto">
                    <a:xfrm>
                      <a:off x="4005" y="845"/>
                      <a:ext cx="5" cy="55"/>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3" name="Rectangle 1521"/>
                    <p:cNvSpPr>
                      <a:spLocks noChangeArrowheads="1"/>
                    </p:cNvSpPr>
                    <p:nvPr/>
                  </p:nvSpPr>
                  <p:spPr bwMode="auto">
                    <a:xfrm>
                      <a:off x="4010" y="845"/>
                      <a:ext cx="5" cy="55"/>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4" name="Rectangle 1522"/>
                    <p:cNvSpPr>
                      <a:spLocks noChangeArrowheads="1"/>
                    </p:cNvSpPr>
                    <p:nvPr/>
                  </p:nvSpPr>
                  <p:spPr bwMode="auto">
                    <a:xfrm>
                      <a:off x="4015" y="845"/>
                      <a:ext cx="5" cy="55"/>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5" name="Rectangle 1523"/>
                    <p:cNvSpPr>
                      <a:spLocks noChangeArrowheads="1"/>
                    </p:cNvSpPr>
                    <p:nvPr/>
                  </p:nvSpPr>
                  <p:spPr bwMode="auto">
                    <a:xfrm>
                      <a:off x="4020" y="845"/>
                      <a:ext cx="5" cy="55"/>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6" name="Rectangle 1524"/>
                    <p:cNvSpPr>
                      <a:spLocks noChangeArrowheads="1"/>
                    </p:cNvSpPr>
                    <p:nvPr/>
                  </p:nvSpPr>
                  <p:spPr bwMode="auto">
                    <a:xfrm>
                      <a:off x="4025" y="845"/>
                      <a:ext cx="5" cy="55"/>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7" name="Rectangle 1525"/>
                    <p:cNvSpPr>
                      <a:spLocks noChangeArrowheads="1"/>
                    </p:cNvSpPr>
                    <p:nvPr/>
                  </p:nvSpPr>
                  <p:spPr bwMode="auto">
                    <a:xfrm>
                      <a:off x="4030" y="845"/>
                      <a:ext cx="5" cy="55"/>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8" name="Rectangle 1526"/>
                    <p:cNvSpPr>
                      <a:spLocks noChangeArrowheads="1"/>
                    </p:cNvSpPr>
                    <p:nvPr/>
                  </p:nvSpPr>
                  <p:spPr bwMode="auto">
                    <a:xfrm>
                      <a:off x="4035" y="845"/>
                      <a:ext cx="5" cy="55"/>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699" name="Rectangle 1527"/>
                    <p:cNvSpPr>
                      <a:spLocks noChangeArrowheads="1"/>
                    </p:cNvSpPr>
                    <p:nvPr/>
                  </p:nvSpPr>
                  <p:spPr bwMode="auto">
                    <a:xfrm>
                      <a:off x="4040" y="845"/>
                      <a:ext cx="5" cy="55"/>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0" name="Rectangle 1528"/>
                    <p:cNvSpPr>
                      <a:spLocks noChangeArrowheads="1"/>
                    </p:cNvSpPr>
                    <p:nvPr/>
                  </p:nvSpPr>
                  <p:spPr bwMode="auto">
                    <a:xfrm>
                      <a:off x="4045" y="845"/>
                      <a:ext cx="5" cy="55"/>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1" name="Rectangle 1529"/>
                    <p:cNvSpPr>
                      <a:spLocks noChangeArrowheads="1"/>
                    </p:cNvSpPr>
                    <p:nvPr/>
                  </p:nvSpPr>
                  <p:spPr bwMode="auto">
                    <a:xfrm>
                      <a:off x="3935" y="836"/>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2" name="Rectangle 1530"/>
                    <p:cNvSpPr>
                      <a:spLocks noChangeArrowheads="1"/>
                    </p:cNvSpPr>
                    <p:nvPr/>
                  </p:nvSpPr>
                  <p:spPr bwMode="auto">
                    <a:xfrm>
                      <a:off x="3940" y="836"/>
                      <a:ext cx="5" cy="54"/>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3" name="Rectangle 1531"/>
                    <p:cNvSpPr>
                      <a:spLocks noChangeArrowheads="1"/>
                    </p:cNvSpPr>
                    <p:nvPr/>
                  </p:nvSpPr>
                  <p:spPr bwMode="auto">
                    <a:xfrm>
                      <a:off x="3945" y="836"/>
                      <a:ext cx="5" cy="54"/>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4" name="Rectangle 1532"/>
                    <p:cNvSpPr>
                      <a:spLocks noChangeArrowheads="1"/>
                    </p:cNvSpPr>
                    <p:nvPr/>
                  </p:nvSpPr>
                  <p:spPr bwMode="auto">
                    <a:xfrm>
                      <a:off x="3950" y="836"/>
                      <a:ext cx="5" cy="54"/>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5" name="Rectangle 1533"/>
                    <p:cNvSpPr>
                      <a:spLocks noChangeArrowheads="1"/>
                    </p:cNvSpPr>
                    <p:nvPr/>
                  </p:nvSpPr>
                  <p:spPr bwMode="auto">
                    <a:xfrm>
                      <a:off x="3955" y="836"/>
                      <a:ext cx="5" cy="54"/>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6" name="Rectangle 1534"/>
                    <p:cNvSpPr>
                      <a:spLocks noChangeArrowheads="1"/>
                    </p:cNvSpPr>
                    <p:nvPr/>
                  </p:nvSpPr>
                  <p:spPr bwMode="auto">
                    <a:xfrm>
                      <a:off x="3960" y="836"/>
                      <a:ext cx="5" cy="54"/>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7" name="Rectangle 1535"/>
                    <p:cNvSpPr>
                      <a:spLocks noChangeArrowheads="1"/>
                    </p:cNvSpPr>
                    <p:nvPr/>
                  </p:nvSpPr>
                  <p:spPr bwMode="auto">
                    <a:xfrm>
                      <a:off x="3965" y="836"/>
                      <a:ext cx="5" cy="54"/>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8" name="Rectangle 1536"/>
                    <p:cNvSpPr>
                      <a:spLocks noChangeArrowheads="1"/>
                    </p:cNvSpPr>
                    <p:nvPr/>
                  </p:nvSpPr>
                  <p:spPr bwMode="auto">
                    <a:xfrm>
                      <a:off x="3970" y="836"/>
                      <a:ext cx="5" cy="54"/>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09" name="Rectangle 1537"/>
                    <p:cNvSpPr>
                      <a:spLocks noChangeArrowheads="1"/>
                    </p:cNvSpPr>
                    <p:nvPr/>
                  </p:nvSpPr>
                  <p:spPr bwMode="auto">
                    <a:xfrm>
                      <a:off x="3975" y="836"/>
                      <a:ext cx="5" cy="54"/>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0" name="Rectangle 1538"/>
                    <p:cNvSpPr>
                      <a:spLocks noChangeArrowheads="1"/>
                    </p:cNvSpPr>
                    <p:nvPr/>
                  </p:nvSpPr>
                  <p:spPr bwMode="auto">
                    <a:xfrm>
                      <a:off x="3980" y="836"/>
                      <a:ext cx="5" cy="54"/>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1" name="Rectangle 1539"/>
                    <p:cNvSpPr>
                      <a:spLocks noChangeArrowheads="1"/>
                    </p:cNvSpPr>
                    <p:nvPr/>
                  </p:nvSpPr>
                  <p:spPr bwMode="auto">
                    <a:xfrm>
                      <a:off x="3985" y="836"/>
                      <a:ext cx="5" cy="54"/>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2" name="Rectangle 1540"/>
                    <p:cNvSpPr>
                      <a:spLocks noChangeArrowheads="1"/>
                    </p:cNvSpPr>
                    <p:nvPr/>
                  </p:nvSpPr>
                  <p:spPr bwMode="auto">
                    <a:xfrm>
                      <a:off x="3990" y="836"/>
                      <a:ext cx="5" cy="54"/>
                    </a:xfrm>
                    <a:prstGeom prst="rect">
                      <a:avLst/>
                    </a:prstGeom>
                    <a:solidFill>
                      <a:srgbClr val="7575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3" name="Rectangle 1541"/>
                    <p:cNvSpPr>
                      <a:spLocks noChangeArrowheads="1"/>
                    </p:cNvSpPr>
                    <p:nvPr/>
                  </p:nvSpPr>
                  <p:spPr bwMode="auto">
                    <a:xfrm>
                      <a:off x="3995" y="836"/>
                      <a:ext cx="5" cy="54"/>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4" name="Rectangle 1542"/>
                    <p:cNvSpPr>
                      <a:spLocks noChangeArrowheads="1"/>
                    </p:cNvSpPr>
                    <p:nvPr/>
                  </p:nvSpPr>
                  <p:spPr bwMode="auto">
                    <a:xfrm>
                      <a:off x="4000" y="836"/>
                      <a:ext cx="5" cy="54"/>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5" name="Rectangle 1543"/>
                    <p:cNvSpPr>
                      <a:spLocks noChangeArrowheads="1"/>
                    </p:cNvSpPr>
                    <p:nvPr/>
                  </p:nvSpPr>
                  <p:spPr bwMode="auto">
                    <a:xfrm>
                      <a:off x="4005" y="836"/>
                      <a:ext cx="5" cy="54"/>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6" name="Rectangle 1544"/>
                    <p:cNvSpPr>
                      <a:spLocks noChangeArrowheads="1"/>
                    </p:cNvSpPr>
                    <p:nvPr/>
                  </p:nvSpPr>
                  <p:spPr bwMode="auto">
                    <a:xfrm>
                      <a:off x="4010" y="836"/>
                      <a:ext cx="5" cy="54"/>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7" name="Rectangle 1545"/>
                    <p:cNvSpPr>
                      <a:spLocks noChangeArrowheads="1"/>
                    </p:cNvSpPr>
                    <p:nvPr/>
                  </p:nvSpPr>
                  <p:spPr bwMode="auto">
                    <a:xfrm>
                      <a:off x="4015" y="836"/>
                      <a:ext cx="5" cy="54"/>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8" name="Rectangle 1546"/>
                    <p:cNvSpPr>
                      <a:spLocks noChangeArrowheads="1"/>
                    </p:cNvSpPr>
                    <p:nvPr/>
                  </p:nvSpPr>
                  <p:spPr bwMode="auto">
                    <a:xfrm>
                      <a:off x="4020" y="836"/>
                      <a:ext cx="5" cy="54"/>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19" name="Rectangle 1547"/>
                    <p:cNvSpPr>
                      <a:spLocks noChangeArrowheads="1"/>
                    </p:cNvSpPr>
                    <p:nvPr/>
                  </p:nvSpPr>
                  <p:spPr bwMode="auto">
                    <a:xfrm>
                      <a:off x="4025" y="836"/>
                      <a:ext cx="5" cy="54"/>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0" name="Rectangle 1548"/>
                    <p:cNvSpPr>
                      <a:spLocks noChangeArrowheads="1"/>
                    </p:cNvSpPr>
                    <p:nvPr/>
                  </p:nvSpPr>
                  <p:spPr bwMode="auto">
                    <a:xfrm>
                      <a:off x="4030" y="836"/>
                      <a:ext cx="5" cy="54"/>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1" name="Rectangle 1549"/>
                    <p:cNvSpPr>
                      <a:spLocks noChangeArrowheads="1"/>
                    </p:cNvSpPr>
                    <p:nvPr/>
                  </p:nvSpPr>
                  <p:spPr bwMode="auto">
                    <a:xfrm>
                      <a:off x="4035" y="836"/>
                      <a:ext cx="5" cy="54"/>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2" name="Rectangle 1550"/>
                    <p:cNvSpPr>
                      <a:spLocks noChangeArrowheads="1"/>
                    </p:cNvSpPr>
                    <p:nvPr/>
                  </p:nvSpPr>
                  <p:spPr bwMode="auto">
                    <a:xfrm>
                      <a:off x="4040" y="836"/>
                      <a:ext cx="5" cy="54"/>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3" name="Rectangle 1551"/>
                    <p:cNvSpPr>
                      <a:spLocks noChangeArrowheads="1"/>
                    </p:cNvSpPr>
                    <p:nvPr/>
                  </p:nvSpPr>
                  <p:spPr bwMode="auto">
                    <a:xfrm>
                      <a:off x="4045" y="836"/>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4" name="Rectangle 1552"/>
                    <p:cNvSpPr>
                      <a:spLocks noChangeArrowheads="1"/>
                    </p:cNvSpPr>
                    <p:nvPr/>
                  </p:nvSpPr>
                  <p:spPr bwMode="auto">
                    <a:xfrm>
                      <a:off x="3935" y="831"/>
                      <a:ext cx="5" cy="54"/>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5" name="Rectangle 1553"/>
                    <p:cNvSpPr>
                      <a:spLocks noChangeArrowheads="1"/>
                    </p:cNvSpPr>
                    <p:nvPr/>
                  </p:nvSpPr>
                  <p:spPr bwMode="auto">
                    <a:xfrm>
                      <a:off x="3940" y="831"/>
                      <a:ext cx="5" cy="54"/>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6" name="Rectangle 1554"/>
                    <p:cNvSpPr>
                      <a:spLocks noChangeArrowheads="1"/>
                    </p:cNvSpPr>
                    <p:nvPr/>
                  </p:nvSpPr>
                  <p:spPr bwMode="auto">
                    <a:xfrm>
                      <a:off x="3945" y="831"/>
                      <a:ext cx="5" cy="54"/>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7" name="Rectangle 1555"/>
                    <p:cNvSpPr>
                      <a:spLocks noChangeArrowheads="1"/>
                    </p:cNvSpPr>
                    <p:nvPr/>
                  </p:nvSpPr>
                  <p:spPr bwMode="auto">
                    <a:xfrm>
                      <a:off x="3950" y="831"/>
                      <a:ext cx="5" cy="54"/>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8" name="Rectangle 1556"/>
                    <p:cNvSpPr>
                      <a:spLocks noChangeArrowheads="1"/>
                    </p:cNvSpPr>
                    <p:nvPr/>
                  </p:nvSpPr>
                  <p:spPr bwMode="auto">
                    <a:xfrm>
                      <a:off x="3955" y="831"/>
                      <a:ext cx="5" cy="54"/>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29" name="Rectangle 1557"/>
                    <p:cNvSpPr>
                      <a:spLocks noChangeArrowheads="1"/>
                    </p:cNvSpPr>
                    <p:nvPr/>
                  </p:nvSpPr>
                  <p:spPr bwMode="auto">
                    <a:xfrm>
                      <a:off x="3960" y="831"/>
                      <a:ext cx="5" cy="54"/>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0" name="Rectangle 1558"/>
                    <p:cNvSpPr>
                      <a:spLocks noChangeArrowheads="1"/>
                    </p:cNvSpPr>
                    <p:nvPr/>
                  </p:nvSpPr>
                  <p:spPr bwMode="auto">
                    <a:xfrm>
                      <a:off x="3965" y="831"/>
                      <a:ext cx="5" cy="54"/>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1" name="Rectangle 1559"/>
                    <p:cNvSpPr>
                      <a:spLocks noChangeArrowheads="1"/>
                    </p:cNvSpPr>
                    <p:nvPr/>
                  </p:nvSpPr>
                  <p:spPr bwMode="auto">
                    <a:xfrm>
                      <a:off x="3970" y="831"/>
                      <a:ext cx="5" cy="54"/>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2" name="Rectangle 1560"/>
                    <p:cNvSpPr>
                      <a:spLocks noChangeArrowheads="1"/>
                    </p:cNvSpPr>
                    <p:nvPr/>
                  </p:nvSpPr>
                  <p:spPr bwMode="auto">
                    <a:xfrm>
                      <a:off x="3975" y="831"/>
                      <a:ext cx="5" cy="54"/>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3" name="Rectangle 1561"/>
                    <p:cNvSpPr>
                      <a:spLocks noChangeArrowheads="1"/>
                    </p:cNvSpPr>
                    <p:nvPr/>
                  </p:nvSpPr>
                  <p:spPr bwMode="auto">
                    <a:xfrm>
                      <a:off x="3980" y="831"/>
                      <a:ext cx="5" cy="54"/>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4" name="Rectangle 1562"/>
                    <p:cNvSpPr>
                      <a:spLocks noChangeArrowheads="1"/>
                    </p:cNvSpPr>
                    <p:nvPr/>
                  </p:nvSpPr>
                  <p:spPr bwMode="auto">
                    <a:xfrm>
                      <a:off x="3985" y="831"/>
                      <a:ext cx="5" cy="54"/>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5" name="Rectangle 1563"/>
                    <p:cNvSpPr>
                      <a:spLocks noChangeArrowheads="1"/>
                    </p:cNvSpPr>
                    <p:nvPr/>
                  </p:nvSpPr>
                  <p:spPr bwMode="auto">
                    <a:xfrm>
                      <a:off x="3990" y="831"/>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6" name="Rectangle 1564"/>
                    <p:cNvSpPr>
                      <a:spLocks noChangeArrowheads="1"/>
                    </p:cNvSpPr>
                    <p:nvPr/>
                  </p:nvSpPr>
                  <p:spPr bwMode="auto">
                    <a:xfrm>
                      <a:off x="3995" y="831"/>
                      <a:ext cx="5" cy="54"/>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7" name="Rectangle 1565"/>
                    <p:cNvSpPr>
                      <a:spLocks noChangeArrowheads="1"/>
                    </p:cNvSpPr>
                    <p:nvPr/>
                  </p:nvSpPr>
                  <p:spPr bwMode="auto">
                    <a:xfrm>
                      <a:off x="4000" y="831"/>
                      <a:ext cx="5" cy="54"/>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8" name="Rectangle 1566"/>
                    <p:cNvSpPr>
                      <a:spLocks noChangeArrowheads="1"/>
                    </p:cNvSpPr>
                    <p:nvPr/>
                  </p:nvSpPr>
                  <p:spPr bwMode="auto">
                    <a:xfrm>
                      <a:off x="4005" y="831"/>
                      <a:ext cx="5" cy="54"/>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39" name="Rectangle 1567"/>
                    <p:cNvSpPr>
                      <a:spLocks noChangeArrowheads="1"/>
                    </p:cNvSpPr>
                    <p:nvPr/>
                  </p:nvSpPr>
                  <p:spPr bwMode="auto">
                    <a:xfrm>
                      <a:off x="4010" y="831"/>
                      <a:ext cx="5" cy="54"/>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0" name="Rectangle 1568"/>
                    <p:cNvSpPr>
                      <a:spLocks noChangeArrowheads="1"/>
                    </p:cNvSpPr>
                    <p:nvPr/>
                  </p:nvSpPr>
                  <p:spPr bwMode="auto">
                    <a:xfrm>
                      <a:off x="4015" y="831"/>
                      <a:ext cx="5" cy="54"/>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1" name="Rectangle 1569"/>
                    <p:cNvSpPr>
                      <a:spLocks noChangeArrowheads="1"/>
                    </p:cNvSpPr>
                    <p:nvPr/>
                  </p:nvSpPr>
                  <p:spPr bwMode="auto">
                    <a:xfrm>
                      <a:off x="4020" y="831"/>
                      <a:ext cx="5" cy="54"/>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2" name="Rectangle 1570"/>
                    <p:cNvSpPr>
                      <a:spLocks noChangeArrowheads="1"/>
                    </p:cNvSpPr>
                    <p:nvPr/>
                  </p:nvSpPr>
                  <p:spPr bwMode="auto">
                    <a:xfrm>
                      <a:off x="4025" y="831"/>
                      <a:ext cx="5" cy="54"/>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3" name="Rectangle 1571"/>
                    <p:cNvSpPr>
                      <a:spLocks noChangeArrowheads="1"/>
                    </p:cNvSpPr>
                    <p:nvPr/>
                  </p:nvSpPr>
                  <p:spPr bwMode="auto">
                    <a:xfrm>
                      <a:off x="4030" y="831"/>
                      <a:ext cx="5" cy="54"/>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4" name="Rectangle 1572"/>
                    <p:cNvSpPr>
                      <a:spLocks noChangeArrowheads="1"/>
                    </p:cNvSpPr>
                    <p:nvPr/>
                  </p:nvSpPr>
                  <p:spPr bwMode="auto">
                    <a:xfrm>
                      <a:off x="4035" y="831"/>
                      <a:ext cx="5" cy="54"/>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5" name="Rectangle 1573"/>
                    <p:cNvSpPr>
                      <a:spLocks noChangeArrowheads="1"/>
                    </p:cNvSpPr>
                    <p:nvPr/>
                  </p:nvSpPr>
                  <p:spPr bwMode="auto">
                    <a:xfrm>
                      <a:off x="4040" y="831"/>
                      <a:ext cx="5" cy="54"/>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6" name="Rectangle 1574"/>
                    <p:cNvSpPr>
                      <a:spLocks noChangeArrowheads="1"/>
                    </p:cNvSpPr>
                    <p:nvPr/>
                  </p:nvSpPr>
                  <p:spPr bwMode="auto">
                    <a:xfrm>
                      <a:off x="4045" y="831"/>
                      <a:ext cx="5" cy="54"/>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7" name="Rectangle 1575"/>
                    <p:cNvSpPr>
                      <a:spLocks noChangeArrowheads="1"/>
                    </p:cNvSpPr>
                    <p:nvPr/>
                  </p:nvSpPr>
                  <p:spPr bwMode="auto">
                    <a:xfrm>
                      <a:off x="3935" y="816"/>
                      <a:ext cx="5" cy="59"/>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8" name="Rectangle 1576"/>
                    <p:cNvSpPr>
                      <a:spLocks noChangeArrowheads="1"/>
                    </p:cNvSpPr>
                    <p:nvPr/>
                  </p:nvSpPr>
                  <p:spPr bwMode="auto">
                    <a:xfrm>
                      <a:off x="3940" y="816"/>
                      <a:ext cx="5" cy="59"/>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49" name="Rectangle 1577"/>
                    <p:cNvSpPr>
                      <a:spLocks noChangeArrowheads="1"/>
                    </p:cNvSpPr>
                    <p:nvPr/>
                  </p:nvSpPr>
                  <p:spPr bwMode="auto">
                    <a:xfrm>
                      <a:off x="3945" y="816"/>
                      <a:ext cx="5" cy="59"/>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0" name="Rectangle 1578"/>
                    <p:cNvSpPr>
                      <a:spLocks noChangeArrowheads="1"/>
                    </p:cNvSpPr>
                    <p:nvPr/>
                  </p:nvSpPr>
                  <p:spPr bwMode="auto">
                    <a:xfrm>
                      <a:off x="3950" y="816"/>
                      <a:ext cx="5" cy="59"/>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1" name="Rectangle 1579"/>
                    <p:cNvSpPr>
                      <a:spLocks noChangeArrowheads="1"/>
                    </p:cNvSpPr>
                    <p:nvPr/>
                  </p:nvSpPr>
                  <p:spPr bwMode="auto">
                    <a:xfrm>
                      <a:off x="3955" y="816"/>
                      <a:ext cx="5" cy="59"/>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2" name="Rectangle 1580"/>
                    <p:cNvSpPr>
                      <a:spLocks noChangeArrowheads="1"/>
                    </p:cNvSpPr>
                    <p:nvPr/>
                  </p:nvSpPr>
                  <p:spPr bwMode="auto">
                    <a:xfrm>
                      <a:off x="3960" y="816"/>
                      <a:ext cx="5" cy="59"/>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3" name="Rectangle 1581"/>
                    <p:cNvSpPr>
                      <a:spLocks noChangeArrowheads="1"/>
                    </p:cNvSpPr>
                    <p:nvPr/>
                  </p:nvSpPr>
                  <p:spPr bwMode="auto">
                    <a:xfrm>
                      <a:off x="3965" y="816"/>
                      <a:ext cx="5" cy="59"/>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4" name="Rectangle 1582"/>
                    <p:cNvSpPr>
                      <a:spLocks noChangeArrowheads="1"/>
                    </p:cNvSpPr>
                    <p:nvPr/>
                  </p:nvSpPr>
                  <p:spPr bwMode="auto">
                    <a:xfrm>
                      <a:off x="3970" y="816"/>
                      <a:ext cx="5" cy="59"/>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5" name="Rectangle 1583"/>
                    <p:cNvSpPr>
                      <a:spLocks noChangeArrowheads="1"/>
                    </p:cNvSpPr>
                    <p:nvPr/>
                  </p:nvSpPr>
                  <p:spPr bwMode="auto">
                    <a:xfrm>
                      <a:off x="3975" y="816"/>
                      <a:ext cx="5" cy="59"/>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6" name="Rectangle 1584"/>
                    <p:cNvSpPr>
                      <a:spLocks noChangeArrowheads="1"/>
                    </p:cNvSpPr>
                    <p:nvPr/>
                  </p:nvSpPr>
                  <p:spPr bwMode="auto">
                    <a:xfrm>
                      <a:off x="3980" y="816"/>
                      <a:ext cx="5" cy="59"/>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7" name="Rectangle 1585"/>
                    <p:cNvSpPr>
                      <a:spLocks noChangeArrowheads="1"/>
                    </p:cNvSpPr>
                    <p:nvPr/>
                  </p:nvSpPr>
                  <p:spPr bwMode="auto">
                    <a:xfrm>
                      <a:off x="3985" y="816"/>
                      <a:ext cx="5" cy="59"/>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8" name="Rectangle 1586"/>
                    <p:cNvSpPr>
                      <a:spLocks noChangeArrowheads="1"/>
                    </p:cNvSpPr>
                    <p:nvPr/>
                  </p:nvSpPr>
                  <p:spPr bwMode="auto">
                    <a:xfrm>
                      <a:off x="3990" y="816"/>
                      <a:ext cx="5" cy="59"/>
                    </a:xfrm>
                    <a:prstGeom prst="rect">
                      <a:avLst/>
                    </a:prstGeom>
                    <a:solidFill>
                      <a:srgbClr val="7575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59" name="Rectangle 1587"/>
                    <p:cNvSpPr>
                      <a:spLocks noChangeArrowheads="1"/>
                    </p:cNvSpPr>
                    <p:nvPr/>
                  </p:nvSpPr>
                  <p:spPr bwMode="auto">
                    <a:xfrm>
                      <a:off x="3995" y="816"/>
                      <a:ext cx="5" cy="59"/>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0" name="Rectangle 1588"/>
                    <p:cNvSpPr>
                      <a:spLocks noChangeArrowheads="1"/>
                    </p:cNvSpPr>
                    <p:nvPr/>
                  </p:nvSpPr>
                  <p:spPr bwMode="auto">
                    <a:xfrm>
                      <a:off x="4000" y="816"/>
                      <a:ext cx="5" cy="59"/>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1" name="Rectangle 1589"/>
                    <p:cNvSpPr>
                      <a:spLocks noChangeArrowheads="1"/>
                    </p:cNvSpPr>
                    <p:nvPr/>
                  </p:nvSpPr>
                  <p:spPr bwMode="auto">
                    <a:xfrm>
                      <a:off x="4005" y="816"/>
                      <a:ext cx="5" cy="59"/>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2" name="Rectangle 1590"/>
                    <p:cNvSpPr>
                      <a:spLocks noChangeArrowheads="1"/>
                    </p:cNvSpPr>
                    <p:nvPr/>
                  </p:nvSpPr>
                  <p:spPr bwMode="auto">
                    <a:xfrm>
                      <a:off x="4010" y="816"/>
                      <a:ext cx="5" cy="59"/>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3" name="Rectangle 1591"/>
                    <p:cNvSpPr>
                      <a:spLocks noChangeArrowheads="1"/>
                    </p:cNvSpPr>
                    <p:nvPr/>
                  </p:nvSpPr>
                  <p:spPr bwMode="auto">
                    <a:xfrm>
                      <a:off x="4015" y="816"/>
                      <a:ext cx="5" cy="59"/>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4" name="Rectangle 1592"/>
                    <p:cNvSpPr>
                      <a:spLocks noChangeArrowheads="1"/>
                    </p:cNvSpPr>
                    <p:nvPr/>
                  </p:nvSpPr>
                  <p:spPr bwMode="auto">
                    <a:xfrm>
                      <a:off x="4020" y="816"/>
                      <a:ext cx="5" cy="59"/>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5" name="Rectangle 1593"/>
                    <p:cNvSpPr>
                      <a:spLocks noChangeArrowheads="1"/>
                    </p:cNvSpPr>
                    <p:nvPr/>
                  </p:nvSpPr>
                  <p:spPr bwMode="auto">
                    <a:xfrm>
                      <a:off x="4025" y="816"/>
                      <a:ext cx="5" cy="59"/>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6" name="Rectangle 1594"/>
                    <p:cNvSpPr>
                      <a:spLocks noChangeArrowheads="1"/>
                    </p:cNvSpPr>
                    <p:nvPr/>
                  </p:nvSpPr>
                  <p:spPr bwMode="auto">
                    <a:xfrm>
                      <a:off x="4030" y="816"/>
                      <a:ext cx="5" cy="59"/>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7" name="Rectangle 1595"/>
                    <p:cNvSpPr>
                      <a:spLocks noChangeArrowheads="1"/>
                    </p:cNvSpPr>
                    <p:nvPr/>
                  </p:nvSpPr>
                  <p:spPr bwMode="auto">
                    <a:xfrm>
                      <a:off x="4035" y="816"/>
                      <a:ext cx="5" cy="59"/>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8" name="Rectangle 1596"/>
                    <p:cNvSpPr>
                      <a:spLocks noChangeArrowheads="1"/>
                    </p:cNvSpPr>
                    <p:nvPr/>
                  </p:nvSpPr>
                  <p:spPr bwMode="auto">
                    <a:xfrm>
                      <a:off x="4040" y="816"/>
                      <a:ext cx="5" cy="59"/>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69" name="Rectangle 1597"/>
                    <p:cNvSpPr>
                      <a:spLocks noChangeArrowheads="1"/>
                    </p:cNvSpPr>
                    <p:nvPr/>
                  </p:nvSpPr>
                  <p:spPr bwMode="auto">
                    <a:xfrm>
                      <a:off x="4045" y="816"/>
                      <a:ext cx="5" cy="59"/>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0" name="Rectangle 1598"/>
                    <p:cNvSpPr>
                      <a:spLocks noChangeArrowheads="1"/>
                    </p:cNvSpPr>
                    <p:nvPr/>
                  </p:nvSpPr>
                  <p:spPr bwMode="auto">
                    <a:xfrm>
                      <a:off x="3935" y="816"/>
                      <a:ext cx="5" cy="49"/>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1" name="Rectangle 1599"/>
                    <p:cNvSpPr>
                      <a:spLocks noChangeArrowheads="1"/>
                    </p:cNvSpPr>
                    <p:nvPr/>
                  </p:nvSpPr>
                  <p:spPr bwMode="auto">
                    <a:xfrm>
                      <a:off x="3940" y="816"/>
                      <a:ext cx="5" cy="49"/>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2" name="Rectangle 1600"/>
                    <p:cNvSpPr>
                      <a:spLocks noChangeArrowheads="1"/>
                    </p:cNvSpPr>
                    <p:nvPr/>
                  </p:nvSpPr>
                  <p:spPr bwMode="auto">
                    <a:xfrm>
                      <a:off x="3945" y="816"/>
                      <a:ext cx="5" cy="49"/>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3" name="Rectangle 1601"/>
                    <p:cNvSpPr>
                      <a:spLocks noChangeArrowheads="1"/>
                    </p:cNvSpPr>
                    <p:nvPr/>
                  </p:nvSpPr>
                  <p:spPr bwMode="auto">
                    <a:xfrm>
                      <a:off x="3950" y="816"/>
                      <a:ext cx="5" cy="49"/>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4" name="Rectangle 1602"/>
                    <p:cNvSpPr>
                      <a:spLocks noChangeArrowheads="1"/>
                    </p:cNvSpPr>
                    <p:nvPr/>
                  </p:nvSpPr>
                  <p:spPr bwMode="auto">
                    <a:xfrm>
                      <a:off x="3955" y="816"/>
                      <a:ext cx="5" cy="49"/>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5" name="Rectangle 1603"/>
                    <p:cNvSpPr>
                      <a:spLocks noChangeArrowheads="1"/>
                    </p:cNvSpPr>
                    <p:nvPr/>
                  </p:nvSpPr>
                  <p:spPr bwMode="auto">
                    <a:xfrm>
                      <a:off x="3960" y="816"/>
                      <a:ext cx="5" cy="49"/>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6" name="Rectangle 1604"/>
                    <p:cNvSpPr>
                      <a:spLocks noChangeArrowheads="1"/>
                    </p:cNvSpPr>
                    <p:nvPr/>
                  </p:nvSpPr>
                  <p:spPr bwMode="auto">
                    <a:xfrm>
                      <a:off x="3965" y="816"/>
                      <a:ext cx="5" cy="49"/>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7" name="Rectangle 1605"/>
                    <p:cNvSpPr>
                      <a:spLocks noChangeArrowheads="1"/>
                    </p:cNvSpPr>
                    <p:nvPr/>
                  </p:nvSpPr>
                  <p:spPr bwMode="auto">
                    <a:xfrm>
                      <a:off x="3970" y="816"/>
                      <a:ext cx="5" cy="49"/>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8" name="Rectangle 1606"/>
                    <p:cNvSpPr>
                      <a:spLocks noChangeArrowheads="1"/>
                    </p:cNvSpPr>
                    <p:nvPr/>
                  </p:nvSpPr>
                  <p:spPr bwMode="auto">
                    <a:xfrm>
                      <a:off x="3975" y="816"/>
                      <a:ext cx="5" cy="49"/>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79" name="Rectangle 1607"/>
                    <p:cNvSpPr>
                      <a:spLocks noChangeArrowheads="1"/>
                    </p:cNvSpPr>
                    <p:nvPr/>
                  </p:nvSpPr>
                  <p:spPr bwMode="auto">
                    <a:xfrm>
                      <a:off x="3980" y="816"/>
                      <a:ext cx="5" cy="49"/>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0" name="Rectangle 1608"/>
                    <p:cNvSpPr>
                      <a:spLocks noChangeArrowheads="1"/>
                    </p:cNvSpPr>
                    <p:nvPr/>
                  </p:nvSpPr>
                  <p:spPr bwMode="auto">
                    <a:xfrm>
                      <a:off x="3985" y="816"/>
                      <a:ext cx="5" cy="49"/>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1" name="Rectangle 1609"/>
                    <p:cNvSpPr>
                      <a:spLocks noChangeArrowheads="1"/>
                    </p:cNvSpPr>
                    <p:nvPr/>
                  </p:nvSpPr>
                  <p:spPr bwMode="auto">
                    <a:xfrm>
                      <a:off x="3990" y="816"/>
                      <a:ext cx="5" cy="49"/>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2" name="Rectangle 1610"/>
                    <p:cNvSpPr>
                      <a:spLocks noChangeArrowheads="1"/>
                    </p:cNvSpPr>
                    <p:nvPr/>
                  </p:nvSpPr>
                  <p:spPr bwMode="auto">
                    <a:xfrm>
                      <a:off x="3995" y="816"/>
                      <a:ext cx="5" cy="49"/>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3" name="Rectangle 1611"/>
                    <p:cNvSpPr>
                      <a:spLocks noChangeArrowheads="1"/>
                    </p:cNvSpPr>
                    <p:nvPr/>
                  </p:nvSpPr>
                  <p:spPr bwMode="auto">
                    <a:xfrm>
                      <a:off x="4000" y="816"/>
                      <a:ext cx="5" cy="49"/>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4" name="Rectangle 1612"/>
                    <p:cNvSpPr>
                      <a:spLocks noChangeArrowheads="1"/>
                    </p:cNvSpPr>
                    <p:nvPr/>
                  </p:nvSpPr>
                  <p:spPr bwMode="auto">
                    <a:xfrm>
                      <a:off x="4005" y="816"/>
                      <a:ext cx="5" cy="49"/>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5" name="Rectangle 1613"/>
                    <p:cNvSpPr>
                      <a:spLocks noChangeArrowheads="1"/>
                    </p:cNvSpPr>
                    <p:nvPr/>
                  </p:nvSpPr>
                  <p:spPr bwMode="auto">
                    <a:xfrm>
                      <a:off x="4010" y="816"/>
                      <a:ext cx="5" cy="49"/>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6" name="Rectangle 1614"/>
                    <p:cNvSpPr>
                      <a:spLocks noChangeArrowheads="1"/>
                    </p:cNvSpPr>
                    <p:nvPr/>
                  </p:nvSpPr>
                  <p:spPr bwMode="auto">
                    <a:xfrm>
                      <a:off x="4015" y="816"/>
                      <a:ext cx="5" cy="49"/>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7" name="Rectangle 1615"/>
                    <p:cNvSpPr>
                      <a:spLocks noChangeArrowheads="1"/>
                    </p:cNvSpPr>
                    <p:nvPr/>
                  </p:nvSpPr>
                  <p:spPr bwMode="auto">
                    <a:xfrm>
                      <a:off x="4020" y="816"/>
                      <a:ext cx="5" cy="49"/>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8" name="Rectangle 1616"/>
                    <p:cNvSpPr>
                      <a:spLocks noChangeArrowheads="1"/>
                    </p:cNvSpPr>
                    <p:nvPr/>
                  </p:nvSpPr>
                  <p:spPr bwMode="auto">
                    <a:xfrm>
                      <a:off x="4025" y="816"/>
                      <a:ext cx="5" cy="49"/>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89" name="Rectangle 1617"/>
                    <p:cNvSpPr>
                      <a:spLocks noChangeArrowheads="1"/>
                    </p:cNvSpPr>
                    <p:nvPr/>
                  </p:nvSpPr>
                  <p:spPr bwMode="auto">
                    <a:xfrm>
                      <a:off x="4030" y="816"/>
                      <a:ext cx="5" cy="49"/>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0" name="Rectangle 1618"/>
                    <p:cNvSpPr>
                      <a:spLocks noChangeArrowheads="1"/>
                    </p:cNvSpPr>
                    <p:nvPr/>
                  </p:nvSpPr>
                  <p:spPr bwMode="auto">
                    <a:xfrm>
                      <a:off x="4035" y="816"/>
                      <a:ext cx="5" cy="49"/>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1" name="Rectangle 1619"/>
                    <p:cNvSpPr>
                      <a:spLocks noChangeArrowheads="1"/>
                    </p:cNvSpPr>
                    <p:nvPr/>
                  </p:nvSpPr>
                  <p:spPr bwMode="auto">
                    <a:xfrm>
                      <a:off x="4040" y="816"/>
                      <a:ext cx="5" cy="49"/>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2" name="Rectangle 1620"/>
                    <p:cNvSpPr>
                      <a:spLocks noChangeArrowheads="1"/>
                    </p:cNvSpPr>
                    <p:nvPr/>
                  </p:nvSpPr>
                  <p:spPr bwMode="auto">
                    <a:xfrm>
                      <a:off x="4045" y="816"/>
                      <a:ext cx="5" cy="49"/>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3" name="Rectangle 1621"/>
                    <p:cNvSpPr>
                      <a:spLocks noChangeArrowheads="1"/>
                    </p:cNvSpPr>
                    <p:nvPr/>
                  </p:nvSpPr>
                  <p:spPr bwMode="auto">
                    <a:xfrm>
                      <a:off x="3935" y="801"/>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4" name="Rectangle 1622"/>
                    <p:cNvSpPr>
                      <a:spLocks noChangeArrowheads="1"/>
                    </p:cNvSpPr>
                    <p:nvPr/>
                  </p:nvSpPr>
                  <p:spPr bwMode="auto">
                    <a:xfrm>
                      <a:off x="3940" y="801"/>
                      <a:ext cx="5" cy="54"/>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5" name="Rectangle 1623"/>
                    <p:cNvSpPr>
                      <a:spLocks noChangeArrowheads="1"/>
                    </p:cNvSpPr>
                    <p:nvPr/>
                  </p:nvSpPr>
                  <p:spPr bwMode="auto">
                    <a:xfrm>
                      <a:off x="3945" y="801"/>
                      <a:ext cx="5" cy="54"/>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6" name="Rectangle 1624"/>
                    <p:cNvSpPr>
                      <a:spLocks noChangeArrowheads="1"/>
                    </p:cNvSpPr>
                    <p:nvPr/>
                  </p:nvSpPr>
                  <p:spPr bwMode="auto">
                    <a:xfrm>
                      <a:off x="3950" y="801"/>
                      <a:ext cx="5" cy="54"/>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7" name="Rectangle 1625"/>
                    <p:cNvSpPr>
                      <a:spLocks noChangeArrowheads="1"/>
                    </p:cNvSpPr>
                    <p:nvPr/>
                  </p:nvSpPr>
                  <p:spPr bwMode="auto">
                    <a:xfrm>
                      <a:off x="3955" y="801"/>
                      <a:ext cx="5" cy="54"/>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8" name="Rectangle 1626"/>
                    <p:cNvSpPr>
                      <a:spLocks noChangeArrowheads="1"/>
                    </p:cNvSpPr>
                    <p:nvPr/>
                  </p:nvSpPr>
                  <p:spPr bwMode="auto">
                    <a:xfrm>
                      <a:off x="3960" y="801"/>
                      <a:ext cx="5" cy="54"/>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799" name="Rectangle 1627"/>
                    <p:cNvSpPr>
                      <a:spLocks noChangeArrowheads="1"/>
                    </p:cNvSpPr>
                    <p:nvPr/>
                  </p:nvSpPr>
                  <p:spPr bwMode="auto">
                    <a:xfrm>
                      <a:off x="3965" y="801"/>
                      <a:ext cx="5" cy="54"/>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800" name="Rectangle 1628"/>
                    <p:cNvSpPr>
                      <a:spLocks noChangeArrowheads="1"/>
                    </p:cNvSpPr>
                    <p:nvPr/>
                  </p:nvSpPr>
                  <p:spPr bwMode="auto">
                    <a:xfrm>
                      <a:off x="3970" y="801"/>
                      <a:ext cx="5" cy="54"/>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801" name="Rectangle 1629"/>
                    <p:cNvSpPr>
                      <a:spLocks noChangeArrowheads="1"/>
                    </p:cNvSpPr>
                    <p:nvPr/>
                  </p:nvSpPr>
                  <p:spPr bwMode="auto">
                    <a:xfrm>
                      <a:off x="3975" y="801"/>
                      <a:ext cx="5" cy="54"/>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802" name="Rectangle 1630"/>
                    <p:cNvSpPr>
                      <a:spLocks noChangeArrowheads="1"/>
                    </p:cNvSpPr>
                    <p:nvPr/>
                  </p:nvSpPr>
                  <p:spPr bwMode="auto">
                    <a:xfrm>
                      <a:off x="3980" y="801"/>
                      <a:ext cx="5" cy="54"/>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grpSp>
              <p:sp>
                <p:nvSpPr>
                  <p:cNvPr id="15505" name="Rectangle 1632"/>
                  <p:cNvSpPr>
                    <a:spLocks noChangeArrowheads="1"/>
                  </p:cNvSpPr>
                  <p:nvPr/>
                </p:nvSpPr>
                <p:spPr bwMode="auto">
                  <a:xfrm>
                    <a:off x="3985" y="801"/>
                    <a:ext cx="5" cy="54"/>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06" name="Rectangle 1633"/>
                  <p:cNvSpPr>
                    <a:spLocks noChangeArrowheads="1"/>
                  </p:cNvSpPr>
                  <p:nvPr/>
                </p:nvSpPr>
                <p:spPr bwMode="auto">
                  <a:xfrm>
                    <a:off x="3990" y="801"/>
                    <a:ext cx="5" cy="54"/>
                  </a:xfrm>
                  <a:prstGeom prst="rect">
                    <a:avLst/>
                  </a:prstGeom>
                  <a:solidFill>
                    <a:srgbClr val="7575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07" name="Rectangle 1634"/>
                  <p:cNvSpPr>
                    <a:spLocks noChangeArrowheads="1"/>
                  </p:cNvSpPr>
                  <p:nvPr/>
                </p:nvSpPr>
                <p:spPr bwMode="auto">
                  <a:xfrm>
                    <a:off x="3995" y="801"/>
                    <a:ext cx="5" cy="54"/>
                  </a:xfrm>
                  <a:prstGeom prst="rect">
                    <a:avLst/>
                  </a:prstGeom>
                  <a:solidFill>
                    <a:srgbClr val="7377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08" name="Rectangle 1635"/>
                  <p:cNvSpPr>
                    <a:spLocks noChangeArrowheads="1"/>
                  </p:cNvSpPr>
                  <p:nvPr/>
                </p:nvSpPr>
                <p:spPr bwMode="auto">
                  <a:xfrm>
                    <a:off x="4000" y="801"/>
                    <a:ext cx="5" cy="54"/>
                  </a:xfrm>
                  <a:prstGeom prst="rect">
                    <a:avLst/>
                  </a:prstGeom>
                  <a:solidFill>
                    <a:srgbClr val="707B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09" name="Rectangle 1636"/>
                  <p:cNvSpPr>
                    <a:spLocks noChangeArrowheads="1"/>
                  </p:cNvSpPr>
                  <p:nvPr/>
                </p:nvSpPr>
                <p:spPr bwMode="auto">
                  <a:xfrm>
                    <a:off x="4005" y="801"/>
                    <a:ext cx="5" cy="54"/>
                  </a:xfrm>
                  <a:prstGeom prst="rect">
                    <a:avLst/>
                  </a:prstGeom>
                  <a:solidFill>
                    <a:srgbClr val="6C8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0" name="Rectangle 1637"/>
                  <p:cNvSpPr>
                    <a:spLocks noChangeArrowheads="1"/>
                  </p:cNvSpPr>
                  <p:nvPr/>
                </p:nvSpPr>
                <p:spPr bwMode="auto">
                  <a:xfrm>
                    <a:off x="4010" y="801"/>
                    <a:ext cx="5" cy="54"/>
                  </a:xfrm>
                  <a:prstGeom prst="rect">
                    <a:avLst/>
                  </a:prstGeom>
                  <a:solidFill>
                    <a:srgbClr val="648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1" name="Rectangle 1638"/>
                  <p:cNvSpPr>
                    <a:spLocks noChangeArrowheads="1"/>
                  </p:cNvSpPr>
                  <p:nvPr/>
                </p:nvSpPr>
                <p:spPr bwMode="auto">
                  <a:xfrm>
                    <a:off x="4015" y="801"/>
                    <a:ext cx="5" cy="54"/>
                  </a:xfrm>
                  <a:prstGeom prst="rect">
                    <a:avLst/>
                  </a:prstGeom>
                  <a:solidFill>
                    <a:srgbClr val="5B9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2" name="Rectangle 1639"/>
                  <p:cNvSpPr>
                    <a:spLocks noChangeArrowheads="1"/>
                  </p:cNvSpPr>
                  <p:nvPr/>
                </p:nvSpPr>
                <p:spPr bwMode="auto">
                  <a:xfrm>
                    <a:off x="4020" y="801"/>
                    <a:ext cx="5" cy="54"/>
                  </a:xfrm>
                  <a:prstGeom prst="rect">
                    <a:avLst/>
                  </a:prstGeom>
                  <a:solidFill>
                    <a:srgbClr val="4F9A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3" name="Rectangle 1640"/>
                  <p:cNvSpPr>
                    <a:spLocks noChangeArrowheads="1"/>
                  </p:cNvSpPr>
                  <p:nvPr/>
                </p:nvSpPr>
                <p:spPr bwMode="auto">
                  <a:xfrm>
                    <a:off x="4025" y="801"/>
                    <a:ext cx="5" cy="54"/>
                  </a:xfrm>
                  <a:prstGeom prst="rect">
                    <a:avLst/>
                  </a:prstGeom>
                  <a:solidFill>
                    <a:srgbClr val="42A1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4" name="Rectangle 1641"/>
                  <p:cNvSpPr>
                    <a:spLocks noChangeArrowheads="1"/>
                  </p:cNvSpPr>
                  <p:nvPr/>
                </p:nvSpPr>
                <p:spPr bwMode="auto">
                  <a:xfrm>
                    <a:off x="4030" y="801"/>
                    <a:ext cx="5" cy="54"/>
                  </a:xfrm>
                  <a:prstGeom prst="rect">
                    <a:avLst/>
                  </a:prstGeom>
                  <a:solidFill>
                    <a:srgbClr val="34A7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5" name="Rectangle 1642"/>
                  <p:cNvSpPr>
                    <a:spLocks noChangeArrowheads="1"/>
                  </p:cNvSpPr>
                  <p:nvPr/>
                </p:nvSpPr>
                <p:spPr bwMode="auto">
                  <a:xfrm>
                    <a:off x="4035" y="801"/>
                    <a:ext cx="5" cy="54"/>
                  </a:xfrm>
                  <a:prstGeom prst="rect">
                    <a:avLst/>
                  </a:prstGeom>
                  <a:solidFill>
                    <a:srgbClr val="26A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6" name="Rectangle 1643"/>
                  <p:cNvSpPr>
                    <a:spLocks noChangeArrowheads="1"/>
                  </p:cNvSpPr>
                  <p:nvPr/>
                </p:nvSpPr>
                <p:spPr bwMode="auto">
                  <a:xfrm>
                    <a:off x="4040" y="801"/>
                    <a:ext cx="5" cy="54"/>
                  </a:xfrm>
                  <a:prstGeom prst="rect">
                    <a:avLst/>
                  </a:prstGeom>
                  <a:solidFill>
                    <a:srgbClr val="18AE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7" name="Rectangle 1644"/>
                  <p:cNvSpPr>
                    <a:spLocks noChangeArrowheads="1"/>
                  </p:cNvSpPr>
                  <p:nvPr/>
                </p:nvSpPr>
                <p:spPr bwMode="auto">
                  <a:xfrm>
                    <a:off x="4045" y="801"/>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8" name="Rectangle 1645"/>
                  <p:cNvSpPr>
                    <a:spLocks noChangeArrowheads="1"/>
                  </p:cNvSpPr>
                  <p:nvPr/>
                </p:nvSpPr>
                <p:spPr bwMode="auto">
                  <a:xfrm>
                    <a:off x="3935" y="796"/>
                    <a:ext cx="5" cy="54"/>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19" name="Rectangle 1646"/>
                  <p:cNvSpPr>
                    <a:spLocks noChangeArrowheads="1"/>
                  </p:cNvSpPr>
                  <p:nvPr/>
                </p:nvSpPr>
                <p:spPr bwMode="auto">
                  <a:xfrm>
                    <a:off x="3940" y="796"/>
                    <a:ext cx="5" cy="54"/>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0" name="Rectangle 1647"/>
                  <p:cNvSpPr>
                    <a:spLocks noChangeArrowheads="1"/>
                  </p:cNvSpPr>
                  <p:nvPr/>
                </p:nvSpPr>
                <p:spPr bwMode="auto">
                  <a:xfrm>
                    <a:off x="3945" y="796"/>
                    <a:ext cx="5" cy="54"/>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1" name="Rectangle 1648"/>
                  <p:cNvSpPr>
                    <a:spLocks noChangeArrowheads="1"/>
                  </p:cNvSpPr>
                  <p:nvPr/>
                </p:nvSpPr>
                <p:spPr bwMode="auto">
                  <a:xfrm>
                    <a:off x="3950" y="796"/>
                    <a:ext cx="5" cy="54"/>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2" name="Rectangle 1649"/>
                  <p:cNvSpPr>
                    <a:spLocks noChangeArrowheads="1"/>
                  </p:cNvSpPr>
                  <p:nvPr/>
                </p:nvSpPr>
                <p:spPr bwMode="auto">
                  <a:xfrm>
                    <a:off x="3955" y="796"/>
                    <a:ext cx="5" cy="54"/>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3" name="Rectangle 1650"/>
                  <p:cNvSpPr>
                    <a:spLocks noChangeArrowheads="1"/>
                  </p:cNvSpPr>
                  <p:nvPr/>
                </p:nvSpPr>
                <p:spPr bwMode="auto">
                  <a:xfrm>
                    <a:off x="3960" y="796"/>
                    <a:ext cx="5" cy="54"/>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4" name="Rectangle 1651"/>
                  <p:cNvSpPr>
                    <a:spLocks noChangeArrowheads="1"/>
                  </p:cNvSpPr>
                  <p:nvPr/>
                </p:nvSpPr>
                <p:spPr bwMode="auto">
                  <a:xfrm>
                    <a:off x="3965" y="796"/>
                    <a:ext cx="5" cy="54"/>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5" name="Rectangle 1652"/>
                  <p:cNvSpPr>
                    <a:spLocks noChangeArrowheads="1"/>
                  </p:cNvSpPr>
                  <p:nvPr/>
                </p:nvSpPr>
                <p:spPr bwMode="auto">
                  <a:xfrm>
                    <a:off x="3970" y="796"/>
                    <a:ext cx="5" cy="54"/>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6" name="Rectangle 1653"/>
                  <p:cNvSpPr>
                    <a:spLocks noChangeArrowheads="1"/>
                  </p:cNvSpPr>
                  <p:nvPr/>
                </p:nvSpPr>
                <p:spPr bwMode="auto">
                  <a:xfrm>
                    <a:off x="3975" y="796"/>
                    <a:ext cx="5" cy="54"/>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7" name="Rectangle 1654"/>
                  <p:cNvSpPr>
                    <a:spLocks noChangeArrowheads="1"/>
                  </p:cNvSpPr>
                  <p:nvPr/>
                </p:nvSpPr>
                <p:spPr bwMode="auto">
                  <a:xfrm>
                    <a:off x="3980" y="796"/>
                    <a:ext cx="5" cy="54"/>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8" name="Rectangle 1655"/>
                  <p:cNvSpPr>
                    <a:spLocks noChangeArrowheads="1"/>
                  </p:cNvSpPr>
                  <p:nvPr/>
                </p:nvSpPr>
                <p:spPr bwMode="auto">
                  <a:xfrm>
                    <a:off x="3985" y="796"/>
                    <a:ext cx="5" cy="54"/>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29" name="Rectangle 1656"/>
                  <p:cNvSpPr>
                    <a:spLocks noChangeArrowheads="1"/>
                  </p:cNvSpPr>
                  <p:nvPr/>
                </p:nvSpPr>
                <p:spPr bwMode="auto">
                  <a:xfrm>
                    <a:off x="3990" y="796"/>
                    <a:ext cx="5" cy="54"/>
                  </a:xfrm>
                  <a:prstGeom prst="rect">
                    <a:avLst/>
                  </a:prstGeom>
                  <a:solidFill>
                    <a:srgbClr val="00AF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0" name="Rectangle 1657"/>
                  <p:cNvSpPr>
                    <a:spLocks noChangeArrowheads="1"/>
                  </p:cNvSpPr>
                  <p:nvPr/>
                </p:nvSpPr>
                <p:spPr bwMode="auto">
                  <a:xfrm>
                    <a:off x="3995" y="796"/>
                    <a:ext cx="5" cy="54"/>
                  </a:xfrm>
                  <a:prstGeom prst="rect">
                    <a:avLst/>
                  </a:prstGeom>
                  <a:solidFill>
                    <a:srgbClr val="12B1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1" name="Rectangle 1658"/>
                  <p:cNvSpPr>
                    <a:spLocks noChangeArrowheads="1"/>
                  </p:cNvSpPr>
                  <p:nvPr/>
                </p:nvSpPr>
                <p:spPr bwMode="auto">
                  <a:xfrm>
                    <a:off x="4000" y="796"/>
                    <a:ext cx="5" cy="54"/>
                  </a:xfrm>
                  <a:prstGeom prst="rect">
                    <a:avLst/>
                  </a:prstGeom>
                  <a:solidFill>
                    <a:srgbClr val="1CB3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2" name="Rectangle 1659"/>
                  <p:cNvSpPr>
                    <a:spLocks noChangeArrowheads="1"/>
                  </p:cNvSpPr>
                  <p:nvPr/>
                </p:nvSpPr>
                <p:spPr bwMode="auto">
                  <a:xfrm>
                    <a:off x="4005" y="796"/>
                    <a:ext cx="5" cy="54"/>
                  </a:xfrm>
                  <a:prstGeom prst="rect">
                    <a:avLst/>
                  </a:prstGeom>
                  <a:solidFill>
                    <a:srgbClr val="27B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3" name="Rectangle 1660"/>
                  <p:cNvSpPr>
                    <a:spLocks noChangeArrowheads="1"/>
                  </p:cNvSpPr>
                  <p:nvPr/>
                </p:nvSpPr>
                <p:spPr bwMode="auto">
                  <a:xfrm>
                    <a:off x="4010" y="796"/>
                    <a:ext cx="5" cy="54"/>
                  </a:xfrm>
                  <a:prstGeom prst="rect">
                    <a:avLst/>
                  </a:prstGeom>
                  <a:solidFill>
                    <a:srgbClr val="32BE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4" name="Rectangle 1661"/>
                  <p:cNvSpPr>
                    <a:spLocks noChangeArrowheads="1"/>
                  </p:cNvSpPr>
                  <p:nvPr/>
                </p:nvSpPr>
                <p:spPr bwMode="auto">
                  <a:xfrm>
                    <a:off x="4015" y="796"/>
                    <a:ext cx="5" cy="54"/>
                  </a:xfrm>
                  <a:prstGeom prst="rect">
                    <a:avLst/>
                  </a:prstGeom>
                  <a:solidFill>
                    <a:srgbClr val="3BC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5" name="Rectangle 1662"/>
                  <p:cNvSpPr>
                    <a:spLocks noChangeArrowheads="1"/>
                  </p:cNvSpPr>
                  <p:nvPr/>
                </p:nvSpPr>
                <p:spPr bwMode="auto">
                  <a:xfrm>
                    <a:off x="4020" y="796"/>
                    <a:ext cx="5" cy="54"/>
                  </a:xfrm>
                  <a:prstGeom prst="rect">
                    <a:avLst/>
                  </a:prstGeom>
                  <a:solidFill>
                    <a:srgbClr val="44CC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6" name="Rectangle 1663"/>
                  <p:cNvSpPr>
                    <a:spLocks noChangeArrowheads="1"/>
                  </p:cNvSpPr>
                  <p:nvPr/>
                </p:nvSpPr>
                <p:spPr bwMode="auto">
                  <a:xfrm>
                    <a:off x="4025" y="796"/>
                    <a:ext cx="5" cy="54"/>
                  </a:xfrm>
                  <a:prstGeom prst="rect">
                    <a:avLst/>
                  </a:prstGeom>
                  <a:solidFill>
                    <a:srgbClr val="4AD3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7" name="Rectangle 1664"/>
                  <p:cNvSpPr>
                    <a:spLocks noChangeArrowheads="1"/>
                  </p:cNvSpPr>
                  <p:nvPr/>
                </p:nvSpPr>
                <p:spPr bwMode="auto">
                  <a:xfrm>
                    <a:off x="4030" y="796"/>
                    <a:ext cx="5" cy="54"/>
                  </a:xfrm>
                  <a:prstGeom prst="rect">
                    <a:avLst/>
                  </a:prstGeom>
                  <a:solidFill>
                    <a:srgbClr val="50D8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8" name="Rectangle 1665"/>
                  <p:cNvSpPr>
                    <a:spLocks noChangeArrowheads="1"/>
                  </p:cNvSpPr>
                  <p:nvPr/>
                </p:nvSpPr>
                <p:spPr bwMode="auto">
                  <a:xfrm>
                    <a:off x="4035" y="796"/>
                    <a:ext cx="5" cy="54"/>
                  </a:xfrm>
                  <a:prstGeom prst="rect">
                    <a:avLst/>
                  </a:prstGeom>
                  <a:solidFill>
                    <a:srgbClr val="54D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39" name="Rectangle 1666"/>
                  <p:cNvSpPr>
                    <a:spLocks noChangeArrowheads="1"/>
                  </p:cNvSpPr>
                  <p:nvPr/>
                </p:nvSpPr>
                <p:spPr bwMode="auto">
                  <a:xfrm>
                    <a:off x="4040" y="796"/>
                    <a:ext cx="5" cy="54"/>
                  </a:xfrm>
                  <a:prstGeom prst="rect">
                    <a:avLst/>
                  </a:prstGeom>
                  <a:solidFill>
                    <a:srgbClr val="56D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0" name="Rectangle 1667"/>
                  <p:cNvSpPr>
                    <a:spLocks noChangeArrowheads="1"/>
                  </p:cNvSpPr>
                  <p:nvPr/>
                </p:nvSpPr>
                <p:spPr bwMode="auto">
                  <a:xfrm>
                    <a:off x="4045" y="796"/>
                    <a:ext cx="5" cy="54"/>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1" name="Rectangle 1668"/>
                  <p:cNvSpPr>
                    <a:spLocks noChangeArrowheads="1"/>
                  </p:cNvSpPr>
                  <p:nvPr/>
                </p:nvSpPr>
                <p:spPr bwMode="auto">
                  <a:xfrm>
                    <a:off x="3935" y="776"/>
                    <a:ext cx="5" cy="60"/>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2" name="Rectangle 1669"/>
                  <p:cNvSpPr>
                    <a:spLocks noChangeArrowheads="1"/>
                  </p:cNvSpPr>
                  <p:nvPr/>
                </p:nvSpPr>
                <p:spPr bwMode="auto">
                  <a:xfrm>
                    <a:off x="3940" y="776"/>
                    <a:ext cx="5" cy="60"/>
                  </a:xfrm>
                  <a:prstGeom prst="rect">
                    <a:avLst/>
                  </a:prstGeom>
                  <a:solidFill>
                    <a:srgbClr val="56D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3" name="Rectangle 1670"/>
                  <p:cNvSpPr>
                    <a:spLocks noChangeArrowheads="1"/>
                  </p:cNvSpPr>
                  <p:nvPr/>
                </p:nvSpPr>
                <p:spPr bwMode="auto">
                  <a:xfrm>
                    <a:off x="3945" y="776"/>
                    <a:ext cx="5" cy="60"/>
                  </a:xfrm>
                  <a:prstGeom prst="rect">
                    <a:avLst/>
                  </a:prstGeom>
                  <a:solidFill>
                    <a:srgbClr val="54D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4" name="Rectangle 1671"/>
                  <p:cNvSpPr>
                    <a:spLocks noChangeArrowheads="1"/>
                  </p:cNvSpPr>
                  <p:nvPr/>
                </p:nvSpPr>
                <p:spPr bwMode="auto">
                  <a:xfrm>
                    <a:off x="3950" y="776"/>
                    <a:ext cx="5" cy="60"/>
                  </a:xfrm>
                  <a:prstGeom prst="rect">
                    <a:avLst/>
                  </a:prstGeom>
                  <a:solidFill>
                    <a:srgbClr val="50D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5" name="Rectangle 1672"/>
                  <p:cNvSpPr>
                    <a:spLocks noChangeArrowheads="1"/>
                  </p:cNvSpPr>
                  <p:nvPr/>
                </p:nvSpPr>
                <p:spPr bwMode="auto">
                  <a:xfrm>
                    <a:off x="3955" y="776"/>
                    <a:ext cx="5" cy="60"/>
                  </a:xfrm>
                  <a:prstGeom prst="rect">
                    <a:avLst/>
                  </a:prstGeom>
                  <a:solidFill>
                    <a:srgbClr val="4AC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6" name="Rectangle 1673"/>
                  <p:cNvSpPr>
                    <a:spLocks noChangeArrowheads="1"/>
                  </p:cNvSpPr>
                  <p:nvPr/>
                </p:nvSpPr>
                <p:spPr bwMode="auto">
                  <a:xfrm>
                    <a:off x="3960" y="776"/>
                    <a:ext cx="5" cy="60"/>
                  </a:xfrm>
                  <a:prstGeom prst="rect">
                    <a:avLst/>
                  </a:prstGeom>
                  <a:solidFill>
                    <a:srgbClr val="44C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7" name="Rectangle 1674"/>
                  <p:cNvSpPr>
                    <a:spLocks noChangeArrowheads="1"/>
                  </p:cNvSpPr>
                  <p:nvPr/>
                </p:nvSpPr>
                <p:spPr bwMode="auto">
                  <a:xfrm>
                    <a:off x="3965" y="776"/>
                    <a:ext cx="5" cy="60"/>
                  </a:xfrm>
                  <a:prstGeom prst="rect">
                    <a:avLst/>
                  </a:prstGeom>
                  <a:solidFill>
                    <a:srgbClr val="3BB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8" name="Rectangle 1675"/>
                  <p:cNvSpPr>
                    <a:spLocks noChangeArrowheads="1"/>
                  </p:cNvSpPr>
                  <p:nvPr/>
                </p:nvSpPr>
                <p:spPr bwMode="auto">
                  <a:xfrm>
                    <a:off x="3970" y="776"/>
                    <a:ext cx="5" cy="60"/>
                  </a:xfrm>
                  <a:prstGeom prst="rect">
                    <a:avLst/>
                  </a:prstGeom>
                  <a:solidFill>
                    <a:srgbClr val="32AA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49" name="Rectangle 1676"/>
                  <p:cNvSpPr>
                    <a:spLocks noChangeArrowheads="1"/>
                  </p:cNvSpPr>
                  <p:nvPr/>
                </p:nvSpPr>
                <p:spPr bwMode="auto">
                  <a:xfrm>
                    <a:off x="3975" y="776"/>
                    <a:ext cx="5" cy="60"/>
                  </a:xfrm>
                  <a:prstGeom prst="rect">
                    <a:avLst/>
                  </a:prstGeom>
                  <a:solidFill>
                    <a:srgbClr val="279F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0" name="Rectangle 1677"/>
                  <p:cNvSpPr>
                    <a:spLocks noChangeArrowheads="1"/>
                  </p:cNvSpPr>
                  <p:nvPr/>
                </p:nvSpPr>
                <p:spPr bwMode="auto">
                  <a:xfrm>
                    <a:off x="3980" y="776"/>
                    <a:ext cx="5" cy="60"/>
                  </a:xfrm>
                  <a:prstGeom prst="rect">
                    <a:avLst/>
                  </a:prstGeom>
                  <a:solidFill>
                    <a:srgbClr val="1C97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1" name="Rectangle 1678"/>
                  <p:cNvSpPr>
                    <a:spLocks noChangeArrowheads="1"/>
                  </p:cNvSpPr>
                  <p:nvPr/>
                </p:nvSpPr>
                <p:spPr bwMode="auto">
                  <a:xfrm>
                    <a:off x="3985" y="776"/>
                    <a:ext cx="5" cy="60"/>
                  </a:xfrm>
                  <a:prstGeom prst="rect">
                    <a:avLst/>
                  </a:prstGeom>
                  <a:solidFill>
                    <a:srgbClr val="1291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2" name="Rectangle 1679"/>
                  <p:cNvSpPr>
                    <a:spLocks noChangeArrowheads="1"/>
                  </p:cNvSpPr>
                  <p:nvPr/>
                </p:nvSpPr>
                <p:spPr bwMode="auto">
                  <a:xfrm>
                    <a:off x="3990" y="776"/>
                    <a:ext cx="5" cy="60"/>
                  </a:xfrm>
                  <a:prstGeom prst="rect">
                    <a:avLst/>
                  </a:prstGeom>
                  <a:solidFill>
                    <a:srgbClr val="008E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3" name="Rectangle 1680"/>
                  <p:cNvSpPr>
                    <a:spLocks noChangeArrowheads="1"/>
                  </p:cNvSpPr>
                  <p:nvPr/>
                </p:nvSpPr>
                <p:spPr bwMode="auto">
                  <a:xfrm>
                    <a:off x="3995" y="776"/>
                    <a:ext cx="5" cy="60"/>
                  </a:xfrm>
                  <a:prstGeom prst="rect">
                    <a:avLst/>
                  </a:prstGeom>
                  <a:solidFill>
                    <a:srgbClr val="1291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4" name="Rectangle 1681"/>
                  <p:cNvSpPr>
                    <a:spLocks noChangeArrowheads="1"/>
                  </p:cNvSpPr>
                  <p:nvPr/>
                </p:nvSpPr>
                <p:spPr bwMode="auto">
                  <a:xfrm>
                    <a:off x="4000" y="776"/>
                    <a:ext cx="5" cy="60"/>
                  </a:xfrm>
                  <a:prstGeom prst="rect">
                    <a:avLst/>
                  </a:prstGeom>
                  <a:solidFill>
                    <a:srgbClr val="1C97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5" name="Rectangle 1682"/>
                  <p:cNvSpPr>
                    <a:spLocks noChangeArrowheads="1"/>
                  </p:cNvSpPr>
                  <p:nvPr/>
                </p:nvSpPr>
                <p:spPr bwMode="auto">
                  <a:xfrm>
                    <a:off x="4005" y="776"/>
                    <a:ext cx="5" cy="60"/>
                  </a:xfrm>
                  <a:prstGeom prst="rect">
                    <a:avLst/>
                  </a:prstGeom>
                  <a:solidFill>
                    <a:srgbClr val="279F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6" name="Rectangle 1683"/>
                  <p:cNvSpPr>
                    <a:spLocks noChangeArrowheads="1"/>
                  </p:cNvSpPr>
                  <p:nvPr/>
                </p:nvSpPr>
                <p:spPr bwMode="auto">
                  <a:xfrm>
                    <a:off x="4010" y="776"/>
                    <a:ext cx="5" cy="60"/>
                  </a:xfrm>
                  <a:prstGeom prst="rect">
                    <a:avLst/>
                  </a:prstGeom>
                  <a:solidFill>
                    <a:srgbClr val="32AA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7" name="Rectangle 1684"/>
                  <p:cNvSpPr>
                    <a:spLocks noChangeArrowheads="1"/>
                  </p:cNvSpPr>
                  <p:nvPr/>
                </p:nvSpPr>
                <p:spPr bwMode="auto">
                  <a:xfrm>
                    <a:off x="4015" y="776"/>
                    <a:ext cx="5" cy="60"/>
                  </a:xfrm>
                  <a:prstGeom prst="rect">
                    <a:avLst/>
                  </a:prstGeom>
                  <a:solidFill>
                    <a:srgbClr val="3BB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8" name="Rectangle 1685"/>
                  <p:cNvSpPr>
                    <a:spLocks noChangeArrowheads="1"/>
                  </p:cNvSpPr>
                  <p:nvPr/>
                </p:nvSpPr>
                <p:spPr bwMode="auto">
                  <a:xfrm>
                    <a:off x="4020" y="776"/>
                    <a:ext cx="5" cy="60"/>
                  </a:xfrm>
                  <a:prstGeom prst="rect">
                    <a:avLst/>
                  </a:prstGeom>
                  <a:solidFill>
                    <a:srgbClr val="44C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59" name="Rectangle 1686"/>
                  <p:cNvSpPr>
                    <a:spLocks noChangeArrowheads="1"/>
                  </p:cNvSpPr>
                  <p:nvPr/>
                </p:nvSpPr>
                <p:spPr bwMode="auto">
                  <a:xfrm>
                    <a:off x="4025" y="776"/>
                    <a:ext cx="5" cy="60"/>
                  </a:xfrm>
                  <a:prstGeom prst="rect">
                    <a:avLst/>
                  </a:prstGeom>
                  <a:solidFill>
                    <a:srgbClr val="4AC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0" name="Rectangle 1687"/>
                  <p:cNvSpPr>
                    <a:spLocks noChangeArrowheads="1"/>
                  </p:cNvSpPr>
                  <p:nvPr/>
                </p:nvSpPr>
                <p:spPr bwMode="auto">
                  <a:xfrm>
                    <a:off x="4030" y="776"/>
                    <a:ext cx="5" cy="60"/>
                  </a:xfrm>
                  <a:prstGeom prst="rect">
                    <a:avLst/>
                  </a:prstGeom>
                  <a:solidFill>
                    <a:srgbClr val="50D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1" name="Rectangle 1688"/>
                  <p:cNvSpPr>
                    <a:spLocks noChangeArrowheads="1"/>
                  </p:cNvSpPr>
                  <p:nvPr/>
                </p:nvSpPr>
                <p:spPr bwMode="auto">
                  <a:xfrm>
                    <a:off x="4035" y="776"/>
                    <a:ext cx="5" cy="60"/>
                  </a:xfrm>
                  <a:prstGeom prst="rect">
                    <a:avLst/>
                  </a:prstGeom>
                  <a:solidFill>
                    <a:srgbClr val="54D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2" name="Rectangle 1689"/>
                  <p:cNvSpPr>
                    <a:spLocks noChangeArrowheads="1"/>
                  </p:cNvSpPr>
                  <p:nvPr/>
                </p:nvSpPr>
                <p:spPr bwMode="auto">
                  <a:xfrm>
                    <a:off x="4040" y="776"/>
                    <a:ext cx="5" cy="60"/>
                  </a:xfrm>
                  <a:prstGeom prst="rect">
                    <a:avLst/>
                  </a:prstGeom>
                  <a:solidFill>
                    <a:srgbClr val="56D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3" name="Rectangle 1690"/>
                  <p:cNvSpPr>
                    <a:spLocks noChangeArrowheads="1"/>
                  </p:cNvSpPr>
                  <p:nvPr/>
                </p:nvSpPr>
                <p:spPr bwMode="auto">
                  <a:xfrm>
                    <a:off x="4045" y="776"/>
                    <a:ext cx="5" cy="60"/>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4" name="Rectangle 1691"/>
                  <p:cNvSpPr>
                    <a:spLocks noChangeArrowheads="1"/>
                  </p:cNvSpPr>
                  <p:nvPr/>
                </p:nvSpPr>
                <p:spPr bwMode="auto">
                  <a:xfrm>
                    <a:off x="3935" y="776"/>
                    <a:ext cx="5" cy="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5" name="Rectangle 1692"/>
                  <p:cNvSpPr>
                    <a:spLocks noChangeArrowheads="1"/>
                  </p:cNvSpPr>
                  <p:nvPr/>
                </p:nvSpPr>
                <p:spPr bwMode="auto">
                  <a:xfrm>
                    <a:off x="3940" y="776"/>
                    <a:ext cx="5" cy="50"/>
                  </a:xfrm>
                  <a:prstGeom prst="rect">
                    <a:avLst/>
                  </a:prstGeom>
                  <a:solidFill>
                    <a:srgbClr val="CA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6" name="Rectangle 1693"/>
                  <p:cNvSpPr>
                    <a:spLocks noChangeArrowheads="1"/>
                  </p:cNvSpPr>
                  <p:nvPr/>
                </p:nvSpPr>
                <p:spPr bwMode="auto">
                  <a:xfrm>
                    <a:off x="3945" y="776"/>
                    <a:ext cx="5" cy="50"/>
                  </a:xfrm>
                  <a:prstGeom prst="rect">
                    <a:avLst/>
                  </a:prstGeom>
                  <a:solidFill>
                    <a:srgbClr val="C5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7" name="Rectangle 1694"/>
                  <p:cNvSpPr>
                    <a:spLocks noChangeArrowheads="1"/>
                  </p:cNvSpPr>
                  <p:nvPr/>
                </p:nvSpPr>
                <p:spPr bwMode="auto">
                  <a:xfrm>
                    <a:off x="3950" y="776"/>
                    <a:ext cx="5" cy="50"/>
                  </a:xfrm>
                  <a:prstGeom prst="rect">
                    <a:avLst/>
                  </a:prstGeom>
                  <a:solidFill>
                    <a:srgbClr val="BE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8" name="Rectangle 1695"/>
                  <p:cNvSpPr>
                    <a:spLocks noChangeArrowheads="1"/>
                  </p:cNvSpPr>
                  <p:nvPr/>
                </p:nvSpPr>
                <p:spPr bwMode="auto">
                  <a:xfrm>
                    <a:off x="3955" y="776"/>
                    <a:ext cx="5" cy="50"/>
                  </a:xfrm>
                  <a:prstGeom prst="rect">
                    <a:avLst/>
                  </a:prstGeom>
                  <a:solidFill>
                    <a:srgbClr val="B4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69" name="Rectangle 1696"/>
                  <p:cNvSpPr>
                    <a:spLocks noChangeArrowheads="1"/>
                  </p:cNvSpPr>
                  <p:nvPr/>
                </p:nvSpPr>
                <p:spPr bwMode="auto">
                  <a:xfrm>
                    <a:off x="3960" y="776"/>
                    <a:ext cx="5" cy="50"/>
                  </a:xfrm>
                  <a:prstGeom prst="rect">
                    <a:avLst/>
                  </a:prstGeom>
                  <a:solidFill>
                    <a:srgbClr val="A7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0" name="Rectangle 1697"/>
                  <p:cNvSpPr>
                    <a:spLocks noChangeArrowheads="1"/>
                  </p:cNvSpPr>
                  <p:nvPr/>
                </p:nvSpPr>
                <p:spPr bwMode="auto">
                  <a:xfrm>
                    <a:off x="3965" y="776"/>
                    <a:ext cx="5" cy="50"/>
                  </a:xfrm>
                  <a:prstGeom prst="rect">
                    <a:avLst/>
                  </a:prstGeom>
                  <a:solidFill>
                    <a:srgbClr val="96E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1" name="Rectangle 1698"/>
                  <p:cNvSpPr>
                    <a:spLocks noChangeArrowheads="1"/>
                  </p:cNvSpPr>
                  <p:nvPr/>
                </p:nvSpPr>
                <p:spPr bwMode="auto">
                  <a:xfrm>
                    <a:off x="3970" y="776"/>
                    <a:ext cx="5" cy="50"/>
                  </a:xfrm>
                  <a:prstGeom prst="rect">
                    <a:avLst/>
                  </a:prstGeom>
                  <a:solidFill>
                    <a:srgbClr val="86E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2" name="Rectangle 1699"/>
                  <p:cNvSpPr>
                    <a:spLocks noChangeArrowheads="1"/>
                  </p:cNvSpPr>
                  <p:nvPr/>
                </p:nvSpPr>
                <p:spPr bwMode="auto">
                  <a:xfrm>
                    <a:off x="3975" y="776"/>
                    <a:ext cx="5" cy="50"/>
                  </a:xfrm>
                  <a:prstGeom prst="rect">
                    <a:avLst/>
                  </a:prstGeom>
                  <a:solidFill>
                    <a:srgbClr val="75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3" name="Rectangle 1700"/>
                  <p:cNvSpPr>
                    <a:spLocks noChangeArrowheads="1"/>
                  </p:cNvSpPr>
                  <p:nvPr/>
                </p:nvSpPr>
                <p:spPr bwMode="auto">
                  <a:xfrm>
                    <a:off x="3980" y="776"/>
                    <a:ext cx="5" cy="50"/>
                  </a:xfrm>
                  <a:prstGeom prst="rect">
                    <a:avLst/>
                  </a:prstGeom>
                  <a:solidFill>
                    <a:srgbClr val="67E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4" name="Rectangle 1701"/>
                  <p:cNvSpPr>
                    <a:spLocks noChangeArrowheads="1"/>
                  </p:cNvSpPr>
                  <p:nvPr/>
                </p:nvSpPr>
                <p:spPr bwMode="auto">
                  <a:xfrm>
                    <a:off x="3985" y="776"/>
                    <a:ext cx="5" cy="50"/>
                  </a:xfrm>
                  <a:prstGeom prst="rect">
                    <a:avLst/>
                  </a:prstGeom>
                  <a:solidFill>
                    <a:srgbClr val="5D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5" name="Rectangle 1702"/>
                  <p:cNvSpPr>
                    <a:spLocks noChangeArrowheads="1"/>
                  </p:cNvSpPr>
                  <p:nvPr/>
                </p:nvSpPr>
                <p:spPr bwMode="auto">
                  <a:xfrm>
                    <a:off x="3990" y="776"/>
                    <a:ext cx="5" cy="50"/>
                  </a:xfrm>
                  <a:prstGeom prst="rect">
                    <a:avLst/>
                  </a:prstGeom>
                  <a:solidFill>
                    <a:srgbClr val="57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6" name="Rectangle 1703"/>
                  <p:cNvSpPr>
                    <a:spLocks noChangeArrowheads="1"/>
                  </p:cNvSpPr>
                  <p:nvPr/>
                </p:nvSpPr>
                <p:spPr bwMode="auto">
                  <a:xfrm>
                    <a:off x="3995" y="776"/>
                    <a:ext cx="5" cy="50"/>
                  </a:xfrm>
                  <a:prstGeom prst="rect">
                    <a:avLst/>
                  </a:prstGeom>
                  <a:solidFill>
                    <a:srgbClr val="5D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7" name="Rectangle 1704"/>
                  <p:cNvSpPr>
                    <a:spLocks noChangeArrowheads="1"/>
                  </p:cNvSpPr>
                  <p:nvPr/>
                </p:nvSpPr>
                <p:spPr bwMode="auto">
                  <a:xfrm>
                    <a:off x="4000" y="776"/>
                    <a:ext cx="5" cy="50"/>
                  </a:xfrm>
                  <a:prstGeom prst="rect">
                    <a:avLst/>
                  </a:prstGeom>
                  <a:solidFill>
                    <a:srgbClr val="67E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8" name="Rectangle 1705"/>
                  <p:cNvSpPr>
                    <a:spLocks noChangeArrowheads="1"/>
                  </p:cNvSpPr>
                  <p:nvPr/>
                </p:nvSpPr>
                <p:spPr bwMode="auto">
                  <a:xfrm>
                    <a:off x="4005" y="776"/>
                    <a:ext cx="5" cy="50"/>
                  </a:xfrm>
                  <a:prstGeom prst="rect">
                    <a:avLst/>
                  </a:prstGeom>
                  <a:solidFill>
                    <a:srgbClr val="75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79" name="Rectangle 1706"/>
                  <p:cNvSpPr>
                    <a:spLocks noChangeArrowheads="1"/>
                  </p:cNvSpPr>
                  <p:nvPr/>
                </p:nvSpPr>
                <p:spPr bwMode="auto">
                  <a:xfrm>
                    <a:off x="4010" y="776"/>
                    <a:ext cx="5" cy="50"/>
                  </a:xfrm>
                  <a:prstGeom prst="rect">
                    <a:avLst/>
                  </a:prstGeom>
                  <a:solidFill>
                    <a:srgbClr val="86E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0" name="Rectangle 1707"/>
                  <p:cNvSpPr>
                    <a:spLocks noChangeArrowheads="1"/>
                  </p:cNvSpPr>
                  <p:nvPr/>
                </p:nvSpPr>
                <p:spPr bwMode="auto">
                  <a:xfrm>
                    <a:off x="4015" y="776"/>
                    <a:ext cx="5" cy="50"/>
                  </a:xfrm>
                  <a:prstGeom prst="rect">
                    <a:avLst/>
                  </a:prstGeom>
                  <a:solidFill>
                    <a:srgbClr val="96E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1" name="Rectangle 1708"/>
                  <p:cNvSpPr>
                    <a:spLocks noChangeArrowheads="1"/>
                  </p:cNvSpPr>
                  <p:nvPr/>
                </p:nvSpPr>
                <p:spPr bwMode="auto">
                  <a:xfrm>
                    <a:off x="4020" y="776"/>
                    <a:ext cx="5" cy="50"/>
                  </a:xfrm>
                  <a:prstGeom prst="rect">
                    <a:avLst/>
                  </a:prstGeom>
                  <a:solidFill>
                    <a:srgbClr val="A7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2" name="Rectangle 1709"/>
                  <p:cNvSpPr>
                    <a:spLocks noChangeArrowheads="1"/>
                  </p:cNvSpPr>
                  <p:nvPr/>
                </p:nvSpPr>
                <p:spPr bwMode="auto">
                  <a:xfrm>
                    <a:off x="4025" y="776"/>
                    <a:ext cx="5" cy="50"/>
                  </a:xfrm>
                  <a:prstGeom prst="rect">
                    <a:avLst/>
                  </a:prstGeom>
                  <a:solidFill>
                    <a:srgbClr val="B4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3" name="Rectangle 1710"/>
                  <p:cNvSpPr>
                    <a:spLocks noChangeArrowheads="1"/>
                  </p:cNvSpPr>
                  <p:nvPr/>
                </p:nvSpPr>
                <p:spPr bwMode="auto">
                  <a:xfrm>
                    <a:off x="4030" y="776"/>
                    <a:ext cx="5" cy="50"/>
                  </a:xfrm>
                  <a:prstGeom prst="rect">
                    <a:avLst/>
                  </a:prstGeom>
                  <a:solidFill>
                    <a:srgbClr val="BE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4" name="Rectangle 1711"/>
                  <p:cNvSpPr>
                    <a:spLocks noChangeArrowheads="1"/>
                  </p:cNvSpPr>
                  <p:nvPr/>
                </p:nvSpPr>
                <p:spPr bwMode="auto">
                  <a:xfrm>
                    <a:off x="4035" y="776"/>
                    <a:ext cx="5" cy="50"/>
                  </a:xfrm>
                  <a:prstGeom prst="rect">
                    <a:avLst/>
                  </a:prstGeom>
                  <a:solidFill>
                    <a:srgbClr val="C5F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5" name="Rectangle 1712"/>
                  <p:cNvSpPr>
                    <a:spLocks noChangeArrowheads="1"/>
                  </p:cNvSpPr>
                  <p:nvPr/>
                </p:nvSpPr>
                <p:spPr bwMode="auto">
                  <a:xfrm>
                    <a:off x="4040" y="776"/>
                    <a:ext cx="5" cy="50"/>
                  </a:xfrm>
                  <a:prstGeom prst="rect">
                    <a:avLst/>
                  </a:prstGeom>
                  <a:solidFill>
                    <a:srgbClr val="CA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586" name="Rectangle 1713"/>
                  <p:cNvSpPr>
                    <a:spLocks noChangeArrowheads="1"/>
                  </p:cNvSpPr>
                  <p:nvPr/>
                </p:nvSpPr>
                <p:spPr bwMode="auto">
                  <a:xfrm>
                    <a:off x="4045" y="776"/>
                    <a:ext cx="5" cy="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pic>
                <p:nvPicPr>
                  <p:cNvPr id="15587" name="Picture 17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19" y="721"/>
                    <a:ext cx="16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88" name="Picture 17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 y="721"/>
                    <a:ext cx="16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89" name="Picture 17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4" y="845"/>
                    <a:ext cx="14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90" name="Picture 17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34" y="845"/>
                    <a:ext cx="14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1" name="Freeform 1718"/>
                  <p:cNvSpPr>
                    <a:spLocks/>
                  </p:cNvSpPr>
                  <p:nvPr/>
                </p:nvSpPr>
                <p:spPr bwMode="auto">
                  <a:xfrm>
                    <a:off x="4097" y="863"/>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592" name="Picture 17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850"/>
                    <a:ext cx="119"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3" name="Freeform 1720"/>
                  <p:cNvSpPr>
                    <a:spLocks/>
                  </p:cNvSpPr>
                  <p:nvPr/>
                </p:nvSpPr>
                <p:spPr bwMode="auto">
                  <a:xfrm>
                    <a:off x="4097" y="848"/>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594" name="Picture 17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841"/>
                    <a:ext cx="11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5" name="Freeform 1722"/>
                  <p:cNvSpPr>
                    <a:spLocks/>
                  </p:cNvSpPr>
                  <p:nvPr/>
                </p:nvSpPr>
                <p:spPr bwMode="auto">
                  <a:xfrm>
                    <a:off x="4097" y="833"/>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596" name="Picture 17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826"/>
                    <a:ext cx="11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7" name="Freeform 1724"/>
                  <p:cNvSpPr>
                    <a:spLocks/>
                  </p:cNvSpPr>
                  <p:nvPr/>
                </p:nvSpPr>
                <p:spPr bwMode="auto">
                  <a:xfrm>
                    <a:off x="4097" y="818"/>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598" name="Picture 17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811"/>
                    <a:ext cx="11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9" name="Freeform 1726"/>
                  <p:cNvSpPr>
                    <a:spLocks/>
                  </p:cNvSpPr>
                  <p:nvPr/>
                </p:nvSpPr>
                <p:spPr bwMode="auto">
                  <a:xfrm>
                    <a:off x="4097" y="808"/>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600" name="Picture 17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796"/>
                    <a:ext cx="11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01" name="Freeform 1728"/>
                  <p:cNvSpPr>
                    <a:spLocks/>
                  </p:cNvSpPr>
                  <p:nvPr/>
                </p:nvSpPr>
                <p:spPr bwMode="auto">
                  <a:xfrm>
                    <a:off x="4097" y="793"/>
                    <a:ext cx="115" cy="60"/>
                  </a:xfrm>
                  <a:custGeom>
                    <a:avLst/>
                    <a:gdLst>
                      <a:gd name="T0" fmla="*/ 0 w 368"/>
                      <a:gd name="T1" fmla="*/ 9 h 192"/>
                      <a:gd name="T2" fmla="*/ 18 w 368"/>
                      <a:gd name="T3" fmla="*/ 0 h 192"/>
                      <a:gd name="T4" fmla="*/ 18 w 368"/>
                      <a:gd name="T5" fmla="*/ 0 h 192"/>
                      <a:gd name="T6" fmla="*/ 36 w 368"/>
                      <a:gd name="T7" fmla="*/ 9 h 192"/>
                      <a:gd name="T8" fmla="*/ 36 w 368"/>
                      <a:gd name="T9" fmla="*/ 9 h 192"/>
                      <a:gd name="T10" fmla="*/ 36 w 368"/>
                      <a:gd name="T11" fmla="*/ 9 h 192"/>
                      <a:gd name="T12" fmla="*/ 18 w 368"/>
                      <a:gd name="T13" fmla="*/ 19 h 192"/>
                      <a:gd name="T14" fmla="*/ 18 w 368"/>
                      <a:gd name="T15" fmla="*/ 19 h 192"/>
                      <a:gd name="T16" fmla="*/ 18 w 368"/>
                      <a:gd name="T17" fmla="*/ 19 h 192"/>
                      <a:gd name="T18" fmla="*/ 0 w 368"/>
                      <a:gd name="T19" fmla="*/ 9 h 192"/>
                      <a:gd name="T20" fmla="*/ 0 w 368"/>
                      <a:gd name="T21" fmla="*/ 9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192">
                        <a:moveTo>
                          <a:pt x="0" y="96"/>
                        </a:moveTo>
                        <a:cubicBezTo>
                          <a:pt x="0" y="43"/>
                          <a:pt x="83" y="0"/>
                          <a:pt x="184" y="0"/>
                        </a:cubicBezTo>
                        <a:cubicBezTo>
                          <a:pt x="286" y="0"/>
                          <a:pt x="368" y="43"/>
                          <a:pt x="368" y="96"/>
                        </a:cubicBezTo>
                        <a:cubicBezTo>
                          <a:pt x="368" y="96"/>
                          <a:pt x="368" y="96"/>
                          <a:pt x="368" y="96"/>
                        </a:cubicBezTo>
                        <a:cubicBezTo>
                          <a:pt x="368" y="149"/>
                          <a:pt x="286" y="192"/>
                          <a:pt x="184" y="192"/>
                        </a:cubicBezTo>
                        <a:cubicBezTo>
                          <a:pt x="184" y="192"/>
                          <a:pt x="184" y="192"/>
                          <a:pt x="184" y="192"/>
                        </a:cubicBezTo>
                        <a:cubicBezTo>
                          <a:pt x="83" y="192"/>
                          <a:pt x="0" y="149"/>
                          <a:pt x="0" y="96"/>
                        </a:cubicBezTo>
                        <a:cubicBezTo>
                          <a:pt x="0" y="96"/>
                          <a:pt x="0" y="96"/>
                          <a:pt x="0" y="96"/>
                        </a:cubicBezTo>
                        <a:close/>
                      </a:path>
                    </a:pathLst>
                  </a:custGeom>
                  <a:solidFill>
                    <a:srgbClr val="B2B2B2"/>
                  </a:solidFill>
                  <a:ln w="0">
                    <a:solidFill>
                      <a:srgbClr val="000000"/>
                    </a:solidFill>
                    <a:prstDash val="solid"/>
                    <a:round/>
                    <a:headEnd/>
                    <a:tailEnd/>
                  </a:ln>
                </p:spPr>
                <p:txBody>
                  <a:bodyPr/>
                  <a:lstStyle/>
                  <a:p>
                    <a:endParaRPr lang="zh-CN" altLang="en-US" sz="1350"/>
                  </a:p>
                </p:txBody>
              </p:sp>
              <p:pic>
                <p:nvPicPr>
                  <p:cNvPr id="15602" name="Picture 17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5" y="781"/>
                    <a:ext cx="119"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469" name="Line 1731"/>
                <p:cNvSpPr>
                  <a:spLocks noChangeShapeType="1"/>
                </p:cNvSpPr>
                <p:nvPr/>
              </p:nvSpPr>
              <p:spPr bwMode="auto">
                <a:xfrm flipV="1">
                  <a:off x="3464" y="1143"/>
                  <a:ext cx="487" cy="637"/>
                </a:xfrm>
                <a:prstGeom prst="line">
                  <a:avLst/>
                </a:prstGeom>
                <a:noFill/>
                <a:ln w="30163" cap="rnd">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15470" name="Freeform 1732"/>
                <p:cNvSpPr>
                  <a:spLocks/>
                </p:cNvSpPr>
                <p:nvPr/>
              </p:nvSpPr>
              <p:spPr bwMode="auto">
                <a:xfrm>
                  <a:off x="3912" y="1051"/>
                  <a:ext cx="110" cy="127"/>
                </a:xfrm>
                <a:custGeom>
                  <a:avLst/>
                  <a:gdLst>
                    <a:gd name="T0" fmla="*/ 0 w 110"/>
                    <a:gd name="T1" fmla="*/ 75 h 127"/>
                    <a:gd name="T2" fmla="*/ 110 w 110"/>
                    <a:gd name="T3" fmla="*/ 0 h 127"/>
                    <a:gd name="T4" fmla="*/ 66 w 110"/>
                    <a:gd name="T5" fmla="*/ 127 h 127"/>
                    <a:gd name="T6" fmla="*/ 0 w 110"/>
                    <a:gd name="T7" fmla="*/ 75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 h="127">
                      <a:moveTo>
                        <a:pt x="0" y="75"/>
                      </a:moveTo>
                      <a:lnTo>
                        <a:pt x="110" y="0"/>
                      </a:lnTo>
                      <a:lnTo>
                        <a:pt x="66" y="127"/>
                      </a:lnTo>
                      <a:lnTo>
                        <a:pt x="0" y="7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471" name="Line 1733"/>
                <p:cNvSpPr>
                  <a:spLocks noChangeShapeType="1"/>
                </p:cNvSpPr>
                <p:nvPr/>
              </p:nvSpPr>
              <p:spPr bwMode="auto">
                <a:xfrm>
                  <a:off x="4182" y="1051"/>
                  <a:ext cx="125" cy="1372"/>
                </a:xfrm>
                <a:prstGeom prst="line">
                  <a:avLst/>
                </a:prstGeom>
                <a:noFill/>
                <a:ln w="30163" cap="rnd">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15472" name="Freeform 1734"/>
                <p:cNvSpPr>
                  <a:spLocks/>
                </p:cNvSpPr>
                <p:nvPr/>
              </p:nvSpPr>
              <p:spPr bwMode="auto">
                <a:xfrm>
                  <a:off x="4264" y="2409"/>
                  <a:ext cx="83" cy="131"/>
                </a:xfrm>
                <a:custGeom>
                  <a:avLst/>
                  <a:gdLst>
                    <a:gd name="T0" fmla="*/ 83 w 83"/>
                    <a:gd name="T1" fmla="*/ 0 h 131"/>
                    <a:gd name="T2" fmla="*/ 53 w 83"/>
                    <a:gd name="T3" fmla="*/ 131 h 131"/>
                    <a:gd name="T4" fmla="*/ 0 w 83"/>
                    <a:gd name="T5" fmla="*/ 7 h 131"/>
                    <a:gd name="T6" fmla="*/ 83 w 83"/>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31">
                      <a:moveTo>
                        <a:pt x="83" y="0"/>
                      </a:moveTo>
                      <a:lnTo>
                        <a:pt x="53" y="131"/>
                      </a:lnTo>
                      <a:lnTo>
                        <a:pt x="0" y="7"/>
                      </a:lnTo>
                      <a:lnTo>
                        <a:pt x="83"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473" name="Freeform 1735"/>
                <p:cNvSpPr>
                  <a:spLocks noEditPoints="1"/>
                </p:cNvSpPr>
                <p:nvPr/>
              </p:nvSpPr>
              <p:spPr bwMode="auto">
                <a:xfrm>
                  <a:off x="4449" y="1176"/>
                  <a:ext cx="676" cy="1271"/>
                </a:xfrm>
                <a:custGeom>
                  <a:avLst/>
                  <a:gdLst>
                    <a:gd name="T0" fmla="*/ 283 w 1610"/>
                    <a:gd name="T1" fmla="*/ 7 h 2985"/>
                    <a:gd name="T2" fmla="*/ 256 w 1610"/>
                    <a:gd name="T3" fmla="*/ 59 h 2985"/>
                    <a:gd name="T4" fmla="*/ 251 w 1610"/>
                    <a:gd name="T5" fmla="*/ 60 h 2985"/>
                    <a:gd name="T6" fmla="*/ 249 w 1610"/>
                    <a:gd name="T7" fmla="*/ 55 h 2985"/>
                    <a:gd name="T8" fmla="*/ 275 w 1610"/>
                    <a:gd name="T9" fmla="*/ 3 h 2985"/>
                    <a:gd name="T10" fmla="*/ 281 w 1610"/>
                    <a:gd name="T11" fmla="*/ 1 h 2985"/>
                    <a:gd name="T12" fmla="*/ 283 w 1610"/>
                    <a:gd name="T13" fmla="*/ 7 h 2985"/>
                    <a:gd name="T14" fmla="*/ 237 w 1610"/>
                    <a:gd name="T15" fmla="*/ 95 h 2985"/>
                    <a:gd name="T16" fmla="*/ 210 w 1610"/>
                    <a:gd name="T17" fmla="*/ 147 h 2985"/>
                    <a:gd name="T18" fmla="*/ 205 w 1610"/>
                    <a:gd name="T19" fmla="*/ 149 h 2985"/>
                    <a:gd name="T20" fmla="*/ 203 w 1610"/>
                    <a:gd name="T21" fmla="*/ 143 h 2985"/>
                    <a:gd name="T22" fmla="*/ 230 w 1610"/>
                    <a:gd name="T23" fmla="*/ 92 h 2985"/>
                    <a:gd name="T24" fmla="*/ 236 w 1610"/>
                    <a:gd name="T25" fmla="*/ 90 h 2985"/>
                    <a:gd name="T26" fmla="*/ 237 w 1610"/>
                    <a:gd name="T27" fmla="*/ 95 h 2985"/>
                    <a:gd name="T28" fmla="*/ 191 w 1610"/>
                    <a:gd name="T29" fmla="*/ 184 h 2985"/>
                    <a:gd name="T30" fmla="*/ 165 w 1610"/>
                    <a:gd name="T31" fmla="*/ 235 h 2985"/>
                    <a:gd name="T32" fmla="*/ 159 w 1610"/>
                    <a:gd name="T33" fmla="*/ 237 h 2985"/>
                    <a:gd name="T34" fmla="*/ 157 w 1610"/>
                    <a:gd name="T35" fmla="*/ 232 h 2985"/>
                    <a:gd name="T36" fmla="*/ 184 w 1610"/>
                    <a:gd name="T37" fmla="*/ 180 h 2985"/>
                    <a:gd name="T38" fmla="*/ 190 w 1610"/>
                    <a:gd name="T39" fmla="*/ 178 h 2985"/>
                    <a:gd name="T40" fmla="*/ 191 w 1610"/>
                    <a:gd name="T41" fmla="*/ 184 h 2985"/>
                    <a:gd name="T42" fmla="*/ 146 w 1610"/>
                    <a:gd name="T43" fmla="*/ 273 h 2985"/>
                    <a:gd name="T44" fmla="*/ 119 w 1610"/>
                    <a:gd name="T45" fmla="*/ 324 h 2985"/>
                    <a:gd name="T46" fmla="*/ 113 w 1610"/>
                    <a:gd name="T47" fmla="*/ 326 h 2985"/>
                    <a:gd name="T48" fmla="*/ 112 w 1610"/>
                    <a:gd name="T49" fmla="*/ 320 h 2985"/>
                    <a:gd name="T50" fmla="*/ 139 w 1610"/>
                    <a:gd name="T51" fmla="*/ 269 h 2985"/>
                    <a:gd name="T52" fmla="*/ 144 w 1610"/>
                    <a:gd name="T53" fmla="*/ 267 h 2985"/>
                    <a:gd name="T54" fmla="*/ 146 w 1610"/>
                    <a:gd name="T55" fmla="*/ 273 h 2985"/>
                    <a:gd name="T56" fmla="*/ 100 w 1610"/>
                    <a:gd name="T57" fmla="*/ 361 h 2985"/>
                    <a:gd name="T58" fmla="*/ 73 w 1610"/>
                    <a:gd name="T59" fmla="*/ 413 h 2985"/>
                    <a:gd name="T60" fmla="*/ 68 w 1610"/>
                    <a:gd name="T61" fmla="*/ 414 h 2985"/>
                    <a:gd name="T62" fmla="*/ 66 w 1610"/>
                    <a:gd name="T63" fmla="*/ 409 h 2985"/>
                    <a:gd name="T64" fmla="*/ 93 w 1610"/>
                    <a:gd name="T65" fmla="*/ 357 h 2985"/>
                    <a:gd name="T66" fmla="*/ 98 w 1610"/>
                    <a:gd name="T67" fmla="*/ 356 h 2985"/>
                    <a:gd name="T68" fmla="*/ 100 w 1610"/>
                    <a:gd name="T69" fmla="*/ 361 h 2985"/>
                    <a:gd name="T70" fmla="*/ 54 w 1610"/>
                    <a:gd name="T71" fmla="*/ 450 h 2985"/>
                    <a:gd name="T72" fmla="*/ 28 w 1610"/>
                    <a:gd name="T73" fmla="*/ 501 h 2985"/>
                    <a:gd name="T74" fmla="*/ 22 w 1610"/>
                    <a:gd name="T75" fmla="*/ 503 h 2985"/>
                    <a:gd name="T76" fmla="*/ 20 w 1610"/>
                    <a:gd name="T77" fmla="*/ 497 h 2985"/>
                    <a:gd name="T78" fmla="*/ 47 w 1610"/>
                    <a:gd name="T79" fmla="*/ 446 h 2985"/>
                    <a:gd name="T80" fmla="*/ 52 w 1610"/>
                    <a:gd name="T81" fmla="*/ 444 h 2985"/>
                    <a:gd name="T82" fmla="*/ 54 w 1610"/>
                    <a:gd name="T83" fmla="*/ 450 h 2985"/>
                    <a:gd name="T84" fmla="*/ 8 w 1610"/>
                    <a:gd name="T85" fmla="*/ 538 h 2985"/>
                    <a:gd name="T86" fmla="*/ 8 w 1610"/>
                    <a:gd name="T87" fmla="*/ 539 h 2985"/>
                    <a:gd name="T88" fmla="*/ 3 w 1610"/>
                    <a:gd name="T89" fmla="*/ 540 h 2985"/>
                    <a:gd name="T90" fmla="*/ 1 w 1610"/>
                    <a:gd name="T91" fmla="*/ 534 h 2985"/>
                    <a:gd name="T92" fmla="*/ 1 w 1610"/>
                    <a:gd name="T93" fmla="*/ 534 h 2985"/>
                    <a:gd name="T94" fmla="*/ 7 w 1610"/>
                    <a:gd name="T95" fmla="*/ 533 h 2985"/>
                    <a:gd name="T96" fmla="*/ 8 w 1610"/>
                    <a:gd name="T97" fmla="*/ 538 h 29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610" h="2985">
                      <a:moveTo>
                        <a:pt x="1604" y="38"/>
                      </a:moveTo>
                      <a:lnTo>
                        <a:pt x="1453" y="323"/>
                      </a:lnTo>
                      <a:cubicBezTo>
                        <a:pt x="1447" y="334"/>
                        <a:pt x="1433" y="338"/>
                        <a:pt x="1421" y="332"/>
                      </a:cubicBezTo>
                      <a:cubicBezTo>
                        <a:pt x="1410" y="326"/>
                        <a:pt x="1406" y="312"/>
                        <a:pt x="1412" y="301"/>
                      </a:cubicBezTo>
                      <a:lnTo>
                        <a:pt x="1563" y="16"/>
                      </a:lnTo>
                      <a:cubicBezTo>
                        <a:pt x="1569" y="5"/>
                        <a:pt x="1583" y="0"/>
                        <a:pt x="1594" y="6"/>
                      </a:cubicBezTo>
                      <a:cubicBezTo>
                        <a:pt x="1605" y="12"/>
                        <a:pt x="1610" y="26"/>
                        <a:pt x="1604" y="38"/>
                      </a:cubicBezTo>
                      <a:close/>
                      <a:moveTo>
                        <a:pt x="1344" y="526"/>
                      </a:moveTo>
                      <a:lnTo>
                        <a:pt x="1193" y="811"/>
                      </a:lnTo>
                      <a:cubicBezTo>
                        <a:pt x="1187" y="822"/>
                        <a:pt x="1173" y="826"/>
                        <a:pt x="1162" y="820"/>
                      </a:cubicBezTo>
                      <a:cubicBezTo>
                        <a:pt x="1151" y="814"/>
                        <a:pt x="1147" y="801"/>
                        <a:pt x="1153" y="789"/>
                      </a:cubicBezTo>
                      <a:lnTo>
                        <a:pt x="1304" y="504"/>
                      </a:lnTo>
                      <a:cubicBezTo>
                        <a:pt x="1310" y="493"/>
                        <a:pt x="1324" y="489"/>
                        <a:pt x="1335" y="495"/>
                      </a:cubicBezTo>
                      <a:cubicBezTo>
                        <a:pt x="1346" y="501"/>
                        <a:pt x="1350" y="515"/>
                        <a:pt x="1344" y="526"/>
                      </a:cubicBezTo>
                      <a:close/>
                      <a:moveTo>
                        <a:pt x="1085" y="1014"/>
                      </a:moveTo>
                      <a:lnTo>
                        <a:pt x="934" y="1299"/>
                      </a:lnTo>
                      <a:cubicBezTo>
                        <a:pt x="928" y="1311"/>
                        <a:pt x="914" y="1315"/>
                        <a:pt x="903" y="1309"/>
                      </a:cubicBezTo>
                      <a:cubicBezTo>
                        <a:pt x="891" y="1303"/>
                        <a:pt x="887" y="1289"/>
                        <a:pt x="893" y="1278"/>
                      </a:cubicBezTo>
                      <a:lnTo>
                        <a:pt x="1044" y="993"/>
                      </a:lnTo>
                      <a:cubicBezTo>
                        <a:pt x="1050" y="982"/>
                        <a:pt x="1064" y="977"/>
                        <a:pt x="1076" y="983"/>
                      </a:cubicBezTo>
                      <a:cubicBezTo>
                        <a:pt x="1087" y="989"/>
                        <a:pt x="1091" y="1003"/>
                        <a:pt x="1085" y="1014"/>
                      </a:cubicBezTo>
                      <a:close/>
                      <a:moveTo>
                        <a:pt x="826" y="1503"/>
                      </a:moveTo>
                      <a:lnTo>
                        <a:pt x="675" y="1788"/>
                      </a:lnTo>
                      <a:cubicBezTo>
                        <a:pt x="669" y="1799"/>
                        <a:pt x="655" y="1803"/>
                        <a:pt x="643" y="1797"/>
                      </a:cubicBezTo>
                      <a:cubicBezTo>
                        <a:pt x="632" y="1791"/>
                        <a:pt x="628" y="1777"/>
                        <a:pt x="634" y="1766"/>
                      </a:cubicBezTo>
                      <a:lnTo>
                        <a:pt x="785" y="1481"/>
                      </a:lnTo>
                      <a:cubicBezTo>
                        <a:pt x="791" y="1470"/>
                        <a:pt x="805" y="1466"/>
                        <a:pt x="816" y="1472"/>
                      </a:cubicBezTo>
                      <a:cubicBezTo>
                        <a:pt x="828" y="1478"/>
                        <a:pt x="832" y="1492"/>
                        <a:pt x="826" y="1503"/>
                      </a:cubicBezTo>
                      <a:close/>
                      <a:moveTo>
                        <a:pt x="567" y="1991"/>
                      </a:moveTo>
                      <a:lnTo>
                        <a:pt x="415" y="2276"/>
                      </a:lnTo>
                      <a:cubicBezTo>
                        <a:pt x="409" y="2287"/>
                        <a:pt x="395" y="2292"/>
                        <a:pt x="384" y="2286"/>
                      </a:cubicBezTo>
                      <a:cubicBezTo>
                        <a:pt x="373" y="2280"/>
                        <a:pt x="369" y="2266"/>
                        <a:pt x="375" y="2254"/>
                      </a:cubicBezTo>
                      <a:lnTo>
                        <a:pt x="526" y="1970"/>
                      </a:lnTo>
                      <a:cubicBezTo>
                        <a:pt x="532" y="1958"/>
                        <a:pt x="546" y="1954"/>
                        <a:pt x="557" y="1960"/>
                      </a:cubicBezTo>
                      <a:cubicBezTo>
                        <a:pt x="568" y="1966"/>
                        <a:pt x="573" y="1980"/>
                        <a:pt x="567" y="1991"/>
                      </a:cubicBezTo>
                      <a:close/>
                      <a:moveTo>
                        <a:pt x="307" y="2480"/>
                      </a:moveTo>
                      <a:lnTo>
                        <a:pt x="156" y="2764"/>
                      </a:lnTo>
                      <a:cubicBezTo>
                        <a:pt x="150" y="2776"/>
                        <a:pt x="136" y="2780"/>
                        <a:pt x="125" y="2774"/>
                      </a:cubicBezTo>
                      <a:cubicBezTo>
                        <a:pt x="114" y="2768"/>
                        <a:pt x="109" y="2754"/>
                        <a:pt x="115" y="2743"/>
                      </a:cubicBezTo>
                      <a:lnTo>
                        <a:pt x="267" y="2458"/>
                      </a:lnTo>
                      <a:cubicBezTo>
                        <a:pt x="272" y="2447"/>
                        <a:pt x="286" y="2442"/>
                        <a:pt x="298" y="2448"/>
                      </a:cubicBezTo>
                      <a:cubicBezTo>
                        <a:pt x="309" y="2454"/>
                        <a:pt x="313" y="2468"/>
                        <a:pt x="307" y="2480"/>
                      </a:cubicBezTo>
                      <a:close/>
                      <a:moveTo>
                        <a:pt x="48" y="2968"/>
                      </a:moveTo>
                      <a:lnTo>
                        <a:pt x="47" y="2970"/>
                      </a:lnTo>
                      <a:cubicBezTo>
                        <a:pt x="41" y="2981"/>
                        <a:pt x="27" y="2985"/>
                        <a:pt x="16" y="2979"/>
                      </a:cubicBezTo>
                      <a:cubicBezTo>
                        <a:pt x="4" y="2973"/>
                        <a:pt x="0" y="2960"/>
                        <a:pt x="6" y="2948"/>
                      </a:cubicBezTo>
                      <a:lnTo>
                        <a:pt x="7" y="2946"/>
                      </a:lnTo>
                      <a:cubicBezTo>
                        <a:pt x="13" y="2935"/>
                        <a:pt x="27" y="2931"/>
                        <a:pt x="38" y="2937"/>
                      </a:cubicBezTo>
                      <a:cubicBezTo>
                        <a:pt x="50" y="2943"/>
                        <a:pt x="54" y="2957"/>
                        <a:pt x="48" y="2968"/>
                      </a:cubicBezTo>
                      <a:close/>
                    </a:path>
                  </a:pathLst>
                </a:custGeom>
                <a:solidFill>
                  <a:srgbClr val="00FF00"/>
                </a:solidFill>
                <a:ln w="11113" cap="flat">
                  <a:solidFill>
                    <a:srgbClr val="00FF00"/>
                  </a:solidFill>
                  <a:prstDash val="solid"/>
                  <a:bevel/>
                  <a:headEnd/>
                  <a:tailEnd/>
                </a:ln>
              </p:spPr>
              <p:txBody>
                <a:bodyPr/>
                <a:lstStyle/>
                <a:p>
                  <a:endParaRPr lang="zh-CN" altLang="en-US" sz="1350"/>
                </a:p>
              </p:txBody>
            </p:sp>
            <p:sp>
              <p:nvSpPr>
                <p:cNvPr id="15474" name="Freeform 1736"/>
                <p:cNvSpPr>
                  <a:spLocks/>
                </p:cNvSpPr>
                <p:nvPr/>
              </p:nvSpPr>
              <p:spPr bwMode="auto">
                <a:xfrm>
                  <a:off x="4406" y="2407"/>
                  <a:ext cx="96" cy="133"/>
                </a:xfrm>
                <a:custGeom>
                  <a:avLst/>
                  <a:gdLst>
                    <a:gd name="T0" fmla="*/ 96 w 96"/>
                    <a:gd name="T1" fmla="*/ 40 h 133"/>
                    <a:gd name="T2" fmla="*/ 0 w 96"/>
                    <a:gd name="T3" fmla="*/ 133 h 133"/>
                    <a:gd name="T4" fmla="*/ 22 w 96"/>
                    <a:gd name="T5" fmla="*/ 0 h 133"/>
                    <a:gd name="T6" fmla="*/ 96 w 96"/>
                    <a:gd name="T7" fmla="*/ 40 h 1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33">
                      <a:moveTo>
                        <a:pt x="96" y="40"/>
                      </a:moveTo>
                      <a:lnTo>
                        <a:pt x="0" y="133"/>
                      </a:lnTo>
                      <a:lnTo>
                        <a:pt x="22" y="0"/>
                      </a:lnTo>
                      <a:lnTo>
                        <a:pt x="96" y="4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15475" name="Rectangle 1737"/>
                <p:cNvSpPr>
                  <a:spLocks noChangeArrowheads="1"/>
                </p:cNvSpPr>
                <p:nvPr/>
              </p:nvSpPr>
              <p:spPr bwMode="auto">
                <a:xfrm>
                  <a:off x="3896" y="1317"/>
                  <a:ext cx="4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4</a:t>
                  </a:r>
                  <a:endParaRPr lang="zh-CN" altLang="zh-CN" sz="1350"/>
                </a:p>
              </p:txBody>
            </p:sp>
            <p:sp>
              <p:nvSpPr>
                <p:cNvPr id="15476" name="Rectangle 1738"/>
                <p:cNvSpPr>
                  <a:spLocks noChangeArrowheads="1"/>
                </p:cNvSpPr>
                <p:nvPr/>
              </p:nvSpPr>
              <p:spPr bwMode="auto">
                <a:xfrm>
                  <a:off x="3936" y="1317"/>
                  <a:ext cx="4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G</a:t>
                  </a:r>
                  <a:endParaRPr lang="zh-CN" altLang="zh-CN" sz="1350"/>
                </a:p>
              </p:txBody>
            </p:sp>
            <p:sp>
              <p:nvSpPr>
                <p:cNvPr id="15477" name="Rectangle 1739"/>
                <p:cNvSpPr>
                  <a:spLocks noChangeArrowheads="1"/>
                </p:cNvSpPr>
                <p:nvPr/>
              </p:nvSpPr>
              <p:spPr bwMode="auto">
                <a:xfrm>
                  <a:off x="3983" y="1317"/>
                  <a:ext cx="4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a:t>
                  </a:r>
                  <a:endParaRPr lang="zh-CN" altLang="zh-CN" sz="1350"/>
                </a:p>
              </p:txBody>
            </p:sp>
            <p:sp>
              <p:nvSpPr>
                <p:cNvPr id="15478" name="Rectangle 1740"/>
                <p:cNvSpPr>
                  <a:spLocks noChangeArrowheads="1"/>
                </p:cNvSpPr>
                <p:nvPr/>
              </p:nvSpPr>
              <p:spPr bwMode="auto">
                <a:xfrm>
                  <a:off x="4030" y="1317"/>
                  <a:ext cx="13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LTE</a:t>
                  </a:r>
                  <a:endParaRPr lang="zh-CN" altLang="zh-CN" sz="1350"/>
                </a:p>
              </p:txBody>
            </p:sp>
            <p:sp>
              <p:nvSpPr>
                <p:cNvPr id="15479" name="Rectangle 1741"/>
                <p:cNvSpPr>
                  <a:spLocks noChangeArrowheads="1"/>
                </p:cNvSpPr>
                <p:nvPr/>
              </p:nvSpPr>
              <p:spPr bwMode="auto">
                <a:xfrm>
                  <a:off x="3936" y="1426"/>
                  <a:ext cx="185"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000000"/>
                      </a:solidFill>
                      <a:latin typeface="宋体" panose="02010600030101010101" pitchFamily="2" charset="-122"/>
                    </a:rPr>
                    <a:t>网络</a:t>
                  </a:r>
                  <a:endParaRPr lang="zh-CN" altLang="zh-CN" sz="1350"/>
                </a:p>
              </p:txBody>
            </p:sp>
            <p:sp>
              <p:nvSpPr>
                <p:cNvPr id="15480" name="Rectangle 1742"/>
                <p:cNvSpPr>
                  <a:spLocks noChangeArrowheads="1"/>
                </p:cNvSpPr>
                <p:nvPr/>
              </p:nvSpPr>
              <p:spPr bwMode="auto">
                <a:xfrm>
                  <a:off x="2975" y="1562"/>
                  <a:ext cx="46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周期性上报</a:t>
                  </a:r>
                  <a:endParaRPr lang="zh-CN" altLang="zh-CN" sz="1350"/>
                </a:p>
              </p:txBody>
            </p:sp>
            <p:sp>
              <p:nvSpPr>
                <p:cNvPr id="15481" name="Rectangle 1743"/>
                <p:cNvSpPr>
                  <a:spLocks noChangeArrowheads="1"/>
                </p:cNvSpPr>
                <p:nvPr/>
              </p:nvSpPr>
              <p:spPr bwMode="auto">
                <a:xfrm>
                  <a:off x="3016" y="1671"/>
                  <a:ext cx="37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差分信息</a:t>
                  </a:r>
                  <a:endParaRPr lang="zh-CN" altLang="zh-CN" sz="1350"/>
                </a:p>
              </p:txBody>
            </p:sp>
            <p:sp>
              <p:nvSpPr>
                <p:cNvPr id="15482" name="Rectangle 1744"/>
                <p:cNvSpPr>
                  <a:spLocks noChangeArrowheads="1"/>
                </p:cNvSpPr>
                <p:nvPr/>
              </p:nvSpPr>
              <p:spPr bwMode="auto">
                <a:xfrm>
                  <a:off x="3781" y="2053"/>
                  <a:ext cx="46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周期性获取</a:t>
                  </a:r>
                  <a:endParaRPr lang="zh-CN" altLang="zh-CN" sz="1350"/>
                </a:p>
              </p:txBody>
            </p:sp>
            <p:sp>
              <p:nvSpPr>
                <p:cNvPr id="15483" name="Rectangle 1745"/>
                <p:cNvSpPr>
                  <a:spLocks noChangeArrowheads="1"/>
                </p:cNvSpPr>
                <p:nvPr/>
              </p:nvSpPr>
              <p:spPr bwMode="auto">
                <a:xfrm>
                  <a:off x="3828" y="2162"/>
                  <a:ext cx="37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差分信息</a:t>
                  </a:r>
                  <a:endParaRPr lang="zh-CN" altLang="zh-CN" sz="1350"/>
                </a:p>
              </p:txBody>
            </p:sp>
            <p:sp>
              <p:nvSpPr>
                <p:cNvPr id="15484" name="Rectangle 1746"/>
                <p:cNvSpPr>
                  <a:spLocks noChangeArrowheads="1"/>
                </p:cNvSpPr>
                <p:nvPr/>
              </p:nvSpPr>
              <p:spPr bwMode="auto">
                <a:xfrm>
                  <a:off x="4755" y="2053"/>
                  <a:ext cx="185"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接收</a:t>
                  </a:r>
                  <a:endParaRPr lang="zh-CN" altLang="zh-CN" sz="1350"/>
                </a:p>
              </p:txBody>
            </p:sp>
            <p:sp>
              <p:nvSpPr>
                <p:cNvPr id="15485" name="Rectangle 1747"/>
                <p:cNvSpPr>
                  <a:spLocks noChangeArrowheads="1"/>
                </p:cNvSpPr>
                <p:nvPr/>
              </p:nvSpPr>
              <p:spPr bwMode="auto">
                <a:xfrm>
                  <a:off x="4937" y="2053"/>
                  <a:ext cx="13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GPS</a:t>
                  </a:r>
                  <a:endParaRPr lang="zh-CN" altLang="zh-CN" sz="1350"/>
                </a:p>
              </p:txBody>
            </p:sp>
            <p:sp>
              <p:nvSpPr>
                <p:cNvPr id="15486" name="Rectangle 1748"/>
                <p:cNvSpPr>
                  <a:spLocks noChangeArrowheads="1"/>
                </p:cNvSpPr>
                <p:nvPr/>
              </p:nvSpPr>
              <p:spPr bwMode="auto">
                <a:xfrm>
                  <a:off x="5071" y="2053"/>
                  <a:ext cx="9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定</a:t>
                  </a:r>
                  <a:endParaRPr lang="zh-CN" altLang="zh-CN" sz="1350"/>
                </a:p>
              </p:txBody>
            </p:sp>
            <p:sp>
              <p:nvSpPr>
                <p:cNvPr id="15487" name="Rectangle 1749"/>
                <p:cNvSpPr>
                  <a:spLocks noChangeArrowheads="1"/>
                </p:cNvSpPr>
                <p:nvPr/>
              </p:nvSpPr>
              <p:spPr bwMode="auto">
                <a:xfrm>
                  <a:off x="4829" y="2162"/>
                  <a:ext cx="27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825" b="1">
                      <a:solidFill>
                        <a:srgbClr val="993300"/>
                      </a:solidFill>
                      <a:latin typeface="宋体" panose="02010600030101010101" pitchFamily="2" charset="-122"/>
                    </a:rPr>
                    <a:t>位信息</a:t>
                  </a:r>
                  <a:endParaRPr lang="zh-CN" altLang="zh-CN" sz="1350"/>
                </a:p>
              </p:txBody>
            </p:sp>
            <p:sp>
              <p:nvSpPr>
                <p:cNvPr id="15488" name="Freeform 1750"/>
                <p:cNvSpPr>
                  <a:spLocks/>
                </p:cNvSpPr>
                <p:nvPr/>
              </p:nvSpPr>
              <p:spPr bwMode="auto">
                <a:xfrm>
                  <a:off x="3491" y="2604"/>
                  <a:ext cx="383" cy="169"/>
                </a:xfrm>
                <a:custGeom>
                  <a:avLst/>
                  <a:gdLst>
                    <a:gd name="T0" fmla="*/ 13 w 912"/>
                    <a:gd name="T1" fmla="*/ 0 h 397"/>
                    <a:gd name="T2" fmla="*/ 0 w 912"/>
                    <a:gd name="T3" fmla="*/ 14 h 397"/>
                    <a:gd name="T4" fmla="*/ 0 w 912"/>
                    <a:gd name="T5" fmla="*/ 14 h 397"/>
                    <a:gd name="T6" fmla="*/ 0 w 912"/>
                    <a:gd name="T7" fmla="*/ 57 h 397"/>
                    <a:gd name="T8" fmla="*/ 13 w 912"/>
                    <a:gd name="T9" fmla="*/ 72 h 397"/>
                    <a:gd name="T10" fmla="*/ 13 w 912"/>
                    <a:gd name="T11" fmla="*/ 72 h 397"/>
                    <a:gd name="T12" fmla="*/ 13 w 912"/>
                    <a:gd name="T13" fmla="*/ 72 h 397"/>
                    <a:gd name="T14" fmla="*/ 148 w 912"/>
                    <a:gd name="T15" fmla="*/ 72 h 397"/>
                    <a:gd name="T16" fmla="*/ 160 w 912"/>
                    <a:gd name="T17" fmla="*/ 57 h 397"/>
                    <a:gd name="T18" fmla="*/ 160 w 912"/>
                    <a:gd name="T19" fmla="*/ 57 h 397"/>
                    <a:gd name="T20" fmla="*/ 160 w 912"/>
                    <a:gd name="T21" fmla="*/ 57 h 397"/>
                    <a:gd name="T22" fmla="*/ 160 w 912"/>
                    <a:gd name="T23" fmla="*/ 14 h 397"/>
                    <a:gd name="T24" fmla="*/ 148 w 912"/>
                    <a:gd name="T25" fmla="*/ 0 h 397"/>
                    <a:gd name="T26" fmla="*/ 13 w 912"/>
                    <a:gd name="T27" fmla="*/ 0 h 3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2" h="397">
                      <a:moveTo>
                        <a:pt x="72" y="0"/>
                      </a:moveTo>
                      <a:cubicBezTo>
                        <a:pt x="31" y="3"/>
                        <a:pt x="0" y="39"/>
                        <a:pt x="2" y="80"/>
                      </a:cubicBezTo>
                      <a:cubicBezTo>
                        <a:pt x="2" y="80"/>
                        <a:pt x="2" y="80"/>
                        <a:pt x="2" y="80"/>
                      </a:cubicBezTo>
                      <a:lnTo>
                        <a:pt x="2" y="318"/>
                      </a:lnTo>
                      <a:cubicBezTo>
                        <a:pt x="0" y="359"/>
                        <a:pt x="31" y="394"/>
                        <a:pt x="72" y="397"/>
                      </a:cubicBezTo>
                      <a:cubicBezTo>
                        <a:pt x="72" y="397"/>
                        <a:pt x="72" y="397"/>
                        <a:pt x="72" y="397"/>
                      </a:cubicBezTo>
                      <a:lnTo>
                        <a:pt x="839" y="397"/>
                      </a:lnTo>
                      <a:cubicBezTo>
                        <a:pt x="880" y="394"/>
                        <a:pt x="912" y="359"/>
                        <a:pt x="909" y="318"/>
                      </a:cubicBezTo>
                      <a:cubicBezTo>
                        <a:pt x="909" y="318"/>
                        <a:pt x="909" y="318"/>
                        <a:pt x="909" y="318"/>
                      </a:cubicBezTo>
                      <a:lnTo>
                        <a:pt x="909" y="80"/>
                      </a:lnTo>
                      <a:cubicBezTo>
                        <a:pt x="912" y="39"/>
                        <a:pt x="880" y="3"/>
                        <a:pt x="839" y="0"/>
                      </a:cubicBezTo>
                      <a:lnTo>
                        <a:pt x="72"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489" name="Freeform 1751"/>
                <p:cNvSpPr>
                  <a:spLocks/>
                </p:cNvSpPr>
                <p:nvPr/>
              </p:nvSpPr>
              <p:spPr bwMode="auto">
                <a:xfrm>
                  <a:off x="3491" y="2604"/>
                  <a:ext cx="383" cy="169"/>
                </a:xfrm>
                <a:custGeom>
                  <a:avLst/>
                  <a:gdLst>
                    <a:gd name="T0" fmla="*/ 13 w 912"/>
                    <a:gd name="T1" fmla="*/ 0 h 397"/>
                    <a:gd name="T2" fmla="*/ 0 w 912"/>
                    <a:gd name="T3" fmla="*/ 14 h 397"/>
                    <a:gd name="T4" fmla="*/ 0 w 912"/>
                    <a:gd name="T5" fmla="*/ 14 h 397"/>
                    <a:gd name="T6" fmla="*/ 0 w 912"/>
                    <a:gd name="T7" fmla="*/ 57 h 397"/>
                    <a:gd name="T8" fmla="*/ 13 w 912"/>
                    <a:gd name="T9" fmla="*/ 72 h 397"/>
                    <a:gd name="T10" fmla="*/ 13 w 912"/>
                    <a:gd name="T11" fmla="*/ 72 h 397"/>
                    <a:gd name="T12" fmla="*/ 13 w 912"/>
                    <a:gd name="T13" fmla="*/ 72 h 397"/>
                    <a:gd name="T14" fmla="*/ 148 w 912"/>
                    <a:gd name="T15" fmla="*/ 72 h 397"/>
                    <a:gd name="T16" fmla="*/ 160 w 912"/>
                    <a:gd name="T17" fmla="*/ 57 h 397"/>
                    <a:gd name="T18" fmla="*/ 160 w 912"/>
                    <a:gd name="T19" fmla="*/ 57 h 397"/>
                    <a:gd name="T20" fmla="*/ 160 w 912"/>
                    <a:gd name="T21" fmla="*/ 57 h 397"/>
                    <a:gd name="T22" fmla="*/ 160 w 912"/>
                    <a:gd name="T23" fmla="*/ 14 h 397"/>
                    <a:gd name="T24" fmla="*/ 148 w 912"/>
                    <a:gd name="T25" fmla="*/ 0 h 397"/>
                    <a:gd name="T26" fmla="*/ 13 w 912"/>
                    <a:gd name="T27" fmla="*/ 0 h 3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2" h="397">
                      <a:moveTo>
                        <a:pt x="72" y="0"/>
                      </a:moveTo>
                      <a:cubicBezTo>
                        <a:pt x="31" y="3"/>
                        <a:pt x="0" y="39"/>
                        <a:pt x="2" y="80"/>
                      </a:cubicBezTo>
                      <a:cubicBezTo>
                        <a:pt x="2" y="80"/>
                        <a:pt x="2" y="80"/>
                        <a:pt x="2" y="80"/>
                      </a:cubicBezTo>
                      <a:lnTo>
                        <a:pt x="2" y="318"/>
                      </a:lnTo>
                      <a:cubicBezTo>
                        <a:pt x="0" y="359"/>
                        <a:pt x="31" y="394"/>
                        <a:pt x="72" y="397"/>
                      </a:cubicBezTo>
                      <a:cubicBezTo>
                        <a:pt x="72" y="397"/>
                        <a:pt x="72" y="397"/>
                        <a:pt x="72" y="397"/>
                      </a:cubicBezTo>
                      <a:lnTo>
                        <a:pt x="839" y="397"/>
                      </a:lnTo>
                      <a:cubicBezTo>
                        <a:pt x="880" y="394"/>
                        <a:pt x="912" y="359"/>
                        <a:pt x="909" y="318"/>
                      </a:cubicBezTo>
                      <a:cubicBezTo>
                        <a:pt x="909" y="318"/>
                        <a:pt x="909" y="318"/>
                        <a:pt x="909" y="318"/>
                      </a:cubicBezTo>
                      <a:lnTo>
                        <a:pt x="909" y="80"/>
                      </a:lnTo>
                      <a:cubicBezTo>
                        <a:pt x="912" y="39"/>
                        <a:pt x="880" y="3"/>
                        <a:pt x="839" y="0"/>
                      </a:cubicBezTo>
                      <a:lnTo>
                        <a:pt x="72"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90" name="Freeform 1752"/>
                <p:cNvSpPr>
                  <a:spLocks noEditPoints="1"/>
                </p:cNvSpPr>
                <p:nvPr/>
              </p:nvSpPr>
              <p:spPr bwMode="auto">
                <a:xfrm>
                  <a:off x="3492" y="2604"/>
                  <a:ext cx="375" cy="169"/>
                </a:xfrm>
                <a:custGeom>
                  <a:avLst/>
                  <a:gdLst>
                    <a:gd name="T0" fmla="*/ 263 w 375"/>
                    <a:gd name="T1" fmla="*/ 140 h 169"/>
                    <a:gd name="T2" fmla="*/ 168 w 375"/>
                    <a:gd name="T3" fmla="*/ 139 h 169"/>
                    <a:gd name="T4" fmla="*/ 263 w 375"/>
                    <a:gd name="T5" fmla="*/ 29 h 169"/>
                    <a:gd name="T6" fmla="*/ 170 w 375"/>
                    <a:gd name="T7" fmla="*/ 29 h 169"/>
                    <a:gd name="T8" fmla="*/ 263 w 375"/>
                    <a:gd name="T9" fmla="*/ 29 h 169"/>
                    <a:gd name="T10" fmla="*/ 275 w 375"/>
                    <a:gd name="T11" fmla="*/ 10 h 169"/>
                    <a:gd name="T12" fmla="*/ 273 w 375"/>
                    <a:gd name="T13" fmla="*/ 0 h 169"/>
                    <a:gd name="T14" fmla="*/ 211 w 375"/>
                    <a:gd name="T15" fmla="*/ 29 h 169"/>
                    <a:gd name="T16" fmla="*/ 204 w 375"/>
                    <a:gd name="T17" fmla="*/ 10 h 169"/>
                    <a:gd name="T18" fmla="*/ 204 w 375"/>
                    <a:gd name="T19" fmla="*/ 0 h 169"/>
                    <a:gd name="T20" fmla="*/ 263 w 375"/>
                    <a:gd name="T21" fmla="*/ 140 h 169"/>
                    <a:gd name="T22" fmla="*/ 275 w 375"/>
                    <a:gd name="T23" fmla="*/ 158 h 169"/>
                    <a:gd name="T24" fmla="*/ 273 w 375"/>
                    <a:gd name="T25" fmla="*/ 169 h 169"/>
                    <a:gd name="T26" fmla="*/ 211 w 375"/>
                    <a:gd name="T27" fmla="*/ 140 h 169"/>
                    <a:gd name="T28" fmla="*/ 204 w 375"/>
                    <a:gd name="T29" fmla="*/ 158 h 169"/>
                    <a:gd name="T30" fmla="*/ 204 w 375"/>
                    <a:gd name="T31" fmla="*/ 169 h 169"/>
                    <a:gd name="T32" fmla="*/ 168 w 375"/>
                    <a:gd name="T33" fmla="*/ 140 h 169"/>
                    <a:gd name="T34" fmla="*/ 126 w 375"/>
                    <a:gd name="T35" fmla="*/ 158 h 169"/>
                    <a:gd name="T36" fmla="*/ 120 w 375"/>
                    <a:gd name="T37" fmla="*/ 169 h 169"/>
                    <a:gd name="T38" fmla="*/ 169 w 375"/>
                    <a:gd name="T39" fmla="*/ 29 h 169"/>
                    <a:gd name="T40" fmla="*/ 126 w 375"/>
                    <a:gd name="T41" fmla="*/ 10 h 169"/>
                    <a:gd name="T42" fmla="*/ 127 w 375"/>
                    <a:gd name="T43" fmla="*/ 0 h 169"/>
                    <a:gd name="T44" fmla="*/ 120 w 375"/>
                    <a:gd name="T45" fmla="*/ 0 h 169"/>
                    <a:gd name="T46" fmla="*/ 98 w 375"/>
                    <a:gd name="T47" fmla="*/ 10 h 169"/>
                    <a:gd name="T48" fmla="*/ 0 w 375"/>
                    <a:gd name="T49" fmla="*/ 34 h 169"/>
                    <a:gd name="T50" fmla="*/ 98 w 375"/>
                    <a:gd name="T51" fmla="*/ 158 h 169"/>
                    <a:gd name="T52" fmla="*/ 0 w 375"/>
                    <a:gd name="T53" fmla="*/ 135 h 169"/>
                    <a:gd name="T54" fmla="*/ 375 w 375"/>
                    <a:gd name="T55" fmla="*/ 152 h 169"/>
                    <a:gd name="T56" fmla="*/ 316 w 375"/>
                    <a:gd name="T57" fmla="*/ 152 h 169"/>
                    <a:gd name="T58" fmla="*/ 316 w 375"/>
                    <a:gd name="T59" fmla="*/ 17 h 169"/>
                    <a:gd name="T60" fmla="*/ 375 w 375"/>
                    <a:gd name="T61" fmla="*/ 17 h 1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75" h="169">
                      <a:moveTo>
                        <a:pt x="263" y="140"/>
                      </a:moveTo>
                      <a:lnTo>
                        <a:pt x="168" y="139"/>
                      </a:lnTo>
                      <a:moveTo>
                        <a:pt x="263" y="29"/>
                      </a:moveTo>
                      <a:lnTo>
                        <a:pt x="170" y="29"/>
                      </a:lnTo>
                      <a:moveTo>
                        <a:pt x="263" y="29"/>
                      </a:moveTo>
                      <a:lnTo>
                        <a:pt x="275" y="10"/>
                      </a:lnTo>
                      <a:lnTo>
                        <a:pt x="273" y="0"/>
                      </a:lnTo>
                      <a:moveTo>
                        <a:pt x="211" y="29"/>
                      </a:moveTo>
                      <a:lnTo>
                        <a:pt x="204" y="10"/>
                      </a:lnTo>
                      <a:lnTo>
                        <a:pt x="204" y="0"/>
                      </a:lnTo>
                      <a:moveTo>
                        <a:pt x="263" y="140"/>
                      </a:moveTo>
                      <a:lnTo>
                        <a:pt x="275" y="158"/>
                      </a:lnTo>
                      <a:lnTo>
                        <a:pt x="273" y="169"/>
                      </a:lnTo>
                      <a:moveTo>
                        <a:pt x="211" y="140"/>
                      </a:moveTo>
                      <a:lnTo>
                        <a:pt x="204" y="158"/>
                      </a:lnTo>
                      <a:lnTo>
                        <a:pt x="204" y="169"/>
                      </a:lnTo>
                      <a:moveTo>
                        <a:pt x="168" y="140"/>
                      </a:moveTo>
                      <a:lnTo>
                        <a:pt x="126" y="158"/>
                      </a:lnTo>
                      <a:lnTo>
                        <a:pt x="120" y="169"/>
                      </a:lnTo>
                      <a:moveTo>
                        <a:pt x="169" y="29"/>
                      </a:moveTo>
                      <a:lnTo>
                        <a:pt x="126" y="10"/>
                      </a:lnTo>
                      <a:lnTo>
                        <a:pt x="127" y="0"/>
                      </a:lnTo>
                      <a:lnTo>
                        <a:pt x="120" y="0"/>
                      </a:lnTo>
                      <a:moveTo>
                        <a:pt x="98" y="10"/>
                      </a:moveTo>
                      <a:lnTo>
                        <a:pt x="0" y="34"/>
                      </a:lnTo>
                      <a:moveTo>
                        <a:pt x="98" y="158"/>
                      </a:moveTo>
                      <a:lnTo>
                        <a:pt x="0" y="135"/>
                      </a:lnTo>
                      <a:moveTo>
                        <a:pt x="375" y="152"/>
                      </a:moveTo>
                      <a:lnTo>
                        <a:pt x="316" y="152"/>
                      </a:lnTo>
                      <a:lnTo>
                        <a:pt x="316" y="17"/>
                      </a:lnTo>
                      <a:lnTo>
                        <a:pt x="375" y="17"/>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91" name="Freeform 1753"/>
                <p:cNvSpPr>
                  <a:spLocks noEditPoints="1"/>
                </p:cNvSpPr>
                <p:nvPr/>
              </p:nvSpPr>
              <p:spPr bwMode="auto">
                <a:xfrm>
                  <a:off x="3572" y="2614"/>
                  <a:ext cx="228" cy="148"/>
                </a:xfrm>
                <a:custGeom>
                  <a:avLst/>
                  <a:gdLst>
                    <a:gd name="T0" fmla="*/ 15 w 544"/>
                    <a:gd name="T1" fmla="*/ 0 h 348"/>
                    <a:gd name="T2" fmla="*/ 9 w 544"/>
                    <a:gd name="T3" fmla="*/ 0 h 348"/>
                    <a:gd name="T4" fmla="*/ 0 w 544"/>
                    <a:gd name="T5" fmla="*/ 9 h 348"/>
                    <a:gd name="T6" fmla="*/ 0 w 544"/>
                    <a:gd name="T7" fmla="*/ 54 h 348"/>
                    <a:gd name="T8" fmla="*/ 9 w 544"/>
                    <a:gd name="T9" fmla="*/ 63 h 348"/>
                    <a:gd name="T10" fmla="*/ 9 w 544"/>
                    <a:gd name="T11" fmla="*/ 63 h 348"/>
                    <a:gd name="T12" fmla="*/ 9 w 544"/>
                    <a:gd name="T13" fmla="*/ 63 h 348"/>
                    <a:gd name="T14" fmla="*/ 15 w 544"/>
                    <a:gd name="T15" fmla="*/ 63 h 348"/>
                    <a:gd name="T16" fmla="*/ 31 w 544"/>
                    <a:gd name="T17" fmla="*/ 56 h 348"/>
                    <a:gd name="T18" fmla="*/ 28 w 544"/>
                    <a:gd name="T19" fmla="*/ 56 h 348"/>
                    <a:gd name="T20" fmla="*/ 19 w 544"/>
                    <a:gd name="T21" fmla="*/ 47 h 348"/>
                    <a:gd name="T22" fmla="*/ 19 w 544"/>
                    <a:gd name="T23" fmla="*/ 16 h 348"/>
                    <a:gd name="T24" fmla="*/ 28 w 544"/>
                    <a:gd name="T25" fmla="*/ 7 h 348"/>
                    <a:gd name="T26" fmla="*/ 28 w 544"/>
                    <a:gd name="T27" fmla="*/ 7 h 348"/>
                    <a:gd name="T28" fmla="*/ 28 w 544"/>
                    <a:gd name="T29" fmla="*/ 7 h 348"/>
                    <a:gd name="T30" fmla="*/ 31 w 544"/>
                    <a:gd name="T31" fmla="*/ 7 h 348"/>
                    <a:gd name="T32" fmla="*/ 15 w 544"/>
                    <a:gd name="T33" fmla="*/ 0 h 348"/>
                    <a:gd name="T34" fmla="*/ 22 w 544"/>
                    <a:gd name="T35" fmla="*/ 63 h 348"/>
                    <a:gd name="T36" fmla="*/ 51 w 544"/>
                    <a:gd name="T37" fmla="*/ 63 h 348"/>
                    <a:gd name="T38" fmla="*/ 53 w 544"/>
                    <a:gd name="T39" fmla="*/ 56 h 348"/>
                    <a:gd name="T40" fmla="*/ 38 w 544"/>
                    <a:gd name="T41" fmla="*/ 56 h 348"/>
                    <a:gd name="T42" fmla="*/ 22 w 544"/>
                    <a:gd name="T43" fmla="*/ 63 h 348"/>
                    <a:gd name="T44" fmla="*/ 53 w 544"/>
                    <a:gd name="T45" fmla="*/ 63 h 348"/>
                    <a:gd name="T46" fmla="*/ 80 w 544"/>
                    <a:gd name="T47" fmla="*/ 63 h 348"/>
                    <a:gd name="T48" fmla="*/ 75 w 544"/>
                    <a:gd name="T49" fmla="*/ 56 h 348"/>
                    <a:gd name="T50" fmla="*/ 55 w 544"/>
                    <a:gd name="T51" fmla="*/ 56 h 348"/>
                    <a:gd name="T52" fmla="*/ 53 w 544"/>
                    <a:gd name="T53" fmla="*/ 63 h 348"/>
                    <a:gd name="T54" fmla="*/ 85 w 544"/>
                    <a:gd name="T55" fmla="*/ 63 h 348"/>
                    <a:gd name="T56" fmla="*/ 87 w 544"/>
                    <a:gd name="T57" fmla="*/ 63 h 348"/>
                    <a:gd name="T58" fmla="*/ 96 w 544"/>
                    <a:gd name="T59" fmla="*/ 54 h 348"/>
                    <a:gd name="T60" fmla="*/ 96 w 544"/>
                    <a:gd name="T61" fmla="*/ 54 h 348"/>
                    <a:gd name="T62" fmla="*/ 96 w 544"/>
                    <a:gd name="T63" fmla="*/ 54 h 348"/>
                    <a:gd name="T64" fmla="*/ 96 w 544"/>
                    <a:gd name="T65" fmla="*/ 9 h 348"/>
                    <a:gd name="T66" fmla="*/ 87 w 544"/>
                    <a:gd name="T67" fmla="*/ 0 h 348"/>
                    <a:gd name="T68" fmla="*/ 85 w 544"/>
                    <a:gd name="T69" fmla="*/ 0 h 348"/>
                    <a:gd name="T70" fmla="*/ 80 w 544"/>
                    <a:gd name="T71" fmla="*/ 7 h 348"/>
                    <a:gd name="T72" fmla="*/ 85 w 544"/>
                    <a:gd name="T73" fmla="*/ 16 h 348"/>
                    <a:gd name="T74" fmla="*/ 85 w 544"/>
                    <a:gd name="T75" fmla="*/ 16 h 348"/>
                    <a:gd name="T76" fmla="*/ 85 w 544"/>
                    <a:gd name="T77" fmla="*/ 47 h 348"/>
                    <a:gd name="T78" fmla="*/ 78 w 544"/>
                    <a:gd name="T79" fmla="*/ 56 h 348"/>
                    <a:gd name="T80" fmla="*/ 78 w 544"/>
                    <a:gd name="T81" fmla="*/ 56 h 348"/>
                    <a:gd name="T82" fmla="*/ 85 w 544"/>
                    <a:gd name="T83" fmla="*/ 63 h 348"/>
                    <a:gd name="T84" fmla="*/ 80 w 544"/>
                    <a:gd name="T85" fmla="*/ 0 h 348"/>
                    <a:gd name="T86" fmla="*/ 53 w 544"/>
                    <a:gd name="T87" fmla="*/ 0 h 348"/>
                    <a:gd name="T88" fmla="*/ 55 w 544"/>
                    <a:gd name="T89" fmla="*/ 7 h 348"/>
                    <a:gd name="T90" fmla="*/ 75 w 544"/>
                    <a:gd name="T91" fmla="*/ 7 h 348"/>
                    <a:gd name="T92" fmla="*/ 80 w 544"/>
                    <a:gd name="T93" fmla="*/ 0 h 348"/>
                    <a:gd name="T94" fmla="*/ 51 w 544"/>
                    <a:gd name="T95" fmla="*/ 0 h 348"/>
                    <a:gd name="T96" fmla="*/ 22 w 544"/>
                    <a:gd name="T97" fmla="*/ 0 h 348"/>
                    <a:gd name="T98" fmla="*/ 38 w 544"/>
                    <a:gd name="T99" fmla="*/ 7 h 348"/>
                    <a:gd name="T100" fmla="*/ 53 w 544"/>
                    <a:gd name="T101" fmla="*/ 7 h 348"/>
                    <a:gd name="T102" fmla="*/ 51 w 544"/>
                    <a:gd name="T103" fmla="*/ 0 h 3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44" h="348">
                      <a:moveTo>
                        <a:pt x="85" y="1"/>
                      </a:moveTo>
                      <a:lnTo>
                        <a:pt x="50" y="0"/>
                      </a:lnTo>
                      <a:cubicBezTo>
                        <a:pt x="23" y="0"/>
                        <a:pt x="0" y="22"/>
                        <a:pt x="0" y="50"/>
                      </a:cubicBezTo>
                      <a:lnTo>
                        <a:pt x="0" y="298"/>
                      </a:lnTo>
                      <a:cubicBezTo>
                        <a:pt x="0" y="325"/>
                        <a:pt x="23" y="347"/>
                        <a:pt x="50" y="347"/>
                      </a:cubicBezTo>
                      <a:cubicBezTo>
                        <a:pt x="50" y="347"/>
                        <a:pt x="50" y="347"/>
                        <a:pt x="50" y="347"/>
                      </a:cubicBezTo>
                      <a:lnTo>
                        <a:pt x="85" y="348"/>
                      </a:lnTo>
                      <a:lnTo>
                        <a:pt x="173" y="311"/>
                      </a:lnTo>
                      <a:lnTo>
                        <a:pt x="160" y="311"/>
                      </a:lnTo>
                      <a:cubicBezTo>
                        <a:pt x="133" y="311"/>
                        <a:pt x="110" y="289"/>
                        <a:pt x="110" y="261"/>
                      </a:cubicBezTo>
                      <a:lnTo>
                        <a:pt x="110" y="88"/>
                      </a:lnTo>
                      <a:cubicBezTo>
                        <a:pt x="110" y="60"/>
                        <a:pt x="133" y="38"/>
                        <a:pt x="160" y="38"/>
                      </a:cubicBezTo>
                      <a:cubicBezTo>
                        <a:pt x="160" y="38"/>
                        <a:pt x="160" y="38"/>
                        <a:pt x="160" y="38"/>
                      </a:cubicBezTo>
                      <a:lnTo>
                        <a:pt x="173" y="38"/>
                      </a:lnTo>
                      <a:lnTo>
                        <a:pt x="85" y="1"/>
                      </a:lnTo>
                      <a:close/>
                      <a:moveTo>
                        <a:pt x="126" y="347"/>
                      </a:moveTo>
                      <a:lnTo>
                        <a:pt x="289" y="347"/>
                      </a:lnTo>
                      <a:lnTo>
                        <a:pt x="302" y="309"/>
                      </a:lnTo>
                      <a:lnTo>
                        <a:pt x="214" y="309"/>
                      </a:lnTo>
                      <a:lnTo>
                        <a:pt x="126" y="347"/>
                      </a:lnTo>
                      <a:close/>
                      <a:moveTo>
                        <a:pt x="302" y="347"/>
                      </a:moveTo>
                      <a:lnTo>
                        <a:pt x="453" y="347"/>
                      </a:lnTo>
                      <a:lnTo>
                        <a:pt x="428" y="310"/>
                      </a:lnTo>
                      <a:lnTo>
                        <a:pt x="315" y="309"/>
                      </a:lnTo>
                      <a:lnTo>
                        <a:pt x="302" y="347"/>
                      </a:lnTo>
                      <a:close/>
                      <a:moveTo>
                        <a:pt x="481" y="348"/>
                      </a:moveTo>
                      <a:lnTo>
                        <a:pt x="494" y="348"/>
                      </a:lnTo>
                      <a:cubicBezTo>
                        <a:pt x="521" y="348"/>
                        <a:pt x="544" y="326"/>
                        <a:pt x="544" y="298"/>
                      </a:cubicBezTo>
                      <a:cubicBezTo>
                        <a:pt x="544" y="298"/>
                        <a:pt x="544" y="298"/>
                        <a:pt x="544" y="298"/>
                      </a:cubicBezTo>
                      <a:lnTo>
                        <a:pt x="544" y="50"/>
                      </a:lnTo>
                      <a:cubicBezTo>
                        <a:pt x="544" y="23"/>
                        <a:pt x="521" y="1"/>
                        <a:pt x="494" y="1"/>
                      </a:cubicBezTo>
                      <a:lnTo>
                        <a:pt x="481" y="1"/>
                      </a:lnTo>
                      <a:lnTo>
                        <a:pt x="457" y="38"/>
                      </a:lnTo>
                      <a:cubicBezTo>
                        <a:pt x="477" y="45"/>
                        <a:pt x="488" y="67"/>
                        <a:pt x="481" y="88"/>
                      </a:cubicBezTo>
                      <a:cubicBezTo>
                        <a:pt x="481" y="88"/>
                        <a:pt x="481" y="88"/>
                        <a:pt x="481" y="88"/>
                      </a:cubicBezTo>
                      <a:lnTo>
                        <a:pt x="481" y="261"/>
                      </a:lnTo>
                      <a:cubicBezTo>
                        <a:pt x="485" y="284"/>
                        <a:pt x="470" y="306"/>
                        <a:pt x="447" y="311"/>
                      </a:cubicBezTo>
                      <a:cubicBezTo>
                        <a:pt x="447" y="311"/>
                        <a:pt x="447" y="311"/>
                        <a:pt x="447" y="311"/>
                      </a:cubicBezTo>
                      <a:lnTo>
                        <a:pt x="481" y="348"/>
                      </a:lnTo>
                      <a:close/>
                      <a:moveTo>
                        <a:pt x="453" y="0"/>
                      </a:moveTo>
                      <a:lnTo>
                        <a:pt x="302" y="0"/>
                      </a:lnTo>
                      <a:lnTo>
                        <a:pt x="315" y="37"/>
                      </a:lnTo>
                      <a:lnTo>
                        <a:pt x="428" y="37"/>
                      </a:lnTo>
                      <a:lnTo>
                        <a:pt x="453" y="0"/>
                      </a:lnTo>
                      <a:close/>
                      <a:moveTo>
                        <a:pt x="289" y="0"/>
                      </a:moveTo>
                      <a:lnTo>
                        <a:pt x="126" y="0"/>
                      </a:lnTo>
                      <a:lnTo>
                        <a:pt x="214" y="37"/>
                      </a:lnTo>
                      <a:lnTo>
                        <a:pt x="302" y="37"/>
                      </a:lnTo>
                      <a:lnTo>
                        <a:pt x="289" y="0"/>
                      </a:lnTo>
                      <a:close/>
                    </a:path>
                  </a:pathLst>
                </a:custGeom>
                <a:solidFill>
                  <a:srgbClr val="FFFFFF"/>
                </a:solidFill>
                <a:ln w="0">
                  <a:solidFill>
                    <a:srgbClr val="000000"/>
                  </a:solidFill>
                  <a:prstDash val="solid"/>
                  <a:round/>
                  <a:headEnd/>
                  <a:tailEnd/>
                </a:ln>
              </p:spPr>
              <p:txBody>
                <a:bodyPr/>
                <a:lstStyle/>
                <a:p>
                  <a:endParaRPr lang="zh-CN" altLang="en-US" sz="1350"/>
                </a:p>
              </p:txBody>
            </p:sp>
            <p:sp>
              <p:nvSpPr>
                <p:cNvPr id="15492" name="Freeform 1754"/>
                <p:cNvSpPr>
                  <a:spLocks noEditPoints="1"/>
                </p:cNvSpPr>
                <p:nvPr/>
              </p:nvSpPr>
              <p:spPr bwMode="auto">
                <a:xfrm>
                  <a:off x="3572" y="2614"/>
                  <a:ext cx="228" cy="148"/>
                </a:xfrm>
                <a:custGeom>
                  <a:avLst/>
                  <a:gdLst>
                    <a:gd name="T0" fmla="*/ 15 w 544"/>
                    <a:gd name="T1" fmla="*/ 0 h 348"/>
                    <a:gd name="T2" fmla="*/ 9 w 544"/>
                    <a:gd name="T3" fmla="*/ 0 h 348"/>
                    <a:gd name="T4" fmla="*/ 0 w 544"/>
                    <a:gd name="T5" fmla="*/ 9 h 348"/>
                    <a:gd name="T6" fmla="*/ 0 w 544"/>
                    <a:gd name="T7" fmla="*/ 54 h 348"/>
                    <a:gd name="T8" fmla="*/ 9 w 544"/>
                    <a:gd name="T9" fmla="*/ 63 h 348"/>
                    <a:gd name="T10" fmla="*/ 9 w 544"/>
                    <a:gd name="T11" fmla="*/ 63 h 348"/>
                    <a:gd name="T12" fmla="*/ 9 w 544"/>
                    <a:gd name="T13" fmla="*/ 63 h 348"/>
                    <a:gd name="T14" fmla="*/ 15 w 544"/>
                    <a:gd name="T15" fmla="*/ 63 h 348"/>
                    <a:gd name="T16" fmla="*/ 31 w 544"/>
                    <a:gd name="T17" fmla="*/ 56 h 348"/>
                    <a:gd name="T18" fmla="*/ 28 w 544"/>
                    <a:gd name="T19" fmla="*/ 56 h 348"/>
                    <a:gd name="T20" fmla="*/ 19 w 544"/>
                    <a:gd name="T21" fmla="*/ 47 h 348"/>
                    <a:gd name="T22" fmla="*/ 19 w 544"/>
                    <a:gd name="T23" fmla="*/ 16 h 348"/>
                    <a:gd name="T24" fmla="*/ 28 w 544"/>
                    <a:gd name="T25" fmla="*/ 7 h 348"/>
                    <a:gd name="T26" fmla="*/ 28 w 544"/>
                    <a:gd name="T27" fmla="*/ 7 h 348"/>
                    <a:gd name="T28" fmla="*/ 28 w 544"/>
                    <a:gd name="T29" fmla="*/ 7 h 348"/>
                    <a:gd name="T30" fmla="*/ 31 w 544"/>
                    <a:gd name="T31" fmla="*/ 7 h 348"/>
                    <a:gd name="T32" fmla="*/ 15 w 544"/>
                    <a:gd name="T33" fmla="*/ 0 h 348"/>
                    <a:gd name="T34" fmla="*/ 22 w 544"/>
                    <a:gd name="T35" fmla="*/ 63 h 348"/>
                    <a:gd name="T36" fmla="*/ 51 w 544"/>
                    <a:gd name="T37" fmla="*/ 63 h 348"/>
                    <a:gd name="T38" fmla="*/ 53 w 544"/>
                    <a:gd name="T39" fmla="*/ 56 h 348"/>
                    <a:gd name="T40" fmla="*/ 38 w 544"/>
                    <a:gd name="T41" fmla="*/ 56 h 348"/>
                    <a:gd name="T42" fmla="*/ 22 w 544"/>
                    <a:gd name="T43" fmla="*/ 63 h 348"/>
                    <a:gd name="T44" fmla="*/ 53 w 544"/>
                    <a:gd name="T45" fmla="*/ 63 h 348"/>
                    <a:gd name="T46" fmla="*/ 80 w 544"/>
                    <a:gd name="T47" fmla="*/ 63 h 348"/>
                    <a:gd name="T48" fmla="*/ 75 w 544"/>
                    <a:gd name="T49" fmla="*/ 56 h 348"/>
                    <a:gd name="T50" fmla="*/ 55 w 544"/>
                    <a:gd name="T51" fmla="*/ 56 h 348"/>
                    <a:gd name="T52" fmla="*/ 53 w 544"/>
                    <a:gd name="T53" fmla="*/ 63 h 348"/>
                    <a:gd name="T54" fmla="*/ 85 w 544"/>
                    <a:gd name="T55" fmla="*/ 63 h 348"/>
                    <a:gd name="T56" fmla="*/ 87 w 544"/>
                    <a:gd name="T57" fmla="*/ 63 h 348"/>
                    <a:gd name="T58" fmla="*/ 96 w 544"/>
                    <a:gd name="T59" fmla="*/ 54 h 348"/>
                    <a:gd name="T60" fmla="*/ 96 w 544"/>
                    <a:gd name="T61" fmla="*/ 54 h 348"/>
                    <a:gd name="T62" fmla="*/ 96 w 544"/>
                    <a:gd name="T63" fmla="*/ 54 h 348"/>
                    <a:gd name="T64" fmla="*/ 96 w 544"/>
                    <a:gd name="T65" fmla="*/ 9 h 348"/>
                    <a:gd name="T66" fmla="*/ 87 w 544"/>
                    <a:gd name="T67" fmla="*/ 0 h 348"/>
                    <a:gd name="T68" fmla="*/ 85 w 544"/>
                    <a:gd name="T69" fmla="*/ 0 h 348"/>
                    <a:gd name="T70" fmla="*/ 80 w 544"/>
                    <a:gd name="T71" fmla="*/ 7 h 348"/>
                    <a:gd name="T72" fmla="*/ 85 w 544"/>
                    <a:gd name="T73" fmla="*/ 16 h 348"/>
                    <a:gd name="T74" fmla="*/ 85 w 544"/>
                    <a:gd name="T75" fmla="*/ 16 h 348"/>
                    <a:gd name="T76" fmla="*/ 85 w 544"/>
                    <a:gd name="T77" fmla="*/ 47 h 348"/>
                    <a:gd name="T78" fmla="*/ 78 w 544"/>
                    <a:gd name="T79" fmla="*/ 56 h 348"/>
                    <a:gd name="T80" fmla="*/ 78 w 544"/>
                    <a:gd name="T81" fmla="*/ 56 h 348"/>
                    <a:gd name="T82" fmla="*/ 85 w 544"/>
                    <a:gd name="T83" fmla="*/ 63 h 348"/>
                    <a:gd name="T84" fmla="*/ 80 w 544"/>
                    <a:gd name="T85" fmla="*/ 0 h 348"/>
                    <a:gd name="T86" fmla="*/ 53 w 544"/>
                    <a:gd name="T87" fmla="*/ 0 h 348"/>
                    <a:gd name="T88" fmla="*/ 55 w 544"/>
                    <a:gd name="T89" fmla="*/ 7 h 348"/>
                    <a:gd name="T90" fmla="*/ 75 w 544"/>
                    <a:gd name="T91" fmla="*/ 7 h 348"/>
                    <a:gd name="T92" fmla="*/ 80 w 544"/>
                    <a:gd name="T93" fmla="*/ 0 h 348"/>
                    <a:gd name="T94" fmla="*/ 51 w 544"/>
                    <a:gd name="T95" fmla="*/ 0 h 348"/>
                    <a:gd name="T96" fmla="*/ 22 w 544"/>
                    <a:gd name="T97" fmla="*/ 0 h 348"/>
                    <a:gd name="T98" fmla="*/ 38 w 544"/>
                    <a:gd name="T99" fmla="*/ 7 h 348"/>
                    <a:gd name="T100" fmla="*/ 53 w 544"/>
                    <a:gd name="T101" fmla="*/ 7 h 348"/>
                    <a:gd name="T102" fmla="*/ 51 w 544"/>
                    <a:gd name="T103" fmla="*/ 0 h 3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44" h="348">
                      <a:moveTo>
                        <a:pt x="85" y="1"/>
                      </a:moveTo>
                      <a:lnTo>
                        <a:pt x="50" y="0"/>
                      </a:lnTo>
                      <a:cubicBezTo>
                        <a:pt x="23" y="0"/>
                        <a:pt x="0" y="22"/>
                        <a:pt x="0" y="50"/>
                      </a:cubicBezTo>
                      <a:lnTo>
                        <a:pt x="0" y="298"/>
                      </a:lnTo>
                      <a:cubicBezTo>
                        <a:pt x="0" y="325"/>
                        <a:pt x="23" y="347"/>
                        <a:pt x="50" y="347"/>
                      </a:cubicBezTo>
                      <a:cubicBezTo>
                        <a:pt x="50" y="347"/>
                        <a:pt x="50" y="347"/>
                        <a:pt x="50" y="347"/>
                      </a:cubicBezTo>
                      <a:lnTo>
                        <a:pt x="85" y="348"/>
                      </a:lnTo>
                      <a:lnTo>
                        <a:pt x="173" y="311"/>
                      </a:lnTo>
                      <a:lnTo>
                        <a:pt x="160" y="311"/>
                      </a:lnTo>
                      <a:cubicBezTo>
                        <a:pt x="133" y="311"/>
                        <a:pt x="110" y="289"/>
                        <a:pt x="110" y="261"/>
                      </a:cubicBezTo>
                      <a:lnTo>
                        <a:pt x="110" y="88"/>
                      </a:lnTo>
                      <a:cubicBezTo>
                        <a:pt x="110" y="60"/>
                        <a:pt x="133" y="38"/>
                        <a:pt x="160" y="38"/>
                      </a:cubicBezTo>
                      <a:cubicBezTo>
                        <a:pt x="160" y="38"/>
                        <a:pt x="160" y="38"/>
                        <a:pt x="160" y="38"/>
                      </a:cubicBezTo>
                      <a:lnTo>
                        <a:pt x="173" y="38"/>
                      </a:lnTo>
                      <a:lnTo>
                        <a:pt x="85" y="1"/>
                      </a:lnTo>
                      <a:close/>
                      <a:moveTo>
                        <a:pt x="126" y="347"/>
                      </a:moveTo>
                      <a:lnTo>
                        <a:pt x="289" y="347"/>
                      </a:lnTo>
                      <a:lnTo>
                        <a:pt x="302" y="309"/>
                      </a:lnTo>
                      <a:lnTo>
                        <a:pt x="214" y="309"/>
                      </a:lnTo>
                      <a:lnTo>
                        <a:pt x="126" y="347"/>
                      </a:lnTo>
                      <a:close/>
                      <a:moveTo>
                        <a:pt x="302" y="347"/>
                      </a:moveTo>
                      <a:lnTo>
                        <a:pt x="453" y="347"/>
                      </a:lnTo>
                      <a:lnTo>
                        <a:pt x="428" y="310"/>
                      </a:lnTo>
                      <a:lnTo>
                        <a:pt x="315" y="309"/>
                      </a:lnTo>
                      <a:lnTo>
                        <a:pt x="302" y="347"/>
                      </a:lnTo>
                      <a:close/>
                      <a:moveTo>
                        <a:pt x="481" y="348"/>
                      </a:moveTo>
                      <a:lnTo>
                        <a:pt x="494" y="348"/>
                      </a:lnTo>
                      <a:cubicBezTo>
                        <a:pt x="521" y="348"/>
                        <a:pt x="544" y="326"/>
                        <a:pt x="544" y="298"/>
                      </a:cubicBezTo>
                      <a:cubicBezTo>
                        <a:pt x="544" y="298"/>
                        <a:pt x="544" y="298"/>
                        <a:pt x="544" y="298"/>
                      </a:cubicBezTo>
                      <a:lnTo>
                        <a:pt x="544" y="50"/>
                      </a:lnTo>
                      <a:cubicBezTo>
                        <a:pt x="544" y="23"/>
                        <a:pt x="521" y="1"/>
                        <a:pt x="494" y="1"/>
                      </a:cubicBezTo>
                      <a:lnTo>
                        <a:pt x="481" y="1"/>
                      </a:lnTo>
                      <a:lnTo>
                        <a:pt x="457" y="38"/>
                      </a:lnTo>
                      <a:cubicBezTo>
                        <a:pt x="477" y="45"/>
                        <a:pt x="488" y="67"/>
                        <a:pt x="481" y="88"/>
                      </a:cubicBezTo>
                      <a:cubicBezTo>
                        <a:pt x="481" y="88"/>
                        <a:pt x="481" y="88"/>
                        <a:pt x="481" y="88"/>
                      </a:cubicBezTo>
                      <a:lnTo>
                        <a:pt x="481" y="261"/>
                      </a:lnTo>
                      <a:cubicBezTo>
                        <a:pt x="485" y="284"/>
                        <a:pt x="470" y="306"/>
                        <a:pt x="447" y="311"/>
                      </a:cubicBezTo>
                      <a:cubicBezTo>
                        <a:pt x="447" y="311"/>
                        <a:pt x="447" y="311"/>
                        <a:pt x="447" y="311"/>
                      </a:cubicBezTo>
                      <a:lnTo>
                        <a:pt x="481" y="348"/>
                      </a:lnTo>
                      <a:close/>
                      <a:moveTo>
                        <a:pt x="453" y="0"/>
                      </a:moveTo>
                      <a:lnTo>
                        <a:pt x="302" y="0"/>
                      </a:lnTo>
                      <a:lnTo>
                        <a:pt x="315" y="37"/>
                      </a:lnTo>
                      <a:lnTo>
                        <a:pt x="428" y="37"/>
                      </a:lnTo>
                      <a:lnTo>
                        <a:pt x="453" y="0"/>
                      </a:lnTo>
                      <a:close/>
                      <a:moveTo>
                        <a:pt x="289" y="0"/>
                      </a:moveTo>
                      <a:lnTo>
                        <a:pt x="126" y="0"/>
                      </a:lnTo>
                      <a:lnTo>
                        <a:pt x="214" y="37"/>
                      </a:lnTo>
                      <a:lnTo>
                        <a:pt x="302" y="37"/>
                      </a:lnTo>
                      <a:lnTo>
                        <a:pt x="289"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15493" name="Rectangle 1755"/>
                <p:cNvSpPr>
                  <a:spLocks noChangeArrowheads="1"/>
                </p:cNvSpPr>
                <p:nvPr/>
              </p:nvSpPr>
              <p:spPr bwMode="auto">
                <a:xfrm>
                  <a:off x="3574" y="2642"/>
                  <a:ext cx="39" cy="9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4" name="Rectangle 1756"/>
                <p:cNvSpPr>
                  <a:spLocks noChangeArrowheads="1"/>
                </p:cNvSpPr>
                <p:nvPr/>
              </p:nvSpPr>
              <p:spPr bwMode="auto">
                <a:xfrm>
                  <a:off x="3574" y="2642"/>
                  <a:ext cx="39" cy="91"/>
                </a:xfrm>
                <a:prstGeom prst="rect">
                  <a:avLst/>
                </a:pr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5" name="Rectangle 1757"/>
                <p:cNvSpPr>
                  <a:spLocks noChangeArrowheads="1"/>
                </p:cNvSpPr>
                <p:nvPr/>
              </p:nvSpPr>
              <p:spPr bwMode="auto">
                <a:xfrm>
                  <a:off x="4198" y="2642"/>
                  <a:ext cx="38" cy="9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6" name="Rectangle 1758"/>
                <p:cNvSpPr>
                  <a:spLocks noChangeArrowheads="1"/>
                </p:cNvSpPr>
                <p:nvPr/>
              </p:nvSpPr>
              <p:spPr bwMode="auto">
                <a:xfrm>
                  <a:off x="4198" y="2642"/>
                  <a:ext cx="38" cy="91"/>
                </a:xfrm>
                <a:prstGeom prst="rect">
                  <a:avLst/>
                </a:pr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7" name="Rectangle 1759"/>
                <p:cNvSpPr>
                  <a:spLocks noChangeArrowheads="1"/>
                </p:cNvSpPr>
                <p:nvPr/>
              </p:nvSpPr>
              <p:spPr bwMode="auto">
                <a:xfrm>
                  <a:off x="5193" y="2642"/>
                  <a:ext cx="38" cy="9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8" name="Rectangle 1760"/>
                <p:cNvSpPr>
                  <a:spLocks noChangeArrowheads="1"/>
                </p:cNvSpPr>
                <p:nvPr/>
              </p:nvSpPr>
              <p:spPr bwMode="auto">
                <a:xfrm>
                  <a:off x="5193" y="2642"/>
                  <a:ext cx="38" cy="91"/>
                </a:xfrm>
                <a:prstGeom prst="rect">
                  <a:avLst/>
                </a:pr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499" name="Rectangle 1765"/>
                <p:cNvSpPr>
                  <a:spLocks noChangeArrowheads="1"/>
                </p:cNvSpPr>
                <p:nvPr/>
              </p:nvSpPr>
              <p:spPr bwMode="auto">
                <a:xfrm>
                  <a:off x="3916" y="3246"/>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500" name="Rectangle 1767"/>
                <p:cNvSpPr>
                  <a:spLocks noChangeArrowheads="1"/>
                </p:cNvSpPr>
                <p:nvPr/>
              </p:nvSpPr>
              <p:spPr bwMode="auto">
                <a:xfrm>
                  <a:off x="4722" y="3246"/>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501" name="Rectangle 1770"/>
                <p:cNvSpPr>
                  <a:spLocks noChangeArrowheads="1"/>
                </p:cNvSpPr>
                <p:nvPr/>
              </p:nvSpPr>
              <p:spPr bwMode="auto">
                <a:xfrm>
                  <a:off x="3755" y="3402"/>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502" name="Rectangle 1773"/>
                <p:cNvSpPr>
                  <a:spLocks noChangeArrowheads="1"/>
                </p:cNvSpPr>
                <p:nvPr/>
              </p:nvSpPr>
              <p:spPr bwMode="auto">
                <a:xfrm>
                  <a:off x="4722" y="3402"/>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503" name="Rectangle 1775"/>
                <p:cNvSpPr>
                  <a:spLocks noChangeArrowheads="1"/>
                </p:cNvSpPr>
                <p:nvPr/>
              </p:nvSpPr>
              <p:spPr bwMode="auto">
                <a:xfrm>
                  <a:off x="5266" y="3402"/>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grpSp>
      </p:grpSp>
      <p:sp>
        <p:nvSpPr>
          <p:cNvPr id="442"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精准定位：保障</a:t>
            </a:r>
            <a:r>
              <a:rPr lang="zh-CN" altLang="en-US" sz="2400" b="1" dirty="0">
                <a:solidFill>
                  <a:srgbClr val="FFFF00"/>
                </a:solidFill>
                <a:latin typeface="微软雅黑" panose="020B0503020204020204" pitchFamily="34" charset="-122"/>
                <a:ea typeface="微软雅黑" panose="020B0503020204020204" pitchFamily="34" charset="-122"/>
              </a:rPr>
              <a:t>车辆智能</a:t>
            </a:r>
            <a:r>
              <a:rPr lang="zh-CN" altLang="en-US" sz="2400" b="1" dirty="0" smtClean="0">
                <a:solidFill>
                  <a:srgbClr val="FFFF00"/>
                </a:solidFill>
                <a:latin typeface="微软雅黑" panose="020B0503020204020204" pitchFamily="34" charset="-122"/>
                <a:ea typeface="微软雅黑" panose="020B0503020204020204" pitchFamily="34" charset="-122"/>
              </a:rPr>
              <a:t>导航</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3256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10" descr="http://www.king-long.com.cn/zhiqu/images/yuanli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364" y="3456335"/>
            <a:ext cx="2899172" cy="150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2"/>
          <p:cNvSpPr txBox="1">
            <a:spLocks noChangeArrowheads="1"/>
          </p:cNvSpPr>
          <p:nvPr/>
        </p:nvSpPr>
        <p:spPr bwMode="auto">
          <a:xfrm>
            <a:off x="899592" y="2721720"/>
            <a:ext cx="3096344"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400"/>
              </a:lnSpc>
            </a:pPr>
            <a:r>
              <a:rPr lang="zh-CN" altLang="en-US" sz="1500" dirty="0">
                <a:solidFill>
                  <a:srgbClr val="038DEB"/>
                </a:solidFill>
                <a:latin typeface="微软雅黑" panose="020B0503020204020204" pitchFamily="34" charset="-122"/>
                <a:ea typeface="微软雅黑" panose="020B0503020204020204" pitchFamily="34" charset="-122"/>
              </a:rPr>
              <a:t>协同式预测节油</a:t>
            </a:r>
            <a:endParaRPr lang="en-US" altLang="zh-CN" sz="1500" dirty="0">
              <a:solidFill>
                <a:srgbClr val="038DEB"/>
              </a:solidFill>
              <a:latin typeface="微软雅黑" panose="020B0503020204020204" pitchFamily="34" charset="-122"/>
              <a:ea typeface="微软雅黑" panose="020B0503020204020204" pitchFamily="34" charset="-122"/>
            </a:endParaRPr>
          </a:p>
          <a:p>
            <a:pPr eaLnBrk="1" hangingPunct="1">
              <a:lnSpc>
                <a:spcPts val="2400"/>
              </a:lnSpc>
            </a:pPr>
            <a:r>
              <a:rPr lang="zh-CN" altLang="en-US" sz="1400" dirty="0">
                <a:solidFill>
                  <a:schemeClr val="bg1"/>
                </a:solidFill>
                <a:latin typeface="微软雅黑" panose="020B0503020204020204" pitchFamily="34" charset="-122"/>
                <a:ea typeface="微软雅黑" panose="020B0503020204020204" pitchFamily="34" charset="-122"/>
              </a:rPr>
              <a:t>预测性节油驾驶，节油</a:t>
            </a: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smtClean="0">
                <a:solidFill>
                  <a:schemeClr val="bg1"/>
                </a:solidFill>
                <a:latin typeface="微软雅黑" panose="020B0503020204020204" pitchFamily="34" charset="-122"/>
                <a:ea typeface="微软雅黑" panose="020B0503020204020204" pitchFamily="34" charset="-122"/>
              </a:rPr>
              <a:t>以上</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6390" name="Picture 5"/>
          <p:cNvPicPr>
            <a:picLocks noChangeAspect="1" noChangeArrowheads="1"/>
          </p:cNvPicPr>
          <p:nvPr/>
        </p:nvPicPr>
        <p:blipFill>
          <a:blip r:embed="rId3">
            <a:extLst>
              <a:ext uri="{28A0092B-C50C-407E-A947-70E740481C1C}">
                <a14:useLocalDpi xmlns:a14="http://schemas.microsoft.com/office/drawing/2010/main" val="0"/>
              </a:ext>
            </a:extLst>
          </a:blip>
          <a:srcRect t="39215" b="8772"/>
          <a:stretch>
            <a:fillRect/>
          </a:stretch>
        </p:blipFill>
        <p:spPr bwMode="auto">
          <a:xfrm>
            <a:off x="5195837" y="3443237"/>
            <a:ext cx="2811066" cy="152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12"/>
          <p:cNvSpPr txBox="1">
            <a:spLocks noChangeArrowheads="1"/>
          </p:cNvSpPr>
          <p:nvPr/>
        </p:nvSpPr>
        <p:spPr bwMode="auto">
          <a:xfrm>
            <a:off x="5111303" y="2715766"/>
            <a:ext cx="3061097"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400"/>
              </a:lnSpc>
            </a:pPr>
            <a:r>
              <a:rPr lang="zh-CN" altLang="en-US" sz="1500" dirty="0">
                <a:solidFill>
                  <a:srgbClr val="038DEB"/>
                </a:solidFill>
                <a:latin typeface="微软雅黑" panose="020B0503020204020204" pitchFamily="34" charset="-122"/>
                <a:ea typeface="微软雅黑" panose="020B0503020204020204" pitchFamily="34" charset="-122"/>
              </a:rPr>
              <a:t>协同性安全驾驶</a:t>
            </a:r>
            <a:endParaRPr lang="en-US" altLang="zh-CN" sz="1500" dirty="0">
              <a:solidFill>
                <a:srgbClr val="038DEB"/>
              </a:solidFill>
              <a:latin typeface="微软雅黑" panose="020B0503020204020204" pitchFamily="34" charset="-122"/>
              <a:ea typeface="微软雅黑" panose="020B0503020204020204" pitchFamily="34" charset="-122"/>
            </a:endParaRPr>
          </a:p>
          <a:p>
            <a:pPr eaLnBrk="1" hangingPunct="1">
              <a:lnSpc>
                <a:spcPts val="2400"/>
              </a:lnSpc>
            </a:pPr>
            <a:r>
              <a:rPr lang="zh-CN" altLang="en-US" sz="1400" dirty="0">
                <a:solidFill>
                  <a:schemeClr val="bg1"/>
                </a:solidFill>
                <a:latin typeface="微软雅黑" panose="020B0503020204020204" pitchFamily="34" charset="-122"/>
                <a:ea typeface="微软雅黑" panose="020B0503020204020204" pitchFamily="34" charset="-122"/>
              </a:rPr>
              <a:t>道口事故率降低</a:t>
            </a:r>
            <a:r>
              <a:rPr lang="en-US" altLang="zh-CN" sz="1400" dirty="0">
                <a:solidFill>
                  <a:schemeClr val="bg1"/>
                </a:solidFill>
                <a:latin typeface="微软雅黑" panose="020B0503020204020204" pitchFamily="34" charset="-122"/>
                <a:ea typeface="微软雅黑" panose="020B0503020204020204" pitchFamily="34" charset="-122"/>
              </a:rPr>
              <a:t>30%</a:t>
            </a:r>
            <a:r>
              <a:rPr lang="zh-CN" altLang="en-US" sz="1400" dirty="0">
                <a:solidFill>
                  <a:schemeClr val="bg1"/>
                </a:solidFill>
                <a:latin typeface="微软雅黑" panose="020B0503020204020204" pitchFamily="34" charset="-122"/>
                <a:ea typeface="微软雅黑" panose="020B0503020204020204" pitchFamily="34" charset="-122"/>
              </a:rPr>
              <a:t>以上</a:t>
            </a:r>
          </a:p>
        </p:txBody>
      </p:sp>
      <p:sp>
        <p:nvSpPr>
          <p:cNvPr id="16392" name="矩形 1"/>
          <p:cNvSpPr>
            <a:spLocks noChangeArrowheads="1"/>
          </p:cNvSpPr>
          <p:nvPr/>
        </p:nvSpPr>
        <p:spPr bwMode="auto">
          <a:xfrm>
            <a:off x="323528" y="684441"/>
            <a:ext cx="820891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ctr" hangingPunct="1">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车与车网：车与车之间通过</a:t>
            </a:r>
            <a:r>
              <a:rPr lang="en-US" altLang="zh-CN" sz="1400" dirty="0">
                <a:solidFill>
                  <a:schemeClr val="bg1"/>
                </a:solidFill>
                <a:latin typeface="微软雅黑" panose="020B0503020204020204" pitchFamily="34" charset="-122"/>
                <a:ea typeface="微软雅黑" panose="020B0503020204020204" pitchFamily="34" charset="-122"/>
              </a:rPr>
              <a:t>4G</a:t>
            </a:r>
            <a:r>
              <a:rPr lang="zh-CN" altLang="en-US" sz="1400" dirty="0">
                <a:solidFill>
                  <a:schemeClr val="bg1"/>
                </a:solidFill>
                <a:latin typeface="微软雅黑" panose="020B0503020204020204" pitchFamily="34" charset="-122"/>
                <a:ea typeface="微软雅黑" panose="020B0503020204020204" pitchFamily="34" charset="-122"/>
              </a:rPr>
              <a:t>等通信手段传递信息，实现车辆间信息交互和协同控制，提高行车效率，改善交通安全。</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fontAlgn="ctr" hangingPunct="1">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车内网：实时采集车身网（车内仪表盘、方向盘、多媒体等）和动力网（车内发动机、变速器，承载系统）数据，分析驾驶行为，实现油耗等智能预测。</a:t>
            </a:r>
          </a:p>
          <a:p>
            <a:pPr eaLnBrk="1" fontAlgn="ctr" hangingPunct="1">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车辆与路侧设备通信，如与</a:t>
            </a:r>
            <a:r>
              <a:rPr lang="en-US" altLang="zh-CN" sz="1400" dirty="0">
                <a:solidFill>
                  <a:schemeClr val="bg1"/>
                </a:solidFill>
                <a:latin typeface="微软雅黑" panose="020B0503020204020204" pitchFamily="34" charset="-122"/>
                <a:ea typeface="微软雅黑" panose="020B0503020204020204" pitchFamily="34" charset="-122"/>
              </a:rPr>
              <a:t>ETC</a:t>
            </a:r>
            <a:r>
              <a:rPr lang="zh-CN" altLang="en-US" sz="1400" dirty="0">
                <a:solidFill>
                  <a:schemeClr val="bg1"/>
                </a:solidFill>
                <a:latin typeface="微软雅黑" panose="020B0503020204020204" pitchFamily="34" charset="-122"/>
                <a:ea typeface="微软雅黑" panose="020B0503020204020204" pitchFamily="34" charset="-122"/>
              </a:rPr>
              <a:t>通信实现自动收费；与信号灯发生通信，能够将道路交通状态信息发送给车辆。</a:t>
            </a:r>
          </a:p>
        </p:txBody>
      </p:sp>
      <p:sp>
        <p:nvSpPr>
          <p:cNvPr id="8"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车</a:t>
            </a:r>
            <a:r>
              <a:rPr lang="zh-CN" altLang="en-US" sz="2400" b="1" dirty="0">
                <a:solidFill>
                  <a:srgbClr val="FFFF00"/>
                </a:solidFill>
                <a:latin typeface="微软雅黑" panose="020B0503020204020204" pitchFamily="34" charset="-122"/>
                <a:ea typeface="微软雅黑" panose="020B0503020204020204" pitchFamily="34" charset="-122"/>
              </a:rPr>
              <a:t>网协同：协同预测，保障车辆智慧</a:t>
            </a:r>
            <a:r>
              <a:rPr lang="zh-CN" altLang="en-US" sz="2400" b="1" dirty="0" smtClean="0">
                <a:solidFill>
                  <a:srgbClr val="FFFF00"/>
                </a:solidFill>
                <a:latin typeface="微软雅黑" panose="020B0503020204020204" pitchFamily="34" charset="-122"/>
                <a:ea typeface="微软雅黑" panose="020B0503020204020204" pitchFamily="34" charset="-122"/>
              </a:rPr>
              <a:t>驾驶</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81093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075805"/>
            <a:ext cx="3342085" cy="18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815960"/>
            <a:ext cx="3320654"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6"/>
          <p:cNvSpPr>
            <a:spLocks noChangeArrowheads="1"/>
          </p:cNvSpPr>
          <p:nvPr/>
        </p:nvSpPr>
        <p:spPr bwMode="auto">
          <a:xfrm>
            <a:off x="323528" y="626073"/>
            <a:ext cx="434372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ctr" hangingPunct="1">
              <a:lnSpc>
                <a:spcPct val="150000"/>
              </a:lnSpc>
            </a:pPr>
            <a:r>
              <a:rPr lang="zh-CN" altLang="en-US" sz="1400" dirty="0">
                <a:solidFill>
                  <a:schemeClr val="bg1"/>
                </a:solidFill>
                <a:latin typeface="幼圆" panose="02010509060101010101" pitchFamily="49" charset="-122"/>
                <a:ea typeface="幼圆" panose="02010509060101010101" pitchFamily="49" charset="-122"/>
              </a:rPr>
              <a:t>永不掉线：</a:t>
            </a:r>
            <a:r>
              <a:rPr lang="en-US" altLang="zh-CN" sz="1400" dirty="0">
                <a:solidFill>
                  <a:schemeClr val="bg1"/>
                </a:solidFill>
                <a:latin typeface="幼圆" panose="02010509060101010101" pitchFamily="49" charset="-122"/>
                <a:ea typeface="幼圆" panose="02010509060101010101" pitchFamily="49" charset="-122"/>
              </a:rPr>
              <a:t>4G</a:t>
            </a:r>
            <a:r>
              <a:rPr lang="zh-CN" altLang="en-US" sz="1400" dirty="0">
                <a:solidFill>
                  <a:schemeClr val="bg1"/>
                </a:solidFill>
                <a:latin typeface="幼圆" panose="02010509060101010101" pitchFamily="49" charset="-122"/>
                <a:ea typeface="幼圆" panose="02010509060101010101" pitchFamily="49" charset="-122"/>
              </a:rPr>
              <a:t>车载终端（</a:t>
            </a:r>
            <a:r>
              <a:rPr lang="en-US" altLang="zh-CN" sz="1400" dirty="0">
                <a:solidFill>
                  <a:schemeClr val="bg1"/>
                </a:solidFill>
                <a:latin typeface="幼圆" panose="02010509060101010101" pitchFamily="49" charset="-122"/>
                <a:ea typeface="幼圆" panose="02010509060101010101" pitchFamily="49" charset="-122"/>
              </a:rPr>
              <a:t>TBOX</a:t>
            </a:r>
            <a:r>
              <a:rPr lang="zh-CN" altLang="en-US" sz="1400" dirty="0">
                <a:solidFill>
                  <a:schemeClr val="bg1"/>
                </a:solidFill>
                <a:latin typeface="幼圆" panose="02010509060101010101" pitchFamily="49" charset="-122"/>
                <a:ea typeface="幼圆" panose="02010509060101010101" pitchFamily="49" charset="-122"/>
              </a:rPr>
              <a:t>）注册网络，网络侧将一直保持</a:t>
            </a:r>
            <a:r>
              <a:rPr lang="en-US" altLang="zh-CN" sz="1400" dirty="0">
                <a:solidFill>
                  <a:schemeClr val="bg1"/>
                </a:solidFill>
                <a:latin typeface="幼圆" panose="02010509060101010101" pitchFamily="49" charset="-122"/>
                <a:ea typeface="幼圆" panose="02010509060101010101" pitchFamily="49" charset="-122"/>
              </a:rPr>
              <a:t>PDP</a:t>
            </a:r>
            <a:r>
              <a:rPr lang="zh-CN" altLang="en-US" sz="1400" dirty="0">
                <a:solidFill>
                  <a:schemeClr val="bg1"/>
                </a:solidFill>
                <a:latin typeface="幼圆" panose="02010509060101010101" pitchFamily="49" charset="-122"/>
                <a:ea typeface="幼圆" panose="02010509060101010101" pitchFamily="49" charset="-122"/>
              </a:rPr>
              <a:t>连接，整个上网过程是零延时、零缓冲、零等待</a:t>
            </a:r>
            <a:r>
              <a:rPr lang="zh-CN" altLang="en-US" sz="1400" dirty="0" smtClean="0">
                <a:solidFill>
                  <a:schemeClr val="bg1"/>
                </a:solidFill>
                <a:latin typeface="幼圆" panose="02010509060101010101" pitchFamily="49" charset="-122"/>
                <a:ea typeface="幼圆" panose="02010509060101010101" pitchFamily="49" charset="-122"/>
              </a:rPr>
              <a:t>。</a:t>
            </a:r>
            <a:endParaRPr lang="en-US" altLang="zh-CN" sz="1400" dirty="0">
              <a:solidFill>
                <a:schemeClr val="bg1"/>
              </a:solidFill>
              <a:latin typeface="幼圆" panose="02010509060101010101" pitchFamily="49" charset="-122"/>
              <a:ea typeface="幼圆" panose="02010509060101010101" pitchFamily="49" charset="-122"/>
            </a:endParaRPr>
          </a:p>
          <a:p>
            <a:pPr eaLnBrk="1" fontAlgn="ctr" hangingPunct="1">
              <a:lnSpc>
                <a:spcPct val="150000"/>
              </a:lnSpc>
            </a:pPr>
            <a:r>
              <a:rPr lang="zh-CN" altLang="en-US" sz="1400" dirty="0">
                <a:solidFill>
                  <a:schemeClr val="bg1"/>
                </a:solidFill>
                <a:latin typeface="幼圆" panose="02010509060101010101" pitchFamily="49" charset="-122"/>
                <a:ea typeface="幼圆" panose="02010509060101010101" pitchFamily="49" charset="-122"/>
              </a:rPr>
              <a:t>任何应用均可即时发起，没有重建网络连接的时间消耗，避免了</a:t>
            </a:r>
            <a:r>
              <a:rPr lang="en-US" altLang="zh-CN" sz="1400" dirty="0">
                <a:solidFill>
                  <a:schemeClr val="bg1"/>
                </a:solidFill>
                <a:latin typeface="幼圆" panose="02010509060101010101" pitchFamily="49" charset="-122"/>
                <a:ea typeface="幼圆" panose="02010509060101010101" pitchFamily="49" charset="-122"/>
              </a:rPr>
              <a:t>TBOX</a:t>
            </a:r>
            <a:r>
              <a:rPr lang="zh-CN" altLang="en-US" sz="1400" dirty="0">
                <a:solidFill>
                  <a:schemeClr val="bg1"/>
                </a:solidFill>
                <a:latin typeface="幼圆" panose="02010509060101010101" pitchFamily="49" charset="-122"/>
                <a:ea typeface="幼圆" panose="02010509060101010101" pitchFamily="49" charset="-122"/>
              </a:rPr>
              <a:t>重建连接对电池的消耗，增强了</a:t>
            </a:r>
            <a:r>
              <a:rPr lang="en-US" altLang="zh-CN" sz="1400" dirty="0">
                <a:solidFill>
                  <a:schemeClr val="bg1"/>
                </a:solidFill>
                <a:latin typeface="幼圆" panose="02010509060101010101" pitchFamily="49" charset="-122"/>
                <a:ea typeface="幼圆" panose="02010509060101010101" pitchFamily="49" charset="-122"/>
              </a:rPr>
              <a:t>TBOX</a:t>
            </a:r>
            <a:r>
              <a:rPr lang="zh-CN" altLang="en-US" sz="1400" dirty="0">
                <a:solidFill>
                  <a:schemeClr val="bg1"/>
                </a:solidFill>
                <a:latin typeface="幼圆" panose="02010509060101010101" pitchFamily="49" charset="-122"/>
                <a:ea typeface="幼圆" panose="02010509060101010101" pitchFamily="49" charset="-122"/>
              </a:rPr>
              <a:t>的续航能力。</a:t>
            </a:r>
            <a:endParaRPr lang="en-US" altLang="zh-CN" sz="1400" dirty="0">
              <a:solidFill>
                <a:schemeClr val="bg1"/>
              </a:solidFill>
              <a:latin typeface="幼圆" panose="02010509060101010101" pitchFamily="49" charset="-122"/>
              <a:ea typeface="幼圆" panose="02010509060101010101" pitchFamily="49" charset="-122"/>
            </a:endParaRPr>
          </a:p>
        </p:txBody>
      </p:sp>
      <p:pic>
        <p:nvPicPr>
          <p:cNvPr id="174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075806"/>
            <a:ext cx="3539729" cy="18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永远在线：永不掉线，保障</a:t>
            </a:r>
            <a:r>
              <a:rPr lang="zh-CN" altLang="en-US" sz="2400" b="1" dirty="0">
                <a:solidFill>
                  <a:srgbClr val="FFFF00"/>
                </a:solidFill>
                <a:latin typeface="微软雅黑" panose="020B0503020204020204" pitchFamily="34" charset="-122"/>
                <a:ea typeface="微软雅黑" panose="020B0503020204020204" pitchFamily="34" charset="-122"/>
              </a:rPr>
              <a:t>车辆在线</a:t>
            </a:r>
            <a:r>
              <a:rPr lang="zh-CN" altLang="en-US" sz="2400" b="1" dirty="0" smtClean="0">
                <a:solidFill>
                  <a:srgbClr val="FFFF00"/>
                </a:solidFill>
                <a:latin typeface="微软雅黑" panose="020B0503020204020204" pitchFamily="34" charset="-122"/>
                <a:ea typeface="微软雅黑" panose="020B0503020204020204" pitchFamily="34" charset="-122"/>
              </a:rPr>
              <a:t>服务</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000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a:xfrm>
            <a:off x="107504"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cs typeface="+mj-cs"/>
              </a:rPr>
              <a:t>中</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国汽车市场在全球地位日渐突出</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3923928" y="1203598"/>
            <a:ext cx="4248472" cy="461665"/>
          </a:xfrm>
          <a:prstGeom prst="rect">
            <a:avLst/>
          </a:prstGeom>
          <a:noFill/>
          <a:ln>
            <a:noFill/>
          </a:ln>
        </p:spPr>
        <p:txBody>
          <a:bodyPr wrap="square" rtlCol="0">
            <a:spAutoFit/>
          </a:bodyPr>
          <a:lstStyle/>
          <a:p>
            <a:r>
              <a:rPr lang="zh-CN" altLang="en-US" sz="2400" dirty="0">
                <a:solidFill>
                  <a:schemeClr val="bg1"/>
                </a:solidFill>
              </a:rPr>
              <a:t>汽车产业出口还将进一步扩大</a:t>
            </a:r>
          </a:p>
        </p:txBody>
      </p:sp>
      <p:sp>
        <p:nvSpPr>
          <p:cNvPr id="8" name="文本框 7"/>
          <p:cNvSpPr txBox="1"/>
          <p:nvPr/>
        </p:nvSpPr>
        <p:spPr>
          <a:xfrm>
            <a:off x="971600" y="3670646"/>
            <a:ext cx="3960440" cy="461665"/>
          </a:xfrm>
          <a:prstGeom prst="rect">
            <a:avLst/>
          </a:prstGeom>
          <a:noFill/>
          <a:ln>
            <a:noFill/>
          </a:ln>
        </p:spPr>
        <p:txBody>
          <a:bodyPr wrap="square" rtlCol="0">
            <a:spAutoFit/>
          </a:bodyPr>
          <a:lstStyle/>
          <a:p>
            <a:pPr algn="r"/>
            <a:r>
              <a:rPr lang="zh-CN" altLang="en-US" sz="2400" dirty="0" smtClean="0">
                <a:solidFill>
                  <a:schemeClr val="bg1"/>
                </a:solidFill>
              </a:rPr>
              <a:t>汽车的中国元素越来越多</a:t>
            </a:r>
            <a:endParaRPr lang="zh-CN" altLang="en-US" sz="2400" dirty="0">
              <a:solidFill>
                <a:schemeClr val="bg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15566"/>
            <a:ext cx="2561481" cy="170765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843328"/>
            <a:ext cx="2736304" cy="1895929"/>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21355117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rPr>
              <a:t>中国</a:t>
            </a:r>
            <a:r>
              <a:rPr lang="zh-CN" altLang="en-US" sz="2400" b="1" dirty="0" smtClean="0">
                <a:solidFill>
                  <a:srgbClr val="FFFF00"/>
                </a:solidFill>
                <a:latin typeface="微软雅黑" panose="020B0503020204020204" pitchFamily="34" charset="-122"/>
                <a:ea typeface="微软雅黑" panose="020B0503020204020204" pitchFamily="34" charset="-122"/>
              </a:rPr>
              <a:t>移动全力支持车企</a:t>
            </a:r>
            <a:r>
              <a:rPr lang="en-US" altLang="zh-CN" sz="2400" b="1" dirty="0" smtClean="0">
                <a:solidFill>
                  <a:srgbClr val="FFFF00"/>
                </a:solidFill>
                <a:latin typeface="微软雅黑" panose="020B0503020204020204" pitchFamily="34" charset="-122"/>
                <a:ea typeface="微软雅黑" panose="020B0503020204020204" pitchFamily="34" charset="-122"/>
              </a:rPr>
              <a:t>4G</a:t>
            </a:r>
            <a:r>
              <a:rPr lang="zh-CN" altLang="en-US" sz="2400" b="1" dirty="0" smtClean="0">
                <a:solidFill>
                  <a:srgbClr val="FFFF00"/>
                </a:solidFill>
                <a:latin typeface="微软雅黑" panose="020B0503020204020204" pitchFamily="34" charset="-122"/>
                <a:ea typeface="微软雅黑" panose="020B0503020204020204" pitchFamily="34" charset="-122"/>
              </a:rPr>
              <a:t>车联网体验测试</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8196" name="图片 10" descr="JR7ZY52ER]IFH$M4L)OXAN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8604" y="2571094"/>
            <a:ext cx="1528956" cy="1200247"/>
          </a:xfrm>
          <a:prstGeom prst="rect">
            <a:avLst/>
          </a:prstGeom>
          <a:noFill/>
          <a:extLst>
            <a:ext uri="{909E8E84-426E-40DD-AFC4-6F175D3DCCD1}">
              <a14:hiddenFill xmlns:a14="http://schemas.microsoft.com/office/drawing/2010/main">
                <a:solidFill>
                  <a:srgbClr val="FFFFFF"/>
                </a:solidFill>
              </a14:hiddenFill>
            </a:ext>
          </a:extLst>
        </p:spPr>
      </p:pic>
      <p:pic>
        <p:nvPicPr>
          <p:cNvPr id="8194" name="图片 4" descr="D{~]HOWO899(YO}IF]F4]S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7932" y="1041526"/>
            <a:ext cx="1539628" cy="1332986"/>
          </a:xfrm>
          <a:prstGeom prst="rect">
            <a:avLst/>
          </a:prstGeom>
          <a:noFill/>
          <a:extLst>
            <a:ext uri="{909E8E84-426E-40DD-AFC4-6F175D3DCCD1}">
              <a14:hiddenFill xmlns:a14="http://schemas.microsoft.com/office/drawing/2010/main">
                <a:solidFill>
                  <a:srgbClr val="FFFFFF"/>
                </a:solidFill>
              </a14:hiddenFill>
            </a:ext>
          </a:extLst>
        </p:spPr>
      </p:pic>
      <p:pic>
        <p:nvPicPr>
          <p:cNvPr id="8197" name="图片 1" descr="93{`VV`X3N6Z}(V6Y{@3VS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7369" y="1046140"/>
            <a:ext cx="1438562" cy="13283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p:cNvSpPr>
            <a:spLocks noChangeArrowheads="1"/>
          </p:cNvSpPr>
          <p:nvPr/>
        </p:nvSpPr>
        <p:spPr bwMode="auto">
          <a:xfrm>
            <a:off x="900286" y="-52516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7"/>
          <p:cNvSpPr>
            <a:spLocks noChangeArrowheads="1"/>
          </p:cNvSpPr>
          <p:nvPr/>
        </p:nvSpPr>
        <p:spPr bwMode="auto">
          <a:xfrm>
            <a:off x="900286" y="-679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8"/>
          <p:cNvSpPr>
            <a:spLocks noChangeArrowheads="1"/>
          </p:cNvSpPr>
          <p:nvPr/>
        </p:nvSpPr>
        <p:spPr bwMode="auto">
          <a:xfrm>
            <a:off x="1116632" y="39706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  </a:t>
            </a:r>
            <a:endParaRPr kumimoji="0" lang="en-US" altLang="zh-CN"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grpSp>
        <p:nvGrpSpPr>
          <p:cNvPr id="51" name="Group 1"/>
          <p:cNvGrpSpPr>
            <a:grpSpLocks/>
          </p:cNvGrpSpPr>
          <p:nvPr/>
        </p:nvGrpSpPr>
        <p:grpSpPr bwMode="auto">
          <a:xfrm>
            <a:off x="647116" y="915566"/>
            <a:ext cx="4558741" cy="3948684"/>
            <a:chOff x="1709738" y="995363"/>
            <a:chExt cx="6119812" cy="4895850"/>
          </a:xfrm>
        </p:grpSpPr>
        <p:sp>
          <p:nvSpPr>
            <p:cNvPr id="66" name="Freeform 5"/>
            <p:cNvSpPr>
              <a:spLocks/>
            </p:cNvSpPr>
            <p:nvPr/>
          </p:nvSpPr>
          <p:spPr bwMode="invGray">
            <a:xfrm>
              <a:off x="5276850" y="5608638"/>
              <a:ext cx="336550" cy="282575"/>
            </a:xfrm>
            <a:custGeom>
              <a:avLst/>
              <a:gdLst>
                <a:gd name="T0" fmla="*/ 2147483647 w 177"/>
                <a:gd name="T1" fmla="*/ 2147483647 h 161"/>
                <a:gd name="T2" fmla="*/ 2147483647 w 177"/>
                <a:gd name="T3" fmla="*/ 2147483647 h 161"/>
                <a:gd name="T4" fmla="*/ 2147483647 w 177"/>
                <a:gd name="T5" fmla="*/ 2147483647 h 161"/>
                <a:gd name="T6" fmla="*/ 2147483647 w 177"/>
                <a:gd name="T7" fmla="*/ 2147483647 h 161"/>
                <a:gd name="T8" fmla="*/ 2147483647 w 177"/>
                <a:gd name="T9" fmla="*/ 0 h 161"/>
                <a:gd name="T10" fmla="*/ 2147483647 w 177"/>
                <a:gd name="T11" fmla="*/ 2147483647 h 161"/>
                <a:gd name="T12" fmla="*/ 2147483647 w 177"/>
                <a:gd name="T13" fmla="*/ 0 h 161"/>
                <a:gd name="T14" fmla="*/ 2147483647 w 177"/>
                <a:gd name="T15" fmla="*/ 2147483647 h 161"/>
                <a:gd name="T16" fmla="*/ 2147483647 w 177"/>
                <a:gd name="T17" fmla="*/ 2147483647 h 161"/>
                <a:gd name="T18" fmla="*/ 2147483647 w 177"/>
                <a:gd name="T19" fmla="*/ 2147483647 h 161"/>
                <a:gd name="T20" fmla="*/ 2147483647 w 177"/>
                <a:gd name="T21" fmla="*/ 2147483647 h 161"/>
                <a:gd name="T22" fmla="*/ 2147483647 w 177"/>
                <a:gd name="T23" fmla="*/ 2147483647 h 161"/>
                <a:gd name="T24" fmla="*/ 2147483647 w 177"/>
                <a:gd name="T25" fmla="*/ 2147483647 h 161"/>
                <a:gd name="T26" fmla="*/ 2147483647 w 177"/>
                <a:gd name="T27" fmla="*/ 2147483647 h 161"/>
                <a:gd name="T28" fmla="*/ 2147483647 w 177"/>
                <a:gd name="T29" fmla="*/ 2147483647 h 161"/>
                <a:gd name="T30" fmla="*/ 2147483647 w 177"/>
                <a:gd name="T31" fmla="*/ 2147483647 h 161"/>
                <a:gd name="T32" fmla="*/ 2147483647 w 177"/>
                <a:gd name="T33" fmla="*/ 2147483647 h 161"/>
                <a:gd name="T34" fmla="*/ 2147483647 w 177"/>
                <a:gd name="T35" fmla="*/ 2147483647 h 161"/>
                <a:gd name="T36" fmla="*/ 0 w 177"/>
                <a:gd name="T37" fmla="*/ 2147483647 h 161"/>
                <a:gd name="T38" fmla="*/ 0 w 177"/>
                <a:gd name="T39" fmla="*/ 2147483647 h 161"/>
                <a:gd name="T40" fmla="*/ 2147483647 w 177"/>
                <a:gd name="T41" fmla="*/ 2147483647 h 161"/>
                <a:gd name="T42" fmla="*/ 2147483647 w 177"/>
                <a:gd name="T43" fmla="*/ 214748364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92D050"/>
            </a:solidFill>
            <a:ln w="25400" cap="rnd" cmpd="sng">
              <a:solidFill>
                <a:schemeClr val="bg1"/>
              </a:solidFill>
              <a:prstDash val="solid"/>
              <a:round/>
              <a:headEnd/>
              <a:tailEnd/>
            </a:ln>
          </p:spPr>
          <p:txBody>
            <a:bodyPr/>
            <a:lstStyle/>
            <a:p>
              <a:endParaRPr lang="zh-CN" altLang="en-US">
                <a:solidFill>
                  <a:schemeClr val="bg1"/>
                </a:solidFill>
              </a:endParaRPr>
            </a:p>
          </p:txBody>
        </p:sp>
        <p:sp>
          <p:nvSpPr>
            <p:cNvPr id="67" name="Rectangle 6"/>
            <p:cNvSpPr>
              <a:spLocks noChangeArrowheads="1"/>
            </p:cNvSpPr>
            <p:nvPr/>
          </p:nvSpPr>
          <p:spPr bwMode="invGray">
            <a:xfrm>
              <a:off x="5310906" y="5696689"/>
              <a:ext cx="719048" cy="1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Hainan</a:t>
              </a:r>
              <a:endParaRPr lang="zh-CN" altLang="en-US" sz="900">
                <a:solidFill>
                  <a:schemeClr val="bg1"/>
                </a:solidFill>
                <a:latin typeface="+mn-lt"/>
              </a:endParaRPr>
            </a:p>
          </p:txBody>
        </p:sp>
        <p:sp>
          <p:nvSpPr>
            <p:cNvPr id="68" name="Freeform 7"/>
            <p:cNvSpPr>
              <a:spLocks/>
            </p:cNvSpPr>
            <p:nvPr/>
          </p:nvSpPr>
          <p:spPr bwMode="invGray">
            <a:xfrm>
              <a:off x="6486525" y="995363"/>
              <a:ext cx="1343025" cy="1225550"/>
            </a:xfrm>
            <a:custGeom>
              <a:avLst/>
              <a:gdLst>
                <a:gd name="T0" fmla="*/ 2147483647 w 705"/>
                <a:gd name="T1" fmla="*/ 2147483647 h 697"/>
                <a:gd name="T2" fmla="*/ 2147483647 w 705"/>
                <a:gd name="T3" fmla="*/ 2147483647 h 697"/>
                <a:gd name="T4" fmla="*/ 2147483647 w 705"/>
                <a:gd name="T5" fmla="*/ 2147483647 h 697"/>
                <a:gd name="T6" fmla="*/ 2147483647 w 705"/>
                <a:gd name="T7" fmla="*/ 2147483647 h 697"/>
                <a:gd name="T8" fmla="*/ 2147483647 w 705"/>
                <a:gd name="T9" fmla="*/ 2147483647 h 697"/>
                <a:gd name="T10" fmla="*/ 2147483647 w 705"/>
                <a:gd name="T11" fmla="*/ 2147483647 h 697"/>
                <a:gd name="T12" fmla="*/ 2147483647 w 705"/>
                <a:gd name="T13" fmla="*/ 2147483647 h 697"/>
                <a:gd name="T14" fmla="*/ 2147483647 w 705"/>
                <a:gd name="T15" fmla="*/ 2147483647 h 697"/>
                <a:gd name="T16" fmla="*/ 2147483647 w 705"/>
                <a:gd name="T17" fmla="*/ 2147483647 h 697"/>
                <a:gd name="T18" fmla="*/ 2147483647 w 705"/>
                <a:gd name="T19" fmla="*/ 2147483647 h 697"/>
                <a:gd name="T20" fmla="*/ 2147483647 w 705"/>
                <a:gd name="T21" fmla="*/ 2147483647 h 697"/>
                <a:gd name="T22" fmla="*/ 2147483647 w 705"/>
                <a:gd name="T23" fmla="*/ 2147483647 h 697"/>
                <a:gd name="T24" fmla="*/ 2147483647 w 705"/>
                <a:gd name="T25" fmla="*/ 2147483647 h 697"/>
                <a:gd name="T26" fmla="*/ 2147483647 w 705"/>
                <a:gd name="T27" fmla="*/ 2147483647 h 697"/>
                <a:gd name="T28" fmla="*/ 2147483647 w 705"/>
                <a:gd name="T29" fmla="*/ 2147483647 h 697"/>
                <a:gd name="T30" fmla="*/ 2147483647 w 705"/>
                <a:gd name="T31" fmla="*/ 2147483647 h 697"/>
                <a:gd name="T32" fmla="*/ 2147483647 w 705"/>
                <a:gd name="T33" fmla="*/ 2147483647 h 697"/>
                <a:gd name="T34" fmla="*/ 2147483647 w 705"/>
                <a:gd name="T35" fmla="*/ 2147483647 h 697"/>
                <a:gd name="T36" fmla="*/ 2147483647 w 705"/>
                <a:gd name="T37" fmla="*/ 2147483647 h 697"/>
                <a:gd name="T38" fmla="*/ 2147483647 w 705"/>
                <a:gd name="T39" fmla="*/ 2147483647 h 697"/>
                <a:gd name="T40" fmla="*/ 2147483647 w 705"/>
                <a:gd name="T41" fmla="*/ 2147483647 h 697"/>
                <a:gd name="T42" fmla="*/ 2147483647 w 705"/>
                <a:gd name="T43" fmla="*/ 2147483647 h 697"/>
                <a:gd name="T44" fmla="*/ 2147483647 w 705"/>
                <a:gd name="T45" fmla="*/ 2147483647 h 697"/>
                <a:gd name="T46" fmla="*/ 2147483647 w 705"/>
                <a:gd name="T47" fmla="*/ 2147483647 h 697"/>
                <a:gd name="T48" fmla="*/ 2147483647 w 705"/>
                <a:gd name="T49" fmla="*/ 2147483647 h 697"/>
                <a:gd name="T50" fmla="*/ 2147483647 w 705"/>
                <a:gd name="T51" fmla="*/ 2147483647 h 697"/>
                <a:gd name="T52" fmla="*/ 2147483647 w 705"/>
                <a:gd name="T53" fmla="*/ 2147483647 h 697"/>
                <a:gd name="T54" fmla="*/ 2147483647 w 705"/>
                <a:gd name="T55" fmla="*/ 2147483647 h 697"/>
                <a:gd name="T56" fmla="*/ 2147483647 w 705"/>
                <a:gd name="T57" fmla="*/ 2147483647 h 697"/>
                <a:gd name="T58" fmla="*/ 2147483647 w 705"/>
                <a:gd name="T59" fmla="*/ 2147483647 h 697"/>
                <a:gd name="T60" fmla="*/ 2147483647 w 705"/>
                <a:gd name="T61" fmla="*/ 2147483647 h 697"/>
                <a:gd name="T62" fmla="*/ 2147483647 w 705"/>
                <a:gd name="T63" fmla="*/ 2147483647 h 697"/>
                <a:gd name="T64" fmla="*/ 2147483647 w 705"/>
                <a:gd name="T65" fmla="*/ 2147483647 h 697"/>
                <a:gd name="T66" fmla="*/ 2147483647 w 705"/>
                <a:gd name="T67" fmla="*/ 2147483647 h 697"/>
                <a:gd name="T68" fmla="*/ 2147483647 w 705"/>
                <a:gd name="T69" fmla="*/ 2147483647 h 697"/>
                <a:gd name="T70" fmla="*/ 2147483647 w 705"/>
                <a:gd name="T71" fmla="*/ 2147483647 h 697"/>
                <a:gd name="T72" fmla="*/ 2147483647 w 705"/>
                <a:gd name="T73" fmla="*/ 2147483647 h 697"/>
                <a:gd name="T74" fmla="*/ 2147483647 w 705"/>
                <a:gd name="T75" fmla="*/ 214748364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70" name="Freeform 8"/>
            <p:cNvSpPr>
              <a:spLocks/>
            </p:cNvSpPr>
            <p:nvPr/>
          </p:nvSpPr>
          <p:spPr bwMode="invGray">
            <a:xfrm>
              <a:off x="6621463" y="1938338"/>
              <a:ext cx="1008062" cy="706437"/>
            </a:xfrm>
            <a:custGeom>
              <a:avLst/>
              <a:gdLst>
                <a:gd name="T0" fmla="*/ 2147483647 w 529"/>
                <a:gd name="T1" fmla="*/ 2147483647 h 401"/>
                <a:gd name="T2" fmla="*/ 2147483647 w 529"/>
                <a:gd name="T3" fmla="*/ 2147483647 h 401"/>
                <a:gd name="T4" fmla="*/ 2147483647 w 529"/>
                <a:gd name="T5" fmla="*/ 2147483647 h 401"/>
                <a:gd name="T6" fmla="*/ 2147483647 w 529"/>
                <a:gd name="T7" fmla="*/ 2147483647 h 401"/>
                <a:gd name="T8" fmla="*/ 2147483647 w 529"/>
                <a:gd name="T9" fmla="*/ 2147483647 h 401"/>
                <a:gd name="T10" fmla="*/ 2147483647 w 529"/>
                <a:gd name="T11" fmla="*/ 2147483647 h 401"/>
                <a:gd name="T12" fmla="*/ 2147483647 w 529"/>
                <a:gd name="T13" fmla="*/ 2147483647 h 401"/>
                <a:gd name="T14" fmla="*/ 2147483647 w 529"/>
                <a:gd name="T15" fmla="*/ 2147483647 h 401"/>
                <a:gd name="T16" fmla="*/ 2147483647 w 529"/>
                <a:gd name="T17" fmla="*/ 2147483647 h 401"/>
                <a:gd name="T18" fmla="*/ 2147483647 w 529"/>
                <a:gd name="T19" fmla="*/ 2147483647 h 401"/>
                <a:gd name="T20" fmla="*/ 2147483647 w 529"/>
                <a:gd name="T21" fmla="*/ 2147483647 h 401"/>
                <a:gd name="T22" fmla="*/ 2147483647 w 529"/>
                <a:gd name="T23" fmla="*/ 2147483647 h 401"/>
                <a:gd name="T24" fmla="*/ 2147483647 w 529"/>
                <a:gd name="T25" fmla="*/ 2147483647 h 401"/>
                <a:gd name="T26" fmla="*/ 2147483647 w 529"/>
                <a:gd name="T27" fmla="*/ 2147483647 h 401"/>
                <a:gd name="T28" fmla="*/ 2147483647 w 529"/>
                <a:gd name="T29" fmla="*/ 2147483647 h 401"/>
                <a:gd name="T30" fmla="*/ 2147483647 w 529"/>
                <a:gd name="T31" fmla="*/ 2147483647 h 401"/>
                <a:gd name="T32" fmla="*/ 2147483647 w 529"/>
                <a:gd name="T33" fmla="*/ 2147483647 h 401"/>
                <a:gd name="T34" fmla="*/ 2147483647 w 529"/>
                <a:gd name="T35" fmla="*/ 2147483647 h 401"/>
                <a:gd name="T36" fmla="*/ 2147483647 w 529"/>
                <a:gd name="T37" fmla="*/ 0 h 401"/>
                <a:gd name="T38" fmla="*/ 2147483647 w 529"/>
                <a:gd name="T39" fmla="*/ 2147483647 h 401"/>
                <a:gd name="T40" fmla="*/ 2147483647 w 529"/>
                <a:gd name="T41" fmla="*/ 2147483647 h 401"/>
                <a:gd name="T42" fmla="*/ 2147483647 w 529"/>
                <a:gd name="T43" fmla="*/ 2147483647 h 401"/>
                <a:gd name="T44" fmla="*/ 2147483647 w 529"/>
                <a:gd name="T45" fmla="*/ 2147483647 h 401"/>
                <a:gd name="T46" fmla="*/ 2147483647 w 529"/>
                <a:gd name="T47" fmla="*/ 2147483647 h 401"/>
                <a:gd name="T48" fmla="*/ 0 w 529"/>
                <a:gd name="T49" fmla="*/ 2147483647 h 401"/>
                <a:gd name="T50" fmla="*/ 2147483647 w 529"/>
                <a:gd name="T51" fmla="*/ 2147483647 h 401"/>
                <a:gd name="T52" fmla="*/ 2147483647 w 529"/>
                <a:gd name="T53" fmla="*/ 2147483647 h 401"/>
                <a:gd name="T54" fmla="*/ 2147483647 w 529"/>
                <a:gd name="T55" fmla="*/ 2147483647 h 401"/>
                <a:gd name="T56" fmla="*/ 2147483647 w 529"/>
                <a:gd name="T57" fmla="*/ 2147483647 h 401"/>
                <a:gd name="T58" fmla="*/ 2147483647 w 529"/>
                <a:gd name="T59" fmla="*/ 2147483647 h 401"/>
                <a:gd name="T60" fmla="*/ 2147483647 w 529"/>
                <a:gd name="T61" fmla="*/ 2147483647 h 401"/>
                <a:gd name="T62" fmla="*/ 2147483647 w 529"/>
                <a:gd name="T63" fmla="*/ 2147483647 h 401"/>
                <a:gd name="T64" fmla="*/ 2147483647 w 529"/>
                <a:gd name="T65" fmla="*/ 2147483647 h 401"/>
                <a:gd name="T66" fmla="*/ 2147483647 w 529"/>
                <a:gd name="T67" fmla="*/ 2147483647 h 401"/>
                <a:gd name="T68" fmla="*/ 2147483647 w 529"/>
                <a:gd name="T69" fmla="*/ 2147483647 h 401"/>
                <a:gd name="T70" fmla="*/ 2147483647 w 529"/>
                <a:gd name="T71" fmla="*/ 2147483647 h 401"/>
                <a:gd name="T72" fmla="*/ 2147483647 w 529"/>
                <a:gd name="T73" fmla="*/ 2147483647 h 401"/>
                <a:gd name="T74" fmla="*/ 2147483647 w 529"/>
                <a:gd name="T75" fmla="*/ 2147483647 h 401"/>
                <a:gd name="T76" fmla="*/ 2147483647 w 529"/>
                <a:gd name="T77" fmla="*/ 2147483647 h 401"/>
                <a:gd name="T78" fmla="*/ 2147483647 w 529"/>
                <a:gd name="T79" fmla="*/ 2147483647 h 401"/>
                <a:gd name="T80" fmla="*/ 2147483647 w 529"/>
                <a:gd name="T81" fmla="*/ 2147483647 h 401"/>
                <a:gd name="T82" fmla="*/ 2147483647 w 529"/>
                <a:gd name="T83" fmla="*/ 2147483647 h 401"/>
                <a:gd name="T84" fmla="*/ 2147483647 w 529"/>
                <a:gd name="T85" fmla="*/ 2147483647 h 401"/>
                <a:gd name="T86" fmla="*/ 2147483647 w 529"/>
                <a:gd name="T87" fmla="*/ 2147483647 h 401"/>
                <a:gd name="T88" fmla="*/ 2147483647 w 529"/>
                <a:gd name="T89" fmla="*/ 2147483647 h 401"/>
                <a:gd name="T90" fmla="*/ 2147483647 w 529"/>
                <a:gd name="T91" fmla="*/ 2147483647 h 401"/>
                <a:gd name="T92" fmla="*/ 2147483647 w 529"/>
                <a:gd name="T93" fmla="*/ 2147483647 h 401"/>
                <a:gd name="T94" fmla="*/ 2147483647 w 529"/>
                <a:gd name="T95" fmla="*/ 2147483647 h 401"/>
                <a:gd name="T96" fmla="*/ 2147483647 w 529"/>
                <a:gd name="T97" fmla="*/ 2147483647 h 401"/>
                <a:gd name="T98" fmla="*/ 2147483647 w 529"/>
                <a:gd name="T99" fmla="*/ 2147483647 h 401"/>
                <a:gd name="T100" fmla="*/ 2147483647 w 529"/>
                <a:gd name="T101" fmla="*/ 2147483647 h 401"/>
                <a:gd name="T102" fmla="*/ 2147483647 w 529"/>
                <a:gd name="T103" fmla="*/ 2147483647 h 401"/>
                <a:gd name="T104" fmla="*/ 2147483647 w 529"/>
                <a:gd name="T105" fmla="*/ 2147483647 h 401"/>
                <a:gd name="T106" fmla="*/ 2147483647 w 529"/>
                <a:gd name="T107" fmla="*/ 2147483647 h 401"/>
                <a:gd name="T108" fmla="*/ 2147483647 w 529"/>
                <a:gd name="T109" fmla="*/ 2147483647 h 401"/>
                <a:gd name="T110" fmla="*/ 2147483647 w 529"/>
                <a:gd name="T111" fmla="*/ 2147483647 h 401"/>
                <a:gd name="T112" fmla="*/ 2147483647 w 529"/>
                <a:gd name="T113" fmla="*/ 2147483647 h 401"/>
                <a:gd name="T114" fmla="*/ 2147483647 w 529"/>
                <a:gd name="T115" fmla="*/ 2147483647 h 401"/>
                <a:gd name="T116" fmla="*/ 2147483647 w 529"/>
                <a:gd name="T117" fmla="*/ 2147483647 h 401"/>
                <a:gd name="T118" fmla="*/ 2147483647 w 529"/>
                <a:gd name="T119" fmla="*/ 2147483647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73" name="Freeform 9"/>
            <p:cNvSpPr>
              <a:spLocks/>
            </p:cNvSpPr>
            <p:nvPr/>
          </p:nvSpPr>
          <p:spPr bwMode="gray">
            <a:xfrm>
              <a:off x="6408738" y="2330450"/>
              <a:ext cx="719137" cy="693738"/>
            </a:xfrm>
            <a:custGeom>
              <a:avLst/>
              <a:gdLst>
                <a:gd name="T0" fmla="*/ 2147483647 w 377"/>
                <a:gd name="T1" fmla="*/ 2147483647 h 393"/>
                <a:gd name="T2" fmla="*/ 2147483647 w 377"/>
                <a:gd name="T3" fmla="*/ 2147483647 h 393"/>
                <a:gd name="T4" fmla="*/ 2147483647 w 377"/>
                <a:gd name="T5" fmla="*/ 2147483647 h 393"/>
                <a:gd name="T6" fmla="*/ 2147483647 w 377"/>
                <a:gd name="T7" fmla="*/ 2147483647 h 393"/>
                <a:gd name="T8" fmla="*/ 2147483647 w 377"/>
                <a:gd name="T9" fmla="*/ 2147483647 h 393"/>
                <a:gd name="T10" fmla="*/ 2147483647 w 377"/>
                <a:gd name="T11" fmla="*/ 2147483647 h 393"/>
                <a:gd name="T12" fmla="*/ 2147483647 w 377"/>
                <a:gd name="T13" fmla="*/ 0 h 393"/>
                <a:gd name="T14" fmla="*/ 2147483647 w 377"/>
                <a:gd name="T15" fmla="*/ 0 h 393"/>
                <a:gd name="T16" fmla="*/ 2147483647 w 377"/>
                <a:gd name="T17" fmla="*/ 2147483647 h 393"/>
                <a:gd name="T18" fmla="*/ 2147483647 w 377"/>
                <a:gd name="T19" fmla="*/ 2147483647 h 393"/>
                <a:gd name="T20" fmla="*/ 2147483647 w 377"/>
                <a:gd name="T21" fmla="*/ 2147483647 h 393"/>
                <a:gd name="T22" fmla="*/ 2147483647 w 377"/>
                <a:gd name="T23" fmla="*/ 2147483647 h 393"/>
                <a:gd name="T24" fmla="*/ 2147483647 w 377"/>
                <a:gd name="T25" fmla="*/ 2147483647 h 393"/>
                <a:gd name="T26" fmla="*/ 2147483647 w 377"/>
                <a:gd name="T27" fmla="*/ 2147483647 h 393"/>
                <a:gd name="T28" fmla="*/ 2147483647 w 377"/>
                <a:gd name="T29" fmla="*/ 2147483647 h 393"/>
                <a:gd name="T30" fmla="*/ 2147483647 w 377"/>
                <a:gd name="T31" fmla="*/ 2147483647 h 393"/>
                <a:gd name="T32" fmla="*/ 2147483647 w 377"/>
                <a:gd name="T33" fmla="*/ 2147483647 h 393"/>
                <a:gd name="T34" fmla="*/ 2147483647 w 377"/>
                <a:gd name="T35" fmla="*/ 2147483647 h 393"/>
                <a:gd name="T36" fmla="*/ 2147483647 w 377"/>
                <a:gd name="T37" fmla="*/ 2147483647 h 393"/>
                <a:gd name="T38" fmla="*/ 0 w 377"/>
                <a:gd name="T39" fmla="*/ 2147483647 h 393"/>
                <a:gd name="T40" fmla="*/ 2147483647 w 377"/>
                <a:gd name="T41" fmla="*/ 2147483647 h 393"/>
                <a:gd name="T42" fmla="*/ 2147483647 w 377"/>
                <a:gd name="T43" fmla="*/ 2147483647 h 393"/>
                <a:gd name="T44" fmla="*/ 2147483647 w 377"/>
                <a:gd name="T45" fmla="*/ 2147483647 h 393"/>
                <a:gd name="T46" fmla="*/ 2147483647 w 377"/>
                <a:gd name="T47" fmla="*/ 2147483647 h 393"/>
                <a:gd name="T48" fmla="*/ 2147483647 w 377"/>
                <a:gd name="T49" fmla="*/ 2147483647 h 393"/>
                <a:gd name="T50" fmla="*/ 2147483647 w 377"/>
                <a:gd name="T51" fmla="*/ 2147483647 h 393"/>
                <a:gd name="T52" fmla="*/ 2147483647 w 377"/>
                <a:gd name="T53" fmla="*/ 2147483647 h 393"/>
                <a:gd name="T54" fmla="*/ 2147483647 w 377"/>
                <a:gd name="T55" fmla="*/ 2147483647 h 393"/>
                <a:gd name="T56" fmla="*/ 2147483647 w 377"/>
                <a:gd name="T57" fmla="*/ 2147483647 h 393"/>
                <a:gd name="T58" fmla="*/ 2147483647 w 377"/>
                <a:gd name="T59" fmla="*/ 2147483647 h 393"/>
                <a:gd name="T60" fmla="*/ 2147483647 w 377"/>
                <a:gd name="T61" fmla="*/ 2147483647 h 393"/>
                <a:gd name="T62" fmla="*/ 2147483647 w 377"/>
                <a:gd name="T63" fmla="*/ 2147483647 h 393"/>
                <a:gd name="T64" fmla="*/ 2147483647 w 377"/>
                <a:gd name="T65" fmla="*/ 2147483647 h 393"/>
                <a:gd name="T66" fmla="*/ 2147483647 w 377"/>
                <a:gd name="T67" fmla="*/ 2147483647 h 393"/>
                <a:gd name="T68" fmla="*/ 2147483647 w 377"/>
                <a:gd name="T69" fmla="*/ 2147483647 h 393"/>
                <a:gd name="T70" fmla="*/ 2147483647 w 377"/>
                <a:gd name="T71" fmla="*/ 2147483647 h 393"/>
                <a:gd name="T72" fmla="*/ 2147483647 w 377"/>
                <a:gd name="T73" fmla="*/ 2147483647 h 393"/>
                <a:gd name="T74" fmla="*/ 2147483647 w 377"/>
                <a:gd name="T75" fmla="*/ 2147483647 h 393"/>
                <a:gd name="T76" fmla="*/ 2147483647 w 377"/>
                <a:gd name="T77" fmla="*/ 2147483647 h 393"/>
                <a:gd name="T78" fmla="*/ 2147483647 w 377"/>
                <a:gd name="T79" fmla="*/ 2147483647 h 393"/>
                <a:gd name="T80" fmla="*/ 2147483647 w 377"/>
                <a:gd name="T81" fmla="*/ 2147483647 h 393"/>
                <a:gd name="T82" fmla="*/ 2147483647 w 377"/>
                <a:gd name="T83" fmla="*/ 2147483647 h 393"/>
                <a:gd name="T84" fmla="*/ 2147483647 w 377"/>
                <a:gd name="T85" fmla="*/ 2147483647 h 393"/>
                <a:gd name="T86" fmla="*/ 2147483647 w 377"/>
                <a:gd name="T87" fmla="*/ 2147483647 h 393"/>
                <a:gd name="T88" fmla="*/ 2147483647 w 377"/>
                <a:gd name="T89" fmla="*/ 2147483647 h 393"/>
                <a:gd name="T90" fmla="*/ 2147483647 w 377"/>
                <a:gd name="T91" fmla="*/ 2147483647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75" name="Freeform 10"/>
            <p:cNvSpPr>
              <a:spLocks/>
            </p:cNvSpPr>
            <p:nvPr/>
          </p:nvSpPr>
          <p:spPr bwMode="gray">
            <a:xfrm>
              <a:off x="5861050" y="2487613"/>
              <a:ext cx="671513" cy="944562"/>
            </a:xfrm>
            <a:custGeom>
              <a:avLst/>
              <a:gdLst>
                <a:gd name="T0" fmla="*/ 2147483647 w 353"/>
                <a:gd name="T1" fmla="*/ 2147483647 h 537"/>
                <a:gd name="T2" fmla="*/ 2147483647 w 353"/>
                <a:gd name="T3" fmla="*/ 2147483647 h 537"/>
                <a:gd name="T4" fmla="*/ 2147483647 w 353"/>
                <a:gd name="T5" fmla="*/ 2147483647 h 537"/>
                <a:gd name="T6" fmla="*/ 2147483647 w 353"/>
                <a:gd name="T7" fmla="*/ 0 h 537"/>
                <a:gd name="T8" fmla="*/ 2147483647 w 353"/>
                <a:gd name="T9" fmla="*/ 2147483647 h 537"/>
                <a:gd name="T10" fmla="*/ 2147483647 w 353"/>
                <a:gd name="T11" fmla="*/ 2147483647 h 537"/>
                <a:gd name="T12" fmla="*/ 2147483647 w 353"/>
                <a:gd name="T13" fmla="*/ 2147483647 h 537"/>
                <a:gd name="T14" fmla="*/ 2147483647 w 353"/>
                <a:gd name="T15" fmla="*/ 2147483647 h 537"/>
                <a:gd name="T16" fmla="*/ 2147483647 w 353"/>
                <a:gd name="T17" fmla="*/ 2147483647 h 537"/>
                <a:gd name="T18" fmla="*/ 2147483647 w 353"/>
                <a:gd name="T19" fmla="*/ 2147483647 h 537"/>
                <a:gd name="T20" fmla="*/ 2147483647 w 353"/>
                <a:gd name="T21" fmla="*/ 2147483647 h 537"/>
                <a:gd name="T22" fmla="*/ 2147483647 w 353"/>
                <a:gd name="T23" fmla="*/ 2147483647 h 537"/>
                <a:gd name="T24" fmla="*/ 2147483647 w 353"/>
                <a:gd name="T25" fmla="*/ 2147483647 h 537"/>
                <a:gd name="T26" fmla="*/ 2147483647 w 353"/>
                <a:gd name="T27" fmla="*/ 2147483647 h 537"/>
                <a:gd name="T28" fmla="*/ 2147483647 w 353"/>
                <a:gd name="T29" fmla="*/ 2147483647 h 537"/>
                <a:gd name="T30" fmla="*/ 2147483647 w 353"/>
                <a:gd name="T31" fmla="*/ 2147483647 h 537"/>
                <a:gd name="T32" fmla="*/ 2147483647 w 353"/>
                <a:gd name="T33" fmla="*/ 2147483647 h 537"/>
                <a:gd name="T34" fmla="*/ 2147483647 w 353"/>
                <a:gd name="T35" fmla="*/ 2147483647 h 537"/>
                <a:gd name="T36" fmla="*/ 2147483647 w 353"/>
                <a:gd name="T37" fmla="*/ 2147483647 h 537"/>
                <a:gd name="T38" fmla="*/ 2147483647 w 353"/>
                <a:gd name="T39" fmla="*/ 2147483647 h 537"/>
                <a:gd name="T40" fmla="*/ 2147483647 w 353"/>
                <a:gd name="T41" fmla="*/ 2147483647 h 537"/>
                <a:gd name="T42" fmla="*/ 2147483647 w 353"/>
                <a:gd name="T43" fmla="*/ 2147483647 h 537"/>
                <a:gd name="T44" fmla="*/ 2147483647 w 353"/>
                <a:gd name="T45" fmla="*/ 2147483647 h 537"/>
                <a:gd name="T46" fmla="*/ 2147483647 w 353"/>
                <a:gd name="T47" fmla="*/ 2147483647 h 537"/>
                <a:gd name="T48" fmla="*/ 2147483647 w 353"/>
                <a:gd name="T49" fmla="*/ 2147483647 h 537"/>
                <a:gd name="T50" fmla="*/ 2147483647 w 353"/>
                <a:gd name="T51" fmla="*/ 2147483647 h 537"/>
                <a:gd name="T52" fmla="*/ 2147483647 w 353"/>
                <a:gd name="T53" fmla="*/ 2147483647 h 537"/>
                <a:gd name="T54" fmla="*/ 2147483647 w 353"/>
                <a:gd name="T55" fmla="*/ 2147483647 h 537"/>
                <a:gd name="T56" fmla="*/ 2147483647 w 353"/>
                <a:gd name="T57" fmla="*/ 2147483647 h 537"/>
                <a:gd name="T58" fmla="*/ 2147483647 w 353"/>
                <a:gd name="T59" fmla="*/ 2147483647 h 537"/>
                <a:gd name="T60" fmla="*/ 2147483647 w 353"/>
                <a:gd name="T61" fmla="*/ 2147483647 h 537"/>
                <a:gd name="T62" fmla="*/ 2147483647 w 353"/>
                <a:gd name="T63" fmla="*/ 2147483647 h 537"/>
                <a:gd name="T64" fmla="*/ 2147483647 w 353"/>
                <a:gd name="T65" fmla="*/ 2147483647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79" name="Freeform 11"/>
            <p:cNvSpPr>
              <a:spLocks/>
            </p:cNvSpPr>
            <p:nvPr/>
          </p:nvSpPr>
          <p:spPr bwMode="gray">
            <a:xfrm>
              <a:off x="6056313" y="2727325"/>
              <a:ext cx="215900" cy="225425"/>
            </a:xfrm>
            <a:custGeom>
              <a:avLst/>
              <a:gdLst>
                <a:gd name="T0" fmla="*/ 2147483647 w 113"/>
                <a:gd name="T1" fmla="*/ 2147483647 h 129"/>
                <a:gd name="T2" fmla="*/ 2147483647 w 113"/>
                <a:gd name="T3" fmla="*/ 2147483647 h 129"/>
                <a:gd name="T4" fmla="*/ 2147483647 w 113"/>
                <a:gd name="T5" fmla="*/ 2147483647 h 129"/>
                <a:gd name="T6" fmla="*/ 2147483647 w 113"/>
                <a:gd name="T7" fmla="*/ 2147483647 h 129"/>
                <a:gd name="T8" fmla="*/ 2147483647 w 113"/>
                <a:gd name="T9" fmla="*/ 0 h 129"/>
                <a:gd name="T10" fmla="*/ 2147483647 w 113"/>
                <a:gd name="T11" fmla="*/ 0 h 129"/>
                <a:gd name="T12" fmla="*/ 2147483647 w 113"/>
                <a:gd name="T13" fmla="*/ 2147483647 h 129"/>
                <a:gd name="T14" fmla="*/ 2147483647 w 113"/>
                <a:gd name="T15" fmla="*/ 2147483647 h 129"/>
                <a:gd name="T16" fmla="*/ 0 w 113"/>
                <a:gd name="T17" fmla="*/ 2147483647 h 129"/>
                <a:gd name="T18" fmla="*/ 0 w 113"/>
                <a:gd name="T19" fmla="*/ 2147483647 h 129"/>
                <a:gd name="T20" fmla="*/ 2147483647 w 113"/>
                <a:gd name="T21" fmla="*/ 2147483647 h 129"/>
                <a:gd name="T22" fmla="*/ 2147483647 w 113"/>
                <a:gd name="T23" fmla="*/ 2147483647 h 129"/>
                <a:gd name="T24" fmla="*/ 2147483647 w 113"/>
                <a:gd name="T25" fmla="*/ 2147483647 h 129"/>
                <a:gd name="T26" fmla="*/ 2147483647 w 113"/>
                <a:gd name="T27" fmla="*/ 2147483647 h 129"/>
                <a:gd name="T28" fmla="*/ 2147483647 w 113"/>
                <a:gd name="T29" fmla="*/ 2147483647 h 129"/>
                <a:gd name="T30" fmla="*/ 2147483647 w 113"/>
                <a:gd name="T31" fmla="*/ 2147483647 h 129"/>
                <a:gd name="T32" fmla="*/ 2147483647 w 113"/>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80" name="Freeform 12"/>
            <p:cNvSpPr>
              <a:spLocks/>
            </p:cNvSpPr>
            <p:nvPr/>
          </p:nvSpPr>
          <p:spPr bwMode="gray">
            <a:xfrm>
              <a:off x="6194425" y="2838450"/>
              <a:ext cx="169863" cy="212725"/>
            </a:xfrm>
            <a:custGeom>
              <a:avLst/>
              <a:gdLst>
                <a:gd name="T0" fmla="*/ 2147483647 w 89"/>
                <a:gd name="T1" fmla="*/ 2147483647 h 121"/>
                <a:gd name="T2" fmla="*/ 2147483647 w 89"/>
                <a:gd name="T3" fmla="*/ 2147483647 h 121"/>
                <a:gd name="T4" fmla="*/ 2147483647 w 89"/>
                <a:gd name="T5" fmla="*/ 2147483647 h 121"/>
                <a:gd name="T6" fmla="*/ 2147483647 w 89"/>
                <a:gd name="T7" fmla="*/ 2147483647 h 121"/>
                <a:gd name="T8" fmla="*/ 2147483647 w 89"/>
                <a:gd name="T9" fmla="*/ 0 h 121"/>
                <a:gd name="T10" fmla="*/ 2147483647 w 89"/>
                <a:gd name="T11" fmla="*/ 2147483647 h 121"/>
                <a:gd name="T12" fmla="*/ 2147483647 w 89"/>
                <a:gd name="T13" fmla="*/ 2147483647 h 121"/>
                <a:gd name="T14" fmla="*/ 2147483647 w 89"/>
                <a:gd name="T15" fmla="*/ 2147483647 h 121"/>
                <a:gd name="T16" fmla="*/ 0 w 89"/>
                <a:gd name="T17" fmla="*/ 2147483647 h 121"/>
                <a:gd name="T18" fmla="*/ 2147483647 w 89"/>
                <a:gd name="T19" fmla="*/ 2147483647 h 121"/>
                <a:gd name="T20" fmla="*/ 2147483647 w 89"/>
                <a:gd name="T21" fmla="*/ 2147483647 h 121"/>
                <a:gd name="T22" fmla="*/ 2147483647 w 89"/>
                <a:gd name="T23" fmla="*/ 2147483647 h 121"/>
                <a:gd name="T24" fmla="*/ 2147483647 w 89"/>
                <a:gd name="T25" fmla="*/ 2147483647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33CC33"/>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81" name="Freeform 13"/>
            <p:cNvSpPr>
              <a:spLocks/>
            </p:cNvSpPr>
            <p:nvPr/>
          </p:nvSpPr>
          <p:spPr bwMode="gray">
            <a:xfrm>
              <a:off x="6194425" y="2852738"/>
              <a:ext cx="65088" cy="71437"/>
            </a:xfrm>
            <a:custGeom>
              <a:avLst/>
              <a:gdLst>
                <a:gd name="T0" fmla="*/ 2147483647 w 33"/>
                <a:gd name="T1" fmla="*/ 2147483647 h 41"/>
                <a:gd name="T2" fmla="*/ 2147483647 w 33"/>
                <a:gd name="T3" fmla="*/ 2147483647 h 41"/>
                <a:gd name="T4" fmla="*/ 2147483647 w 33"/>
                <a:gd name="T5" fmla="*/ 2147483647 h 41"/>
                <a:gd name="T6" fmla="*/ 0 w 33"/>
                <a:gd name="T7" fmla="*/ 0 h 41"/>
                <a:gd name="T8" fmla="*/ 2147483647 w 33"/>
                <a:gd name="T9" fmla="*/ 2147483647 h 41"/>
                <a:gd name="T10" fmla="*/ 2147483647 w 33"/>
                <a:gd name="T11" fmla="*/ 2147483647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solidFill>
              <a:srgbClr val="0033CC"/>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85" name="Freeform 14"/>
            <p:cNvSpPr>
              <a:spLocks/>
            </p:cNvSpPr>
            <p:nvPr/>
          </p:nvSpPr>
          <p:spPr bwMode="gray">
            <a:xfrm>
              <a:off x="6042025" y="3106738"/>
              <a:ext cx="827088" cy="509587"/>
            </a:xfrm>
            <a:custGeom>
              <a:avLst/>
              <a:gdLst>
                <a:gd name="T0" fmla="*/ 2147483647 w 433"/>
                <a:gd name="T1" fmla="*/ 2147483647 h 289"/>
                <a:gd name="T2" fmla="*/ 2147483647 w 433"/>
                <a:gd name="T3" fmla="*/ 2147483647 h 289"/>
                <a:gd name="T4" fmla="*/ 2147483647 w 433"/>
                <a:gd name="T5" fmla="*/ 2147483647 h 289"/>
                <a:gd name="T6" fmla="*/ 2147483647 w 433"/>
                <a:gd name="T7" fmla="*/ 2147483647 h 289"/>
                <a:gd name="T8" fmla="*/ 2147483647 w 433"/>
                <a:gd name="T9" fmla="*/ 2147483647 h 289"/>
                <a:gd name="T10" fmla="*/ 2147483647 w 433"/>
                <a:gd name="T11" fmla="*/ 2147483647 h 289"/>
                <a:gd name="T12" fmla="*/ 2147483647 w 433"/>
                <a:gd name="T13" fmla="*/ 2147483647 h 289"/>
                <a:gd name="T14" fmla="*/ 2147483647 w 433"/>
                <a:gd name="T15" fmla="*/ 2147483647 h 289"/>
                <a:gd name="T16" fmla="*/ 2147483647 w 433"/>
                <a:gd name="T17" fmla="*/ 2147483647 h 289"/>
                <a:gd name="T18" fmla="*/ 2147483647 w 433"/>
                <a:gd name="T19" fmla="*/ 2147483647 h 289"/>
                <a:gd name="T20" fmla="*/ 0 w 433"/>
                <a:gd name="T21" fmla="*/ 2147483647 h 289"/>
                <a:gd name="T22" fmla="*/ 2147483647 w 433"/>
                <a:gd name="T23" fmla="*/ 2147483647 h 289"/>
                <a:gd name="T24" fmla="*/ 2147483647 w 433"/>
                <a:gd name="T25" fmla="*/ 2147483647 h 289"/>
                <a:gd name="T26" fmla="*/ 2147483647 w 433"/>
                <a:gd name="T27" fmla="*/ 2147483647 h 289"/>
                <a:gd name="T28" fmla="*/ 2147483647 w 433"/>
                <a:gd name="T29" fmla="*/ 2147483647 h 289"/>
                <a:gd name="T30" fmla="*/ 2147483647 w 433"/>
                <a:gd name="T31" fmla="*/ 2147483647 h 289"/>
                <a:gd name="T32" fmla="*/ 2147483647 w 433"/>
                <a:gd name="T33" fmla="*/ 2147483647 h 289"/>
                <a:gd name="T34" fmla="*/ 2147483647 w 433"/>
                <a:gd name="T35" fmla="*/ 2147483647 h 289"/>
                <a:gd name="T36" fmla="*/ 2147483647 w 433"/>
                <a:gd name="T37" fmla="*/ 2147483647 h 289"/>
                <a:gd name="T38" fmla="*/ 2147483647 w 433"/>
                <a:gd name="T39" fmla="*/ 2147483647 h 289"/>
                <a:gd name="T40" fmla="*/ 2147483647 w 433"/>
                <a:gd name="T41" fmla="*/ 2147483647 h 289"/>
                <a:gd name="T42" fmla="*/ 2147483647 w 433"/>
                <a:gd name="T43" fmla="*/ 2147483647 h 289"/>
                <a:gd name="T44" fmla="*/ 2147483647 w 433"/>
                <a:gd name="T45" fmla="*/ 2147483647 h 289"/>
                <a:gd name="T46" fmla="*/ 2147483647 w 433"/>
                <a:gd name="T47" fmla="*/ 2147483647 h 289"/>
                <a:gd name="T48" fmla="*/ 2147483647 w 433"/>
                <a:gd name="T49" fmla="*/ 2147483647 h 289"/>
                <a:gd name="T50" fmla="*/ 2147483647 w 433"/>
                <a:gd name="T51" fmla="*/ 2147483647 h 289"/>
                <a:gd name="T52" fmla="*/ 2147483647 w 433"/>
                <a:gd name="T53" fmla="*/ 2147483647 h 289"/>
                <a:gd name="T54" fmla="*/ 2147483647 w 433"/>
                <a:gd name="T55" fmla="*/ 2147483647 h 289"/>
                <a:gd name="T56" fmla="*/ 2147483647 w 433"/>
                <a:gd name="T57" fmla="*/ 2147483647 h 289"/>
                <a:gd name="T58" fmla="*/ 2147483647 w 433"/>
                <a:gd name="T59" fmla="*/ 2147483647 h 289"/>
                <a:gd name="T60" fmla="*/ 2147483647 w 433"/>
                <a:gd name="T61" fmla="*/ 2147483647 h 289"/>
                <a:gd name="T62" fmla="*/ 2147483647 w 433"/>
                <a:gd name="T63" fmla="*/ 2147483647 h 289"/>
                <a:gd name="T64" fmla="*/ 2147483647 w 433"/>
                <a:gd name="T65" fmla="*/ 2147483647 h 289"/>
                <a:gd name="T66" fmla="*/ 2147483647 w 433"/>
                <a:gd name="T67" fmla="*/ 2147483647 h 289"/>
                <a:gd name="T68" fmla="*/ 2147483647 w 433"/>
                <a:gd name="T69" fmla="*/ 2147483647 h 289"/>
                <a:gd name="T70" fmla="*/ 2147483647 w 433"/>
                <a:gd name="T71" fmla="*/ 2147483647 h 289"/>
                <a:gd name="T72" fmla="*/ 2147483647 w 433"/>
                <a:gd name="T73" fmla="*/ 2147483647 h 289"/>
                <a:gd name="T74" fmla="*/ 2147483647 w 433"/>
                <a:gd name="T75" fmla="*/ 2147483647 h 289"/>
                <a:gd name="T76" fmla="*/ 2147483647 w 433"/>
                <a:gd name="T77" fmla="*/ 2147483647 h 289"/>
                <a:gd name="T78" fmla="*/ 2147483647 w 433"/>
                <a:gd name="T79" fmla="*/ 0 h 289"/>
                <a:gd name="T80" fmla="*/ 2147483647 w 433"/>
                <a:gd name="T81" fmla="*/ 2147483647 h 289"/>
                <a:gd name="T82" fmla="*/ 2147483647 w 433"/>
                <a:gd name="T83" fmla="*/ 2147483647 h 289"/>
                <a:gd name="T84" fmla="*/ 2147483647 w 433"/>
                <a:gd name="T85" fmla="*/ 2147483647 h 289"/>
                <a:gd name="T86" fmla="*/ 2147483647 w 433"/>
                <a:gd name="T87" fmla="*/ 2147483647 h 289"/>
                <a:gd name="T88" fmla="*/ 2147483647 w 433"/>
                <a:gd name="T89" fmla="*/ 2147483647 h 289"/>
                <a:gd name="T90" fmla="*/ 2147483647 w 433"/>
                <a:gd name="T91" fmla="*/ 2147483647 h 289"/>
                <a:gd name="T92" fmla="*/ 2147483647 w 433"/>
                <a:gd name="T93" fmla="*/ 0 h 289"/>
                <a:gd name="T94" fmla="*/ 2147483647 w 433"/>
                <a:gd name="T95" fmla="*/ 0 h 289"/>
                <a:gd name="T96" fmla="*/ 2147483647 w 433"/>
                <a:gd name="T97" fmla="*/ 0 h 289"/>
                <a:gd name="T98" fmla="*/ 2147483647 w 433"/>
                <a:gd name="T99" fmla="*/ 2147483647 h 289"/>
                <a:gd name="T100" fmla="*/ 2147483647 w 433"/>
                <a:gd name="T101" fmla="*/ 2147483647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92" name="Freeform 15"/>
            <p:cNvSpPr>
              <a:spLocks/>
            </p:cNvSpPr>
            <p:nvPr/>
          </p:nvSpPr>
          <p:spPr bwMode="gray">
            <a:xfrm>
              <a:off x="6211888" y="3514725"/>
              <a:ext cx="685800" cy="563563"/>
            </a:xfrm>
            <a:custGeom>
              <a:avLst/>
              <a:gdLst>
                <a:gd name="T0" fmla="*/ 2147483647 w 361"/>
                <a:gd name="T1" fmla="*/ 0 h 321"/>
                <a:gd name="T2" fmla="*/ 2147483647 w 361"/>
                <a:gd name="T3" fmla="*/ 0 h 321"/>
                <a:gd name="T4" fmla="*/ 2147483647 w 361"/>
                <a:gd name="T5" fmla="*/ 2147483647 h 321"/>
                <a:gd name="T6" fmla="*/ 2147483647 w 361"/>
                <a:gd name="T7" fmla="*/ 2147483647 h 321"/>
                <a:gd name="T8" fmla="*/ 2147483647 w 361"/>
                <a:gd name="T9" fmla="*/ 2147483647 h 321"/>
                <a:gd name="T10" fmla="*/ 2147483647 w 361"/>
                <a:gd name="T11" fmla="*/ 2147483647 h 321"/>
                <a:gd name="T12" fmla="*/ 2147483647 w 361"/>
                <a:gd name="T13" fmla="*/ 2147483647 h 321"/>
                <a:gd name="T14" fmla="*/ 2147483647 w 361"/>
                <a:gd name="T15" fmla="*/ 2147483647 h 321"/>
                <a:gd name="T16" fmla="*/ 2147483647 w 361"/>
                <a:gd name="T17" fmla="*/ 2147483647 h 321"/>
                <a:gd name="T18" fmla="*/ 2147483647 w 361"/>
                <a:gd name="T19" fmla="*/ 2147483647 h 321"/>
                <a:gd name="T20" fmla="*/ 2147483647 w 361"/>
                <a:gd name="T21" fmla="*/ 2147483647 h 321"/>
                <a:gd name="T22" fmla="*/ 0 w 361"/>
                <a:gd name="T23" fmla="*/ 2147483647 h 321"/>
                <a:gd name="T24" fmla="*/ 2147483647 w 361"/>
                <a:gd name="T25" fmla="*/ 2147483647 h 321"/>
                <a:gd name="T26" fmla="*/ 2147483647 w 361"/>
                <a:gd name="T27" fmla="*/ 2147483647 h 321"/>
                <a:gd name="T28" fmla="*/ 2147483647 w 361"/>
                <a:gd name="T29" fmla="*/ 2147483647 h 321"/>
                <a:gd name="T30" fmla="*/ 2147483647 w 361"/>
                <a:gd name="T31" fmla="*/ 2147483647 h 321"/>
                <a:gd name="T32" fmla="*/ 2147483647 w 361"/>
                <a:gd name="T33" fmla="*/ 2147483647 h 321"/>
                <a:gd name="T34" fmla="*/ 2147483647 w 361"/>
                <a:gd name="T35" fmla="*/ 2147483647 h 321"/>
                <a:gd name="T36" fmla="*/ 2147483647 w 361"/>
                <a:gd name="T37" fmla="*/ 2147483647 h 321"/>
                <a:gd name="T38" fmla="*/ 2147483647 w 361"/>
                <a:gd name="T39" fmla="*/ 2147483647 h 321"/>
                <a:gd name="T40" fmla="*/ 2147483647 w 361"/>
                <a:gd name="T41" fmla="*/ 2147483647 h 321"/>
                <a:gd name="T42" fmla="*/ 2147483647 w 361"/>
                <a:gd name="T43" fmla="*/ 2147483647 h 321"/>
                <a:gd name="T44" fmla="*/ 2147483647 w 361"/>
                <a:gd name="T45" fmla="*/ 2147483647 h 321"/>
                <a:gd name="T46" fmla="*/ 2147483647 w 361"/>
                <a:gd name="T47" fmla="*/ 2147483647 h 321"/>
                <a:gd name="T48" fmla="*/ 2147483647 w 361"/>
                <a:gd name="T49" fmla="*/ 2147483647 h 321"/>
                <a:gd name="T50" fmla="*/ 2147483647 w 361"/>
                <a:gd name="T51" fmla="*/ 2147483647 h 321"/>
                <a:gd name="T52" fmla="*/ 2147483647 w 361"/>
                <a:gd name="T53" fmla="*/ 2147483647 h 321"/>
                <a:gd name="T54" fmla="*/ 2147483647 w 361"/>
                <a:gd name="T55" fmla="*/ 2147483647 h 321"/>
                <a:gd name="T56" fmla="*/ 2147483647 w 361"/>
                <a:gd name="T57" fmla="*/ 2147483647 h 321"/>
                <a:gd name="T58" fmla="*/ 2147483647 w 361"/>
                <a:gd name="T59" fmla="*/ 2147483647 h 321"/>
                <a:gd name="T60" fmla="*/ 2147483647 w 361"/>
                <a:gd name="T61" fmla="*/ 2147483647 h 321"/>
                <a:gd name="T62" fmla="*/ 2147483647 w 361"/>
                <a:gd name="T63" fmla="*/ 2147483647 h 321"/>
                <a:gd name="T64" fmla="*/ 2147483647 w 361"/>
                <a:gd name="T65" fmla="*/ 2147483647 h 321"/>
                <a:gd name="T66" fmla="*/ 2147483647 w 361"/>
                <a:gd name="T67" fmla="*/ 2147483647 h 321"/>
                <a:gd name="T68" fmla="*/ 2147483647 w 361"/>
                <a:gd name="T69" fmla="*/ 2147483647 h 321"/>
                <a:gd name="T70" fmla="*/ 2147483647 w 361"/>
                <a:gd name="T71" fmla="*/ 2147483647 h 321"/>
                <a:gd name="T72" fmla="*/ 2147483647 w 361"/>
                <a:gd name="T73" fmla="*/ 2147483647 h 321"/>
                <a:gd name="T74" fmla="*/ 2147483647 w 361"/>
                <a:gd name="T75" fmla="*/ 2147483647 h 321"/>
                <a:gd name="T76" fmla="*/ 2147483647 w 361"/>
                <a:gd name="T77" fmla="*/ 2147483647 h 321"/>
                <a:gd name="T78" fmla="*/ 2147483647 w 361"/>
                <a:gd name="T79" fmla="*/ 2147483647 h 321"/>
                <a:gd name="T80" fmla="*/ 2147483647 w 361"/>
                <a:gd name="T81" fmla="*/ 2147483647 h 321"/>
                <a:gd name="T82" fmla="*/ 2147483647 w 361"/>
                <a:gd name="T83" fmla="*/ 2147483647 h 321"/>
                <a:gd name="T84" fmla="*/ 2147483647 w 361"/>
                <a:gd name="T85" fmla="*/ 2147483647 h 321"/>
                <a:gd name="T86" fmla="*/ 2147483647 w 361"/>
                <a:gd name="T87" fmla="*/ 2147483647 h 321"/>
                <a:gd name="T88" fmla="*/ 2147483647 w 361"/>
                <a:gd name="T89" fmla="*/ 2147483647 h 321"/>
                <a:gd name="T90" fmla="*/ 2147483647 w 361"/>
                <a:gd name="T91" fmla="*/ 2147483647 h 321"/>
                <a:gd name="T92" fmla="*/ 2147483647 w 361"/>
                <a:gd name="T93" fmla="*/ 2147483647 h 321"/>
                <a:gd name="T94" fmla="*/ 2147483647 w 361"/>
                <a:gd name="T95" fmla="*/ 2147483647 h 321"/>
                <a:gd name="T96" fmla="*/ 2147483647 w 361"/>
                <a:gd name="T97" fmla="*/ 2147483647 h 321"/>
                <a:gd name="T98" fmla="*/ 2147483647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92D05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solidFill>
                  <a:schemeClr val="bg1"/>
                </a:solidFill>
              </a:endParaRPr>
            </a:p>
          </p:txBody>
        </p:sp>
        <p:sp>
          <p:nvSpPr>
            <p:cNvPr id="93" name="Freeform 16"/>
            <p:cNvSpPr>
              <a:spLocks/>
            </p:cNvSpPr>
            <p:nvPr/>
          </p:nvSpPr>
          <p:spPr bwMode="invGray">
            <a:xfrm>
              <a:off x="6775450" y="3965575"/>
              <a:ext cx="122238" cy="96838"/>
            </a:xfrm>
            <a:custGeom>
              <a:avLst/>
              <a:gdLst>
                <a:gd name="T0" fmla="*/ 2147483647 w 65"/>
                <a:gd name="T1" fmla="*/ 0 h 57"/>
                <a:gd name="T2" fmla="*/ 0 w 65"/>
                <a:gd name="T3" fmla="*/ 2147483647 h 57"/>
                <a:gd name="T4" fmla="*/ 2147483647 w 65"/>
                <a:gd name="T5" fmla="*/ 2147483647 h 57"/>
                <a:gd name="T6" fmla="*/ 2147483647 w 65"/>
                <a:gd name="T7" fmla="*/ 2147483647 h 57"/>
                <a:gd name="T8" fmla="*/ 2147483647 w 65"/>
                <a:gd name="T9" fmla="*/ 2147483647 h 57"/>
                <a:gd name="T10" fmla="*/ 2147483647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solidFill>
              <a:srgbClr val="0033CC"/>
            </a:solidFill>
            <a:ln w="12700" cap="rnd" cmpd="sng">
              <a:solidFill>
                <a:schemeClr val="bg1"/>
              </a:solidFill>
              <a:prstDash val="solid"/>
              <a:round/>
              <a:headEnd/>
              <a:tailEnd/>
            </a:ln>
          </p:spPr>
          <p:txBody>
            <a:bodyPr/>
            <a:lstStyle/>
            <a:p>
              <a:endParaRPr lang="zh-CN" altLang="en-US">
                <a:solidFill>
                  <a:schemeClr val="bg1"/>
                </a:solidFill>
              </a:endParaRPr>
            </a:p>
          </p:txBody>
        </p:sp>
        <p:sp>
          <p:nvSpPr>
            <p:cNvPr id="94" name="Freeform 17"/>
            <p:cNvSpPr>
              <a:spLocks/>
            </p:cNvSpPr>
            <p:nvPr/>
          </p:nvSpPr>
          <p:spPr bwMode="gray">
            <a:xfrm>
              <a:off x="6470650" y="4033838"/>
              <a:ext cx="457200" cy="522287"/>
            </a:xfrm>
            <a:custGeom>
              <a:avLst/>
              <a:gdLst>
                <a:gd name="T0" fmla="*/ 2147483647 w 241"/>
                <a:gd name="T1" fmla="*/ 2147483647 h 297"/>
                <a:gd name="T2" fmla="*/ 2147483647 w 241"/>
                <a:gd name="T3" fmla="*/ 0 h 297"/>
                <a:gd name="T4" fmla="*/ 2147483647 w 241"/>
                <a:gd name="T5" fmla="*/ 2147483647 h 297"/>
                <a:gd name="T6" fmla="*/ 2147483647 w 241"/>
                <a:gd name="T7" fmla="*/ 2147483647 h 297"/>
                <a:gd name="T8" fmla="*/ 2147483647 w 241"/>
                <a:gd name="T9" fmla="*/ 2147483647 h 297"/>
                <a:gd name="T10" fmla="*/ 2147483647 w 241"/>
                <a:gd name="T11" fmla="*/ 2147483647 h 297"/>
                <a:gd name="T12" fmla="*/ 2147483647 w 241"/>
                <a:gd name="T13" fmla="*/ 2147483647 h 297"/>
                <a:gd name="T14" fmla="*/ 2147483647 w 241"/>
                <a:gd name="T15" fmla="*/ 2147483647 h 297"/>
                <a:gd name="T16" fmla="*/ 2147483647 w 241"/>
                <a:gd name="T17" fmla="*/ 2147483647 h 297"/>
                <a:gd name="T18" fmla="*/ 2147483647 w 241"/>
                <a:gd name="T19" fmla="*/ 2147483647 h 297"/>
                <a:gd name="T20" fmla="*/ 2147483647 w 241"/>
                <a:gd name="T21" fmla="*/ 2147483647 h 297"/>
                <a:gd name="T22" fmla="*/ 2147483647 w 241"/>
                <a:gd name="T23" fmla="*/ 2147483647 h 297"/>
                <a:gd name="T24" fmla="*/ 2147483647 w 241"/>
                <a:gd name="T25" fmla="*/ 2147483647 h 297"/>
                <a:gd name="T26" fmla="*/ 2147483647 w 241"/>
                <a:gd name="T27" fmla="*/ 2147483647 h 297"/>
                <a:gd name="T28" fmla="*/ 2147483647 w 241"/>
                <a:gd name="T29" fmla="*/ 2147483647 h 297"/>
                <a:gd name="T30" fmla="*/ 2147483647 w 241"/>
                <a:gd name="T31" fmla="*/ 2147483647 h 297"/>
                <a:gd name="T32" fmla="*/ 0 w 241"/>
                <a:gd name="T33" fmla="*/ 2147483647 h 297"/>
                <a:gd name="T34" fmla="*/ 0 w 241"/>
                <a:gd name="T35" fmla="*/ 2147483647 h 297"/>
                <a:gd name="T36" fmla="*/ 2147483647 w 241"/>
                <a:gd name="T37" fmla="*/ 2147483647 h 297"/>
                <a:gd name="T38" fmla="*/ 2147483647 w 241"/>
                <a:gd name="T39" fmla="*/ 2147483647 h 297"/>
                <a:gd name="T40" fmla="*/ 2147483647 w 241"/>
                <a:gd name="T41" fmla="*/ 2147483647 h 297"/>
                <a:gd name="T42" fmla="*/ 2147483647 w 241"/>
                <a:gd name="T43" fmla="*/ 2147483647 h 297"/>
                <a:gd name="T44" fmla="*/ 2147483647 w 241"/>
                <a:gd name="T45" fmla="*/ 2147483647 h 297"/>
                <a:gd name="T46" fmla="*/ 2147483647 w 241"/>
                <a:gd name="T47" fmla="*/ 2147483647 h 297"/>
                <a:gd name="T48" fmla="*/ 2147483647 w 241"/>
                <a:gd name="T49" fmla="*/ 2147483647 h 297"/>
                <a:gd name="T50" fmla="*/ 2147483647 w 241"/>
                <a:gd name="T51" fmla="*/ 2147483647 h 297"/>
                <a:gd name="T52" fmla="*/ 2147483647 w 241"/>
                <a:gd name="T53" fmla="*/ 2147483647 h 297"/>
                <a:gd name="T54" fmla="*/ 2147483647 w 241"/>
                <a:gd name="T55" fmla="*/ 2147483647 h 297"/>
                <a:gd name="T56" fmla="*/ 2147483647 w 241"/>
                <a:gd name="T57" fmla="*/ 2147483647 h 297"/>
                <a:gd name="T58" fmla="*/ 2147483647 w 241"/>
                <a:gd name="T59" fmla="*/ 2147483647 h 297"/>
                <a:gd name="T60" fmla="*/ 2147483647 w 241"/>
                <a:gd name="T61" fmla="*/ 2147483647 h 297"/>
                <a:gd name="T62" fmla="*/ 2147483647 w 241"/>
                <a:gd name="T63" fmla="*/ 2147483647 h 297"/>
                <a:gd name="T64" fmla="*/ 2147483647 w 241"/>
                <a:gd name="T65" fmla="*/ 2147483647 h 297"/>
                <a:gd name="T66" fmla="*/ 2147483647 w 241"/>
                <a:gd name="T67" fmla="*/ 2147483647 h 297"/>
                <a:gd name="T68" fmla="*/ 2147483647 w 241"/>
                <a:gd name="T69" fmla="*/ 2147483647 h 297"/>
                <a:gd name="T70" fmla="*/ 2147483647 w 241"/>
                <a:gd name="T71" fmla="*/ 2147483647 h 297"/>
                <a:gd name="T72" fmla="*/ 2147483647 w 241"/>
                <a:gd name="T73" fmla="*/ 2147483647 h 297"/>
                <a:gd name="T74" fmla="*/ 2147483647 w 241"/>
                <a:gd name="T75" fmla="*/ 2147483647 h 297"/>
                <a:gd name="T76" fmla="*/ 2147483647 w 241"/>
                <a:gd name="T77" fmla="*/ 2147483647 h 297"/>
                <a:gd name="T78" fmla="*/ 2147483647 w 241"/>
                <a:gd name="T79" fmla="*/ 2147483647 h 297"/>
                <a:gd name="T80" fmla="*/ 2147483647 w 241"/>
                <a:gd name="T81" fmla="*/ 2147483647 h 297"/>
                <a:gd name="T82" fmla="*/ 2147483647 w 241"/>
                <a:gd name="T83" fmla="*/ 2147483647 h 297"/>
                <a:gd name="T84" fmla="*/ 2147483647 w 241"/>
                <a:gd name="T85" fmla="*/ 2147483647 h 297"/>
                <a:gd name="T86" fmla="*/ 2147483647 w 241"/>
                <a:gd name="T87" fmla="*/ 2147483647 h 297"/>
                <a:gd name="T88" fmla="*/ 2147483647 w 241"/>
                <a:gd name="T89" fmla="*/ 2147483647 h 297"/>
                <a:gd name="T90" fmla="*/ 2147483647 w 241"/>
                <a:gd name="T91" fmla="*/ 2147483647 h 297"/>
                <a:gd name="T92" fmla="*/ 2147483647 w 241"/>
                <a:gd name="T93" fmla="*/ 2147483647 h 297"/>
                <a:gd name="T94" fmla="*/ 2147483647 w 241"/>
                <a:gd name="T95" fmla="*/ 2147483647 h 297"/>
                <a:gd name="T96" fmla="*/ 2147483647 w 241"/>
                <a:gd name="T97" fmla="*/ 2147483647 h 297"/>
                <a:gd name="T98" fmla="*/ 2147483647 w 241"/>
                <a:gd name="T99" fmla="*/ 2147483647 h 297"/>
                <a:gd name="T100" fmla="*/ 2147483647 w 241"/>
                <a:gd name="T101" fmla="*/ 2147483647 h 297"/>
                <a:gd name="T102" fmla="*/ 2147483647 w 241"/>
                <a:gd name="T103" fmla="*/ 2147483647 h 297"/>
                <a:gd name="T104" fmla="*/ 2147483647 w 241"/>
                <a:gd name="T105" fmla="*/ 2147483647 h 297"/>
                <a:gd name="T106" fmla="*/ 2147483647 w 241"/>
                <a:gd name="T107" fmla="*/ 2147483647 h 297"/>
                <a:gd name="T108" fmla="*/ 2147483647 w 241"/>
                <a:gd name="T109" fmla="*/ 2147483647 h 297"/>
                <a:gd name="T110" fmla="*/ 2147483647 w 241"/>
                <a:gd name="T111" fmla="*/ 2147483647 h 297"/>
                <a:gd name="T112" fmla="*/ 2147483647 w 241"/>
                <a:gd name="T113" fmla="*/ 214748364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95" name="Freeform 18"/>
            <p:cNvSpPr>
              <a:spLocks/>
            </p:cNvSpPr>
            <p:nvPr/>
          </p:nvSpPr>
          <p:spPr bwMode="gray">
            <a:xfrm>
              <a:off x="6240463" y="4443413"/>
              <a:ext cx="520700" cy="649287"/>
            </a:xfrm>
            <a:custGeom>
              <a:avLst/>
              <a:gdLst>
                <a:gd name="T0" fmla="*/ 2147483647 w 273"/>
                <a:gd name="T1" fmla="*/ 2147483647 h 369"/>
                <a:gd name="T2" fmla="*/ 2147483647 w 273"/>
                <a:gd name="T3" fmla="*/ 2147483647 h 369"/>
                <a:gd name="T4" fmla="*/ 2147483647 w 273"/>
                <a:gd name="T5" fmla="*/ 2147483647 h 369"/>
                <a:gd name="T6" fmla="*/ 2147483647 w 273"/>
                <a:gd name="T7" fmla="*/ 2147483647 h 369"/>
                <a:gd name="T8" fmla="*/ 2147483647 w 273"/>
                <a:gd name="T9" fmla="*/ 2147483647 h 369"/>
                <a:gd name="T10" fmla="*/ 2147483647 w 273"/>
                <a:gd name="T11" fmla="*/ 2147483647 h 369"/>
                <a:gd name="T12" fmla="*/ 2147483647 w 273"/>
                <a:gd name="T13" fmla="*/ 2147483647 h 369"/>
                <a:gd name="T14" fmla="*/ 2147483647 w 273"/>
                <a:gd name="T15" fmla="*/ 2147483647 h 369"/>
                <a:gd name="T16" fmla="*/ 2147483647 w 273"/>
                <a:gd name="T17" fmla="*/ 2147483647 h 369"/>
                <a:gd name="T18" fmla="*/ 2147483647 w 273"/>
                <a:gd name="T19" fmla="*/ 2147483647 h 369"/>
                <a:gd name="T20" fmla="*/ 2147483647 w 273"/>
                <a:gd name="T21" fmla="*/ 2147483647 h 369"/>
                <a:gd name="T22" fmla="*/ 2147483647 w 273"/>
                <a:gd name="T23" fmla="*/ 2147483647 h 369"/>
                <a:gd name="T24" fmla="*/ 2147483647 w 273"/>
                <a:gd name="T25" fmla="*/ 0 h 369"/>
                <a:gd name="T26" fmla="*/ 2147483647 w 273"/>
                <a:gd name="T27" fmla="*/ 0 h 369"/>
                <a:gd name="T28" fmla="*/ 2147483647 w 273"/>
                <a:gd name="T29" fmla="*/ 2147483647 h 369"/>
                <a:gd name="T30" fmla="*/ 2147483647 w 273"/>
                <a:gd name="T31" fmla="*/ 2147483647 h 369"/>
                <a:gd name="T32" fmla="*/ 2147483647 w 273"/>
                <a:gd name="T33" fmla="*/ 2147483647 h 369"/>
                <a:gd name="T34" fmla="*/ 2147483647 w 273"/>
                <a:gd name="T35" fmla="*/ 2147483647 h 369"/>
                <a:gd name="T36" fmla="*/ 2147483647 w 273"/>
                <a:gd name="T37" fmla="*/ 2147483647 h 369"/>
                <a:gd name="T38" fmla="*/ 2147483647 w 273"/>
                <a:gd name="T39" fmla="*/ 2147483647 h 369"/>
                <a:gd name="T40" fmla="*/ 2147483647 w 273"/>
                <a:gd name="T41" fmla="*/ 2147483647 h 369"/>
                <a:gd name="T42" fmla="*/ 2147483647 w 273"/>
                <a:gd name="T43" fmla="*/ 2147483647 h 369"/>
                <a:gd name="T44" fmla="*/ 2147483647 w 273"/>
                <a:gd name="T45" fmla="*/ 2147483647 h 369"/>
                <a:gd name="T46" fmla="*/ 2147483647 w 273"/>
                <a:gd name="T47" fmla="*/ 2147483647 h 369"/>
                <a:gd name="T48" fmla="*/ 2147483647 w 273"/>
                <a:gd name="T49" fmla="*/ 2147483647 h 369"/>
                <a:gd name="T50" fmla="*/ 2147483647 w 273"/>
                <a:gd name="T51" fmla="*/ 2147483647 h 369"/>
                <a:gd name="T52" fmla="*/ 2147483647 w 273"/>
                <a:gd name="T53" fmla="*/ 2147483647 h 369"/>
                <a:gd name="T54" fmla="*/ 2147483647 w 273"/>
                <a:gd name="T55" fmla="*/ 2147483647 h 369"/>
                <a:gd name="T56" fmla="*/ 0 w 273"/>
                <a:gd name="T57" fmla="*/ 2147483647 h 369"/>
                <a:gd name="T58" fmla="*/ 2147483647 w 273"/>
                <a:gd name="T59" fmla="*/ 2147483647 h 369"/>
                <a:gd name="T60" fmla="*/ 2147483647 w 273"/>
                <a:gd name="T61" fmla="*/ 2147483647 h 369"/>
                <a:gd name="T62" fmla="*/ 2147483647 w 273"/>
                <a:gd name="T63" fmla="*/ 2147483647 h 369"/>
                <a:gd name="T64" fmla="*/ 2147483647 w 273"/>
                <a:gd name="T65" fmla="*/ 2147483647 h 369"/>
                <a:gd name="T66" fmla="*/ 2147483647 w 273"/>
                <a:gd name="T67" fmla="*/ 2147483647 h 369"/>
                <a:gd name="T68" fmla="*/ 2147483647 w 273"/>
                <a:gd name="T69" fmla="*/ 2147483647 h 369"/>
                <a:gd name="T70" fmla="*/ 2147483647 w 273"/>
                <a:gd name="T71" fmla="*/ 2147483647 h 369"/>
                <a:gd name="T72" fmla="*/ 2147483647 w 273"/>
                <a:gd name="T73" fmla="*/ 2147483647 h 369"/>
                <a:gd name="T74" fmla="*/ 2147483647 w 273"/>
                <a:gd name="T75" fmla="*/ 2147483647 h 369"/>
                <a:gd name="T76" fmla="*/ 2147483647 w 273"/>
                <a:gd name="T77" fmla="*/ 2147483647 h 369"/>
                <a:gd name="T78" fmla="*/ 2147483647 w 273"/>
                <a:gd name="T79" fmla="*/ 2147483647 h 369"/>
                <a:gd name="T80" fmla="*/ 2147483647 w 273"/>
                <a:gd name="T81" fmla="*/ 2147483647 h 369"/>
                <a:gd name="T82" fmla="*/ 2147483647 w 273"/>
                <a:gd name="T83" fmla="*/ 2147483647 h 369"/>
                <a:gd name="T84" fmla="*/ 2147483647 w 273"/>
                <a:gd name="T85" fmla="*/ 2147483647 h 369"/>
                <a:gd name="T86" fmla="*/ 2147483647 w 273"/>
                <a:gd name="T87" fmla="*/ 2147483647 h 369"/>
                <a:gd name="T88" fmla="*/ 2147483647 w 273"/>
                <a:gd name="T89" fmla="*/ 2147483647 h 369"/>
                <a:gd name="T90" fmla="*/ 2147483647 w 273"/>
                <a:gd name="T91" fmla="*/ 2147483647 h 369"/>
                <a:gd name="T92" fmla="*/ 2147483647 w 273"/>
                <a:gd name="T93" fmla="*/ 2147483647 h 369"/>
                <a:gd name="T94" fmla="*/ 2147483647 w 273"/>
                <a:gd name="T95" fmla="*/ 2147483647 h 369"/>
                <a:gd name="T96" fmla="*/ 2147483647 w 273"/>
                <a:gd name="T97" fmla="*/ 2147483647 h 369"/>
                <a:gd name="T98" fmla="*/ 2147483647 w 273"/>
                <a:gd name="T99" fmla="*/ 2147483647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96" name="Freeform 19"/>
            <p:cNvSpPr>
              <a:spLocks/>
            </p:cNvSpPr>
            <p:nvPr/>
          </p:nvSpPr>
          <p:spPr bwMode="gray">
            <a:xfrm>
              <a:off x="5446713" y="4851400"/>
              <a:ext cx="963612" cy="676275"/>
            </a:xfrm>
            <a:custGeom>
              <a:avLst/>
              <a:gdLst>
                <a:gd name="T0" fmla="*/ 2147483647 w 505"/>
                <a:gd name="T1" fmla="*/ 2147483647 h 385"/>
                <a:gd name="T2" fmla="*/ 2147483647 w 505"/>
                <a:gd name="T3" fmla="*/ 2147483647 h 385"/>
                <a:gd name="T4" fmla="*/ 2147483647 w 505"/>
                <a:gd name="T5" fmla="*/ 2147483647 h 385"/>
                <a:gd name="T6" fmla="*/ 2147483647 w 505"/>
                <a:gd name="T7" fmla="*/ 2147483647 h 385"/>
                <a:gd name="T8" fmla="*/ 2147483647 w 505"/>
                <a:gd name="T9" fmla="*/ 2147483647 h 385"/>
                <a:gd name="T10" fmla="*/ 2147483647 w 505"/>
                <a:gd name="T11" fmla="*/ 0 h 385"/>
                <a:gd name="T12" fmla="*/ 2147483647 w 505"/>
                <a:gd name="T13" fmla="*/ 0 h 385"/>
                <a:gd name="T14" fmla="*/ 2147483647 w 505"/>
                <a:gd name="T15" fmla="*/ 2147483647 h 385"/>
                <a:gd name="T16" fmla="*/ 2147483647 w 505"/>
                <a:gd name="T17" fmla="*/ 2147483647 h 385"/>
                <a:gd name="T18" fmla="*/ 2147483647 w 505"/>
                <a:gd name="T19" fmla="*/ 2147483647 h 385"/>
                <a:gd name="T20" fmla="*/ 2147483647 w 505"/>
                <a:gd name="T21" fmla="*/ 2147483647 h 385"/>
                <a:gd name="T22" fmla="*/ 2147483647 w 505"/>
                <a:gd name="T23" fmla="*/ 2147483647 h 385"/>
                <a:gd name="T24" fmla="*/ 2147483647 w 505"/>
                <a:gd name="T25" fmla="*/ 2147483647 h 385"/>
                <a:gd name="T26" fmla="*/ 2147483647 w 505"/>
                <a:gd name="T27" fmla="*/ 2147483647 h 385"/>
                <a:gd name="T28" fmla="*/ 2147483647 w 505"/>
                <a:gd name="T29" fmla="*/ 2147483647 h 385"/>
                <a:gd name="T30" fmla="*/ 2147483647 w 505"/>
                <a:gd name="T31" fmla="*/ 2147483647 h 385"/>
                <a:gd name="T32" fmla="*/ 0 w 505"/>
                <a:gd name="T33" fmla="*/ 2147483647 h 385"/>
                <a:gd name="T34" fmla="*/ 2147483647 w 505"/>
                <a:gd name="T35" fmla="*/ 2147483647 h 385"/>
                <a:gd name="T36" fmla="*/ 2147483647 w 505"/>
                <a:gd name="T37" fmla="*/ 2147483647 h 385"/>
                <a:gd name="T38" fmla="*/ 2147483647 w 505"/>
                <a:gd name="T39" fmla="*/ 2147483647 h 385"/>
                <a:gd name="T40" fmla="*/ 2147483647 w 505"/>
                <a:gd name="T41" fmla="*/ 2147483647 h 385"/>
                <a:gd name="T42" fmla="*/ 2147483647 w 505"/>
                <a:gd name="T43" fmla="*/ 2147483647 h 385"/>
                <a:gd name="T44" fmla="*/ 2147483647 w 505"/>
                <a:gd name="T45" fmla="*/ 2147483647 h 385"/>
                <a:gd name="T46" fmla="*/ 2147483647 w 505"/>
                <a:gd name="T47" fmla="*/ 2147483647 h 385"/>
                <a:gd name="T48" fmla="*/ 2147483647 w 505"/>
                <a:gd name="T49" fmla="*/ 2147483647 h 385"/>
                <a:gd name="T50" fmla="*/ 2147483647 w 505"/>
                <a:gd name="T51" fmla="*/ 2147483647 h 385"/>
                <a:gd name="T52" fmla="*/ 2147483647 w 505"/>
                <a:gd name="T53" fmla="*/ 2147483647 h 385"/>
                <a:gd name="T54" fmla="*/ 2147483647 w 505"/>
                <a:gd name="T55" fmla="*/ 2147483647 h 385"/>
                <a:gd name="T56" fmla="*/ 2147483647 w 505"/>
                <a:gd name="T57" fmla="*/ 2147483647 h 385"/>
                <a:gd name="T58" fmla="*/ 2147483647 w 505"/>
                <a:gd name="T59" fmla="*/ 2147483647 h 385"/>
                <a:gd name="T60" fmla="*/ 2147483647 w 505"/>
                <a:gd name="T61" fmla="*/ 2147483647 h 385"/>
                <a:gd name="T62" fmla="*/ 2147483647 w 505"/>
                <a:gd name="T63" fmla="*/ 2147483647 h 385"/>
                <a:gd name="T64" fmla="*/ 2147483647 w 505"/>
                <a:gd name="T65" fmla="*/ 2147483647 h 385"/>
                <a:gd name="T66" fmla="*/ 2147483647 w 505"/>
                <a:gd name="T67" fmla="*/ 2147483647 h 385"/>
                <a:gd name="T68" fmla="*/ 2147483647 w 505"/>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endParaRPr>
            </a:p>
          </p:txBody>
        </p:sp>
        <p:sp>
          <p:nvSpPr>
            <p:cNvPr id="97" name="Freeform 20"/>
            <p:cNvSpPr>
              <a:spLocks/>
            </p:cNvSpPr>
            <p:nvPr/>
          </p:nvSpPr>
          <p:spPr bwMode="gray">
            <a:xfrm>
              <a:off x="4805363" y="4724400"/>
              <a:ext cx="949325" cy="676275"/>
            </a:xfrm>
            <a:custGeom>
              <a:avLst/>
              <a:gdLst>
                <a:gd name="T0" fmla="*/ 2147483647 w 497"/>
                <a:gd name="T1" fmla="*/ 2147483647 h 385"/>
                <a:gd name="T2" fmla="*/ 2147483647 w 497"/>
                <a:gd name="T3" fmla="*/ 2147483647 h 385"/>
                <a:gd name="T4" fmla="*/ 2147483647 w 497"/>
                <a:gd name="T5" fmla="*/ 2147483647 h 385"/>
                <a:gd name="T6" fmla="*/ 2147483647 w 497"/>
                <a:gd name="T7" fmla="*/ 2147483647 h 385"/>
                <a:gd name="T8" fmla="*/ 2147483647 w 497"/>
                <a:gd name="T9" fmla="*/ 2147483647 h 385"/>
                <a:gd name="T10" fmla="*/ 2147483647 w 497"/>
                <a:gd name="T11" fmla="*/ 2147483647 h 385"/>
                <a:gd name="T12" fmla="*/ 2147483647 w 497"/>
                <a:gd name="T13" fmla="*/ 2147483647 h 385"/>
                <a:gd name="T14" fmla="*/ 2147483647 w 497"/>
                <a:gd name="T15" fmla="*/ 2147483647 h 385"/>
                <a:gd name="T16" fmla="*/ 2147483647 w 497"/>
                <a:gd name="T17" fmla="*/ 2147483647 h 385"/>
                <a:gd name="T18" fmla="*/ 2147483647 w 497"/>
                <a:gd name="T19" fmla="*/ 2147483647 h 385"/>
                <a:gd name="T20" fmla="*/ 2147483647 w 497"/>
                <a:gd name="T21" fmla="*/ 2147483647 h 385"/>
                <a:gd name="T22" fmla="*/ 2147483647 w 497"/>
                <a:gd name="T23" fmla="*/ 2147483647 h 385"/>
                <a:gd name="T24" fmla="*/ 2147483647 w 497"/>
                <a:gd name="T25" fmla="*/ 2147483647 h 385"/>
                <a:gd name="T26" fmla="*/ 2147483647 w 497"/>
                <a:gd name="T27" fmla="*/ 2147483647 h 385"/>
                <a:gd name="T28" fmla="*/ 2147483647 w 497"/>
                <a:gd name="T29" fmla="*/ 2147483647 h 385"/>
                <a:gd name="T30" fmla="*/ 2147483647 w 497"/>
                <a:gd name="T31" fmla="*/ 2147483647 h 385"/>
                <a:gd name="T32" fmla="*/ 2147483647 w 497"/>
                <a:gd name="T33" fmla="*/ 2147483647 h 385"/>
                <a:gd name="T34" fmla="*/ 2147483647 w 497"/>
                <a:gd name="T35" fmla="*/ 2147483647 h 385"/>
                <a:gd name="T36" fmla="*/ 2147483647 w 497"/>
                <a:gd name="T37" fmla="*/ 2147483647 h 385"/>
                <a:gd name="T38" fmla="*/ 2147483647 w 497"/>
                <a:gd name="T39" fmla="*/ 2147483647 h 385"/>
                <a:gd name="T40" fmla="*/ 2147483647 w 497"/>
                <a:gd name="T41" fmla="*/ 2147483647 h 385"/>
                <a:gd name="T42" fmla="*/ 2147483647 w 497"/>
                <a:gd name="T43" fmla="*/ 2147483647 h 385"/>
                <a:gd name="T44" fmla="*/ 2147483647 w 497"/>
                <a:gd name="T45" fmla="*/ 2147483647 h 385"/>
                <a:gd name="T46" fmla="*/ 0 w 497"/>
                <a:gd name="T47" fmla="*/ 2147483647 h 385"/>
                <a:gd name="T48" fmla="*/ 2147483647 w 497"/>
                <a:gd name="T49" fmla="*/ 2147483647 h 385"/>
                <a:gd name="T50" fmla="*/ 2147483647 w 497"/>
                <a:gd name="T51" fmla="*/ 2147483647 h 385"/>
                <a:gd name="T52" fmla="*/ 2147483647 w 497"/>
                <a:gd name="T53" fmla="*/ 2147483647 h 385"/>
                <a:gd name="T54" fmla="*/ 2147483647 w 497"/>
                <a:gd name="T55" fmla="*/ 2147483647 h 385"/>
                <a:gd name="T56" fmla="*/ 2147483647 w 497"/>
                <a:gd name="T57" fmla="*/ 2147483647 h 385"/>
                <a:gd name="T58" fmla="*/ 2147483647 w 497"/>
                <a:gd name="T59" fmla="*/ 2147483647 h 385"/>
                <a:gd name="T60" fmla="*/ 2147483647 w 497"/>
                <a:gd name="T61" fmla="*/ 2147483647 h 385"/>
                <a:gd name="T62" fmla="*/ 2147483647 w 497"/>
                <a:gd name="T63" fmla="*/ 2147483647 h 385"/>
                <a:gd name="T64" fmla="*/ 2147483647 w 497"/>
                <a:gd name="T65" fmla="*/ 2147483647 h 385"/>
                <a:gd name="T66" fmla="*/ 2147483647 w 497"/>
                <a:gd name="T67" fmla="*/ 2147483647 h 385"/>
                <a:gd name="T68" fmla="*/ 2147483647 w 497"/>
                <a:gd name="T69" fmla="*/ 2147483647 h 385"/>
                <a:gd name="T70" fmla="*/ 2147483647 w 497"/>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98" name="Freeform 21"/>
            <p:cNvSpPr>
              <a:spLocks/>
            </p:cNvSpPr>
            <p:nvPr/>
          </p:nvSpPr>
          <p:spPr bwMode="invGray">
            <a:xfrm>
              <a:off x="4714875" y="4344988"/>
              <a:ext cx="704850" cy="622300"/>
            </a:xfrm>
            <a:custGeom>
              <a:avLst/>
              <a:gdLst>
                <a:gd name="T0" fmla="*/ 2147483647 w 369"/>
                <a:gd name="T1" fmla="*/ 2147483647 h 353"/>
                <a:gd name="T2" fmla="*/ 2147483647 w 369"/>
                <a:gd name="T3" fmla="*/ 2147483647 h 353"/>
                <a:gd name="T4" fmla="*/ 2147483647 w 369"/>
                <a:gd name="T5" fmla="*/ 2147483647 h 353"/>
                <a:gd name="T6" fmla="*/ 2147483647 w 369"/>
                <a:gd name="T7" fmla="*/ 2147483647 h 353"/>
                <a:gd name="T8" fmla="*/ 2147483647 w 369"/>
                <a:gd name="T9" fmla="*/ 2147483647 h 353"/>
                <a:gd name="T10" fmla="*/ 2147483647 w 369"/>
                <a:gd name="T11" fmla="*/ 2147483647 h 353"/>
                <a:gd name="T12" fmla="*/ 2147483647 w 369"/>
                <a:gd name="T13" fmla="*/ 2147483647 h 353"/>
                <a:gd name="T14" fmla="*/ 2147483647 w 369"/>
                <a:gd name="T15" fmla="*/ 2147483647 h 353"/>
                <a:gd name="T16" fmla="*/ 2147483647 w 369"/>
                <a:gd name="T17" fmla="*/ 2147483647 h 353"/>
                <a:gd name="T18" fmla="*/ 2147483647 w 369"/>
                <a:gd name="T19" fmla="*/ 2147483647 h 353"/>
                <a:gd name="T20" fmla="*/ 2147483647 w 369"/>
                <a:gd name="T21" fmla="*/ 2147483647 h 353"/>
                <a:gd name="T22" fmla="*/ 2147483647 w 369"/>
                <a:gd name="T23" fmla="*/ 2147483647 h 353"/>
                <a:gd name="T24" fmla="*/ 2147483647 w 369"/>
                <a:gd name="T25" fmla="*/ 2147483647 h 353"/>
                <a:gd name="T26" fmla="*/ 2147483647 w 369"/>
                <a:gd name="T27" fmla="*/ 0 h 353"/>
                <a:gd name="T28" fmla="*/ 2147483647 w 369"/>
                <a:gd name="T29" fmla="*/ 2147483647 h 353"/>
                <a:gd name="T30" fmla="*/ 2147483647 w 369"/>
                <a:gd name="T31" fmla="*/ 2147483647 h 353"/>
                <a:gd name="T32" fmla="*/ 2147483647 w 369"/>
                <a:gd name="T33" fmla="*/ 2147483647 h 353"/>
                <a:gd name="T34" fmla="*/ 2147483647 w 369"/>
                <a:gd name="T35" fmla="*/ 2147483647 h 353"/>
                <a:gd name="T36" fmla="*/ 2147483647 w 369"/>
                <a:gd name="T37" fmla="*/ 2147483647 h 353"/>
                <a:gd name="T38" fmla="*/ 2147483647 w 369"/>
                <a:gd name="T39" fmla="*/ 2147483647 h 353"/>
                <a:gd name="T40" fmla="*/ 2147483647 w 369"/>
                <a:gd name="T41" fmla="*/ 2147483647 h 353"/>
                <a:gd name="T42" fmla="*/ 2147483647 w 369"/>
                <a:gd name="T43" fmla="*/ 2147483647 h 353"/>
                <a:gd name="T44" fmla="*/ 2147483647 w 369"/>
                <a:gd name="T45" fmla="*/ 2147483647 h 353"/>
                <a:gd name="T46" fmla="*/ 2147483647 w 369"/>
                <a:gd name="T47" fmla="*/ 2147483647 h 353"/>
                <a:gd name="T48" fmla="*/ 2147483647 w 369"/>
                <a:gd name="T49" fmla="*/ 2147483647 h 353"/>
                <a:gd name="T50" fmla="*/ 2147483647 w 369"/>
                <a:gd name="T51" fmla="*/ 2147483647 h 353"/>
                <a:gd name="T52" fmla="*/ 2147483647 w 369"/>
                <a:gd name="T53" fmla="*/ 2147483647 h 353"/>
                <a:gd name="T54" fmla="*/ 2147483647 w 369"/>
                <a:gd name="T55" fmla="*/ 2147483647 h 353"/>
                <a:gd name="T56" fmla="*/ 2147483647 w 369"/>
                <a:gd name="T57" fmla="*/ 2147483647 h 353"/>
                <a:gd name="T58" fmla="*/ 2147483647 w 369"/>
                <a:gd name="T59" fmla="*/ 2147483647 h 353"/>
                <a:gd name="T60" fmla="*/ 2147483647 w 369"/>
                <a:gd name="T61" fmla="*/ 2147483647 h 353"/>
                <a:gd name="T62" fmla="*/ 2147483647 w 369"/>
                <a:gd name="T63" fmla="*/ 2147483647 h 353"/>
                <a:gd name="T64" fmla="*/ 2147483647 w 369"/>
                <a:gd name="T65" fmla="*/ 2147483647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99" name="Freeform 22"/>
            <p:cNvSpPr>
              <a:spLocks/>
            </p:cNvSpPr>
            <p:nvPr/>
          </p:nvSpPr>
          <p:spPr bwMode="invGray">
            <a:xfrm>
              <a:off x="3919538" y="4302125"/>
              <a:ext cx="1085850" cy="1084263"/>
            </a:xfrm>
            <a:custGeom>
              <a:avLst/>
              <a:gdLst>
                <a:gd name="T0" fmla="*/ 2147483647 w 569"/>
                <a:gd name="T1" fmla="*/ 2147483647 h 617"/>
                <a:gd name="T2" fmla="*/ 2147483647 w 569"/>
                <a:gd name="T3" fmla="*/ 2147483647 h 617"/>
                <a:gd name="T4" fmla="*/ 2147483647 w 569"/>
                <a:gd name="T5" fmla="*/ 2147483647 h 617"/>
                <a:gd name="T6" fmla="*/ 2147483647 w 569"/>
                <a:gd name="T7" fmla="*/ 2147483647 h 617"/>
                <a:gd name="T8" fmla="*/ 2147483647 w 569"/>
                <a:gd name="T9" fmla="*/ 2147483647 h 617"/>
                <a:gd name="T10" fmla="*/ 2147483647 w 569"/>
                <a:gd name="T11" fmla="*/ 2147483647 h 617"/>
                <a:gd name="T12" fmla="*/ 2147483647 w 569"/>
                <a:gd name="T13" fmla="*/ 2147483647 h 617"/>
                <a:gd name="T14" fmla="*/ 2147483647 w 569"/>
                <a:gd name="T15" fmla="*/ 2147483647 h 617"/>
                <a:gd name="T16" fmla="*/ 2147483647 w 569"/>
                <a:gd name="T17" fmla="*/ 2147483647 h 617"/>
                <a:gd name="T18" fmla="*/ 2147483647 w 569"/>
                <a:gd name="T19" fmla="*/ 2147483647 h 617"/>
                <a:gd name="T20" fmla="*/ 2147483647 w 569"/>
                <a:gd name="T21" fmla="*/ 2147483647 h 617"/>
                <a:gd name="T22" fmla="*/ 2147483647 w 569"/>
                <a:gd name="T23" fmla="*/ 2147483647 h 617"/>
                <a:gd name="T24" fmla="*/ 2147483647 w 569"/>
                <a:gd name="T25" fmla="*/ 2147483647 h 617"/>
                <a:gd name="T26" fmla="*/ 2147483647 w 569"/>
                <a:gd name="T27" fmla="*/ 2147483647 h 617"/>
                <a:gd name="T28" fmla="*/ 2147483647 w 569"/>
                <a:gd name="T29" fmla="*/ 2147483647 h 617"/>
                <a:gd name="T30" fmla="*/ 2147483647 w 569"/>
                <a:gd name="T31" fmla="*/ 2147483647 h 617"/>
                <a:gd name="T32" fmla="*/ 2147483647 w 569"/>
                <a:gd name="T33" fmla="*/ 2147483647 h 617"/>
                <a:gd name="T34" fmla="*/ 2147483647 w 569"/>
                <a:gd name="T35" fmla="*/ 2147483647 h 617"/>
                <a:gd name="T36" fmla="*/ 2147483647 w 569"/>
                <a:gd name="T37" fmla="*/ 2147483647 h 617"/>
                <a:gd name="T38" fmla="*/ 2147483647 w 569"/>
                <a:gd name="T39" fmla="*/ 2147483647 h 617"/>
                <a:gd name="T40" fmla="*/ 2147483647 w 569"/>
                <a:gd name="T41" fmla="*/ 2147483647 h 617"/>
                <a:gd name="T42" fmla="*/ 2147483647 w 569"/>
                <a:gd name="T43" fmla="*/ 2147483647 h 617"/>
                <a:gd name="T44" fmla="*/ 2147483647 w 569"/>
                <a:gd name="T45" fmla="*/ 2147483647 h 617"/>
                <a:gd name="T46" fmla="*/ 2147483647 w 569"/>
                <a:gd name="T47" fmla="*/ 2147483647 h 617"/>
                <a:gd name="T48" fmla="*/ 2147483647 w 569"/>
                <a:gd name="T49" fmla="*/ 2147483647 h 617"/>
                <a:gd name="T50" fmla="*/ 2147483647 w 569"/>
                <a:gd name="T51" fmla="*/ 0 h 617"/>
                <a:gd name="T52" fmla="*/ 2147483647 w 569"/>
                <a:gd name="T53" fmla="*/ 0 h 617"/>
                <a:gd name="T54" fmla="*/ 2147483647 w 569"/>
                <a:gd name="T55" fmla="*/ 2147483647 h 617"/>
                <a:gd name="T56" fmla="*/ 2147483647 w 569"/>
                <a:gd name="T57" fmla="*/ 2147483647 h 617"/>
                <a:gd name="T58" fmla="*/ 2147483647 w 569"/>
                <a:gd name="T59" fmla="*/ 2147483647 h 617"/>
                <a:gd name="T60" fmla="*/ 2147483647 w 569"/>
                <a:gd name="T61" fmla="*/ 2147483647 h 617"/>
                <a:gd name="T62" fmla="*/ 2147483647 w 569"/>
                <a:gd name="T63" fmla="*/ 2147483647 h 617"/>
                <a:gd name="T64" fmla="*/ 2147483647 w 569"/>
                <a:gd name="T65" fmla="*/ 2147483647 h 617"/>
                <a:gd name="T66" fmla="*/ 2147483647 w 569"/>
                <a:gd name="T67" fmla="*/ 2147483647 h 617"/>
                <a:gd name="T68" fmla="*/ 0 w 569"/>
                <a:gd name="T69" fmla="*/ 2147483647 h 617"/>
                <a:gd name="T70" fmla="*/ 2147483647 w 569"/>
                <a:gd name="T71" fmla="*/ 2147483647 h 617"/>
                <a:gd name="T72" fmla="*/ 2147483647 w 569"/>
                <a:gd name="T73" fmla="*/ 2147483647 h 617"/>
                <a:gd name="T74" fmla="*/ 2147483647 w 569"/>
                <a:gd name="T75" fmla="*/ 2147483647 h 617"/>
                <a:gd name="T76" fmla="*/ 2147483647 w 569"/>
                <a:gd name="T77" fmla="*/ 2147483647 h 617"/>
                <a:gd name="T78" fmla="*/ 2147483647 w 569"/>
                <a:gd name="T79" fmla="*/ 2147483647 h 617"/>
                <a:gd name="T80" fmla="*/ 2147483647 w 569"/>
                <a:gd name="T81" fmla="*/ 2147483647 h 617"/>
                <a:gd name="T82" fmla="*/ 2147483647 w 569"/>
                <a:gd name="T83" fmla="*/ 2147483647 h 617"/>
                <a:gd name="T84" fmla="*/ 2147483647 w 569"/>
                <a:gd name="T85" fmla="*/ 2147483647 h 617"/>
                <a:gd name="T86" fmla="*/ 2147483647 w 569"/>
                <a:gd name="T87" fmla="*/ 2147483647 h 617"/>
                <a:gd name="T88" fmla="*/ 2147483647 w 569"/>
                <a:gd name="T89" fmla="*/ 2147483647 h 617"/>
                <a:gd name="T90" fmla="*/ 2147483647 w 569"/>
                <a:gd name="T91" fmla="*/ 2147483647 h 617"/>
                <a:gd name="T92" fmla="*/ 2147483647 w 569"/>
                <a:gd name="T93" fmla="*/ 2147483647 h 617"/>
                <a:gd name="T94" fmla="*/ 2147483647 w 569"/>
                <a:gd name="T95" fmla="*/ 2147483647 h 617"/>
                <a:gd name="T96" fmla="*/ 2147483647 w 569"/>
                <a:gd name="T97" fmla="*/ 2147483647 h 617"/>
                <a:gd name="T98" fmla="*/ 2147483647 w 569"/>
                <a:gd name="T99" fmla="*/ 2147483647 h 617"/>
                <a:gd name="T100" fmla="*/ 2147483647 w 569"/>
                <a:gd name="T101" fmla="*/ 2147483647 h 617"/>
                <a:gd name="T102" fmla="*/ 2147483647 w 569"/>
                <a:gd name="T103" fmla="*/ 2147483647 h 617"/>
                <a:gd name="T104" fmla="*/ 2147483647 w 569"/>
                <a:gd name="T105" fmla="*/ 2147483647 h 617"/>
                <a:gd name="T106" fmla="*/ 2147483647 w 569"/>
                <a:gd name="T107" fmla="*/ 2147483647 h 617"/>
                <a:gd name="T108" fmla="*/ 2147483647 w 569"/>
                <a:gd name="T109" fmla="*/ 2147483647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0" name="Freeform 23"/>
            <p:cNvSpPr>
              <a:spLocks/>
            </p:cNvSpPr>
            <p:nvPr/>
          </p:nvSpPr>
          <p:spPr bwMode="invGray">
            <a:xfrm>
              <a:off x="1892300" y="3048000"/>
              <a:ext cx="2308225" cy="1381125"/>
            </a:xfrm>
            <a:custGeom>
              <a:avLst/>
              <a:gdLst>
                <a:gd name="T0" fmla="*/ 2147483647 w 1209"/>
                <a:gd name="T1" fmla="*/ 2147483647 h 785"/>
                <a:gd name="T2" fmla="*/ 2147483647 w 1209"/>
                <a:gd name="T3" fmla="*/ 2147483647 h 785"/>
                <a:gd name="T4" fmla="*/ 2147483647 w 1209"/>
                <a:gd name="T5" fmla="*/ 2147483647 h 785"/>
                <a:gd name="T6" fmla="*/ 2147483647 w 1209"/>
                <a:gd name="T7" fmla="*/ 2147483647 h 785"/>
                <a:gd name="T8" fmla="*/ 2147483647 w 1209"/>
                <a:gd name="T9" fmla="*/ 2147483647 h 785"/>
                <a:gd name="T10" fmla="*/ 2147483647 w 1209"/>
                <a:gd name="T11" fmla="*/ 2147483647 h 785"/>
                <a:gd name="T12" fmla="*/ 2147483647 w 1209"/>
                <a:gd name="T13" fmla="*/ 2147483647 h 785"/>
                <a:gd name="T14" fmla="*/ 2147483647 w 1209"/>
                <a:gd name="T15" fmla="*/ 2147483647 h 785"/>
                <a:gd name="T16" fmla="*/ 2147483647 w 1209"/>
                <a:gd name="T17" fmla="*/ 2147483647 h 785"/>
                <a:gd name="T18" fmla="*/ 2147483647 w 1209"/>
                <a:gd name="T19" fmla="*/ 2147483647 h 785"/>
                <a:gd name="T20" fmla="*/ 2147483647 w 1209"/>
                <a:gd name="T21" fmla="*/ 2147483647 h 785"/>
                <a:gd name="T22" fmla="*/ 2147483647 w 1209"/>
                <a:gd name="T23" fmla="*/ 2147483647 h 785"/>
                <a:gd name="T24" fmla="*/ 2147483647 w 1209"/>
                <a:gd name="T25" fmla="*/ 2147483647 h 785"/>
                <a:gd name="T26" fmla="*/ 2147483647 w 1209"/>
                <a:gd name="T27" fmla="*/ 2147483647 h 785"/>
                <a:gd name="T28" fmla="*/ 2147483647 w 1209"/>
                <a:gd name="T29" fmla="*/ 2147483647 h 785"/>
                <a:gd name="T30" fmla="*/ 2147483647 w 1209"/>
                <a:gd name="T31" fmla="*/ 2147483647 h 785"/>
                <a:gd name="T32" fmla="*/ 2147483647 w 1209"/>
                <a:gd name="T33" fmla="*/ 2147483647 h 785"/>
                <a:gd name="T34" fmla="*/ 2147483647 w 1209"/>
                <a:gd name="T35" fmla="*/ 2147483647 h 785"/>
                <a:gd name="T36" fmla="*/ 2147483647 w 1209"/>
                <a:gd name="T37" fmla="*/ 2147483647 h 785"/>
                <a:gd name="T38" fmla="*/ 2147483647 w 1209"/>
                <a:gd name="T39" fmla="*/ 2147483647 h 785"/>
                <a:gd name="T40" fmla="*/ 2147483647 w 1209"/>
                <a:gd name="T41" fmla="*/ 2147483647 h 785"/>
                <a:gd name="T42" fmla="*/ 2147483647 w 1209"/>
                <a:gd name="T43" fmla="*/ 2147483647 h 785"/>
                <a:gd name="T44" fmla="*/ 2147483647 w 1209"/>
                <a:gd name="T45" fmla="*/ 2147483647 h 785"/>
                <a:gd name="T46" fmla="*/ 2147483647 w 1209"/>
                <a:gd name="T47" fmla="*/ 2147483647 h 785"/>
                <a:gd name="T48" fmla="*/ 2147483647 w 1209"/>
                <a:gd name="T49" fmla="*/ 2147483647 h 785"/>
                <a:gd name="T50" fmla="*/ 2147483647 w 1209"/>
                <a:gd name="T51" fmla="*/ 2147483647 h 785"/>
                <a:gd name="T52" fmla="*/ 2147483647 w 1209"/>
                <a:gd name="T53" fmla="*/ 2147483647 h 785"/>
                <a:gd name="T54" fmla="*/ 2147483647 w 1209"/>
                <a:gd name="T55" fmla="*/ 2147483647 h 785"/>
                <a:gd name="T56" fmla="*/ 2147483647 w 1209"/>
                <a:gd name="T57" fmla="*/ 2147483647 h 785"/>
                <a:gd name="T58" fmla="*/ 0 w 1209"/>
                <a:gd name="T59" fmla="*/ 2147483647 h 785"/>
                <a:gd name="T60" fmla="*/ 2147483647 w 1209"/>
                <a:gd name="T61" fmla="*/ 2147483647 h 785"/>
                <a:gd name="T62" fmla="*/ 2147483647 w 1209"/>
                <a:gd name="T63" fmla="*/ 2147483647 h 785"/>
                <a:gd name="T64" fmla="*/ 2147483647 w 1209"/>
                <a:gd name="T65" fmla="*/ 2147483647 h 785"/>
                <a:gd name="T66" fmla="*/ 2147483647 w 1209"/>
                <a:gd name="T67" fmla="*/ 2147483647 h 785"/>
                <a:gd name="T68" fmla="*/ 2147483647 w 1209"/>
                <a:gd name="T69" fmla="*/ 2147483647 h 785"/>
                <a:gd name="T70" fmla="*/ 2147483647 w 1209"/>
                <a:gd name="T71" fmla="*/ 2147483647 h 785"/>
                <a:gd name="T72" fmla="*/ 2147483647 w 1209"/>
                <a:gd name="T73" fmla="*/ 2147483647 h 785"/>
                <a:gd name="T74" fmla="*/ 2147483647 w 1209"/>
                <a:gd name="T75" fmla="*/ 2147483647 h 785"/>
                <a:gd name="T76" fmla="*/ 2147483647 w 1209"/>
                <a:gd name="T77" fmla="*/ 2147483647 h 785"/>
                <a:gd name="T78" fmla="*/ 2147483647 w 1209"/>
                <a:gd name="T79" fmla="*/ 2147483647 h 785"/>
                <a:gd name="T80" fmla="*/ 2147483647 w 1209"/>
                <a:gd name="T81" fmla="*/ 2147483647 h 785"/>
                <a:gd name="T82" fmla="*/ 2147483647 w 1209"/>
                <a:gd name="T83" fmla="*/ 2147483647 h 785"/>
                <a:gd name="T84" fmla="*/ 2147483647 w 1209"/>
                <a:gd name="T85" fmla="*/ 2147483647 h 785"/>
                <a:gd name="T86" fmla="*/ 2147483647 w 1209"/>
                <a:gd name="T87" fmla="*/ 2147483647 h 785"/>
                <a:gd name="T88" fmla="*/ 2147483647 w 1209"/>
                <a:gd name="T89" fmla="*/ 2147483647 h 785"/>
                <a:gd name="T90" fmla="*/ 2147483647 w 1209"/>
                <a:gd name="T91" fmla="*/ 2147483647 h 785"/>
                <a:gd name="T92" fmla="*/ 2147483647 w 1209"/>
                <a:gd name="T93" fmla="*/ 2147483647 h 785"/>
                <a:gd name="T94" fmla="*/ 2147483647 w 1209"/>
                <a:gd name="T95" fmla="*/ 2147483647 h 785"/>
                <a:gd name="T96" fmla="*/ 2147483647 w 1209"/>
                <a:gd name="T97" fmla="*/ 2147483647 h 785"/>
                <a:gd name="T98" fmla="*/ 2147483647 w 1209"/>
                <a:gd name="T99" fmla="*/ 2147483647 h 785"/>
                <a:gd name="T100" fmla="*/ 2147483647 w 1209"/>
                <a:gd name="T101" fmla="*/ 2147483647 h 785"/>
                <a:gd name="T102" fmla="*/ 2147483647 w 1209"/>
                <a:gd name="T103" fmla="*/ 2147483647 h 785"/>
                <a:gd name="T104" fmla="*/ 2147483647 w 1209"/>
                <a:gd name="T105" fmla="*/ 2147483647 h 785"/>
                <a:gd name="T106" fmla="*/ 2147483647 w 1209"/>
                <a:gd name="T107" fmla="*/ 2147483647 h 785"/>
                <a:gd name="T108" fmla="*/ 2147483647 w 1209"/>
                <a:gd name="T109" fmla="*/ 2147483647 h 785"/>
                <a:gd name="T110" fmla="*/ 2147483647 w 1209"/>
                <a:gd name="T111" fmla="*/ 2147483647 h 785"/>
                <a:gd name="T112" fmla="*/ 2147483647 w 1209"/>
                <a:gd name="T113" fmla="*/ 2147483647 h 785"/>
                <a:gd name="T114" fmla="*/ 2147483647 w 1209"/>
                <a:gd name="T115" fmla="*/ 2147483647 h 785"/>
                <a:gd name="T116" fmla="*/ 2147483647 w 1209"/>
                <a:gd name="T117" fmla="*/ 2147483647 h 785"/>
                <a:gd name="T118" fmla="*/ 2147483647 w 1209"/>
                <a:gd name="T119" fmla="*/ 2147483647 h 785"/>
                <a:gd name="T120" fmla="*/ 2147483647 w 1209"/>
                <a:gd name="T121" fmla="*/ 2147483647 h 785"/>
                <a:gd name="T122" fmla="*/ 2147483647 w 1209"/>
                <a:gd name="T123" fmla="*/ 2147483647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92D050"/>
            </a:solidFill>
            <a:ln w="12700" cap="rnd" cmpd="sng">
              <a:solidFill>
                <a:schemeClr val="bg1"/>
              </a:solidFill>
              <a:prstDash val="solid"/>
              <a:round/>
              <a:headEnd/>
              <a:tailEnd/>
            </a:ln>
          </p:spPr>
          <p:txBody>
            <a:bodyPr/>
            <a:lstStyle/>
            <a:p>
              <a:endParaRPr lang="zh-CN" altLang="en-US">
                <a:solidFill>
                  <a:schemeClr val="bg1"/>
                </a:solidFill>
              </a:endParaRPr>
            </a:p>
          </p:txBody>
        </p:sp>
        <p:sp>
          <p:nvSpPr>
            <p:cNvPr id="101" name="Freeform 24"/>
            <p:cNvSpPr>
              <a:spLocks/>
            </p:cNvSpPr>
            <p:nvPr/>
          </p:nvSpPr>
          <p:spPr bwMode="gray">
            <a:xfrm>
              <a:off x="4060825" y="3613150"/>
              <a:ext cx="1449388" cy="1112838"/>
            </a:xfrm>
            <a:custGeom>
              <a:avLst/>
              <a:gdLst>
                <a:gd name="T0" fmla="*/ 2147483647 w 761"/>
                <a:gd name="T1" fmla="*/ 2147483647 h 633"/>
                <a:gd name="T2" fmla="*/ 2147483647 w 761"/>
                <a:gd name="T3" fmla="*/ 2147483647 h 633"/>
                <a:gd name="T4" fmla="*/ 2147483647 w 761"/>
                <a:gd name="T5" fmla="*/ 2147483647 h 633"/>
                <a:gd name="T6" fmla="*/ 2147483647 w 761"/>
                <a:gd name="T7" fmla="*/ 2147483647 h 633"/>
                <a:gd name="T8" fmla="*/ 2147483647 w 761"/>
                <a:gd name="T9" fmla="*/ 2147483647 h 633"/>
                <a:gd name="T10" fmla="*/ 2147483647 w 761"/>
                <a:gd name="T11" fmla="*/ 2147483647 h 633"/>
                <a:gd name="T12" fmla="*/ 2147483647 w 761"/>
                <a:gd name="T13" fmla="*/ 2147483647 h 633"/>
                <a:gd name="T14" fmla="*/ 2147483647 w 761"/>
                <a:gd name="T15" fmla="*/ 2147483647 h 633"/>
                <a:gd name="T16" fmla="*/ 2147483647 w 761"/>
                <a:gd name="T17" fmla="*/ 2147483647 h 633"/>
                <a:gd name="T18" fmla="*/ 2147483647 w 761"/>
                <a:gd name="T19" fmla="*/ 2147483647 h 633"/>
                <a:gd name="T20" fmla="*/ 2147483647 w 761"/>
                <a:gd name="T21" fmla="*/ 2147483647 h 633"/>
                <a:gd name="T22" fmla="*/ 2147483647 w 761"/>
                <a:gd name="T23" fmla="*/ 2147483647 h 633"/>
                <a:gd name="T24" fmla="*/ 2147483647 w 761"/>
                <a:gd name="T25" fmla="*/ 2147483647 h 633"/>
                <a:gd name="T26" fmla="*/ 2147483647 w 761"/>
                <a:gd name="T27" fmla="*/ 2147483647 h 633"/>
                <a:gd name="T28" fmla="*/ 2147483647 w 761"/>
                <a:gd name="T29" fmla="*/ 2147483647 h 633"/>
                <a:gd name="T30" fmla="*/ 2147483647 w 761"/>
                <a:gd name="T31" fmla="*/ 2147483647 h 633"/>
                <a:gd name="T32" fmla="*/ 2147483647 w 761"/>
                <a:gd name="T33" fmla="*/ 2147483647 h 633"/>
                <a:gd name="T34" fmla="*/ 2147483647 w 761"/>
                <a:gd name="T35" fmla="*/ 2147483647 h 633"/>
                <a:gd name="T36" fmla="*/ 2147483647 w 761"/>
                <a:gd name="T37" fmla="*/ 2147483647 h 633"/>
                <a:gd name="T38" fmla="*/ 2147483647 w 761"/>
                <a:gd name="T39" fmla="*/ 2147483647 h 633"/>
                <a:gd name="T40" fmla="*/ 2147483647 w 761"/>
                <a:gd name="T41" fmla="*/ 2147483647 h 633"/>
                <a:gd name="T42" fmla="*/ 2147483647 w 761"/>
                <a:gd name="T43" fmla="*/ 2147483647 h 633"/>
                <a:gd name="T44" fmla="*/ 2147483647 w 761"/>
                <a:gd name="T45" fmla="*/ 2147483647 h 633"/>
                <a:gd name="T46" fmla="*/ 2147483647 w 761"/>
                <a:gd name="T47" fmla="*/ 2147483647 h 633"/>
                <a:gd name="T48" fmla="*/ 2147483647 w 761"/>
                <a:gd name="T49" fmla="*/ 2147483647 h 633"/>
                <a:gd name="T50" fmla="*/ 2147483647 w 761"/>
                <a:gd name="T51" fmla="*/ 2147483647 h 633"/>
                <a:gd name="T52" fmla="*/ 2147483647 w 761"/>
                <a:gd name="T53" fmla="*/ 2147483647 h 633"/>
                <a:gd name="T54" fmla="*/ 0 w 761"/>
                <a:gd name="T55" fmla="*/ 2147483647 h 633"/>
                <a:gd name="T56" fmla="*/ 2147483647 w 761"/>
                <a:gd name="T57" fmla="*/ 2147483647 h 633"/>
                <a:gd name="T58" fmla="*/ 2147483647 w 761"/>
                <a:gd name="T59" fmla="*/ 2147483647 h 633"/>
                <a:gd name="T60" fmla="*/ 2147483647 w 761"/>
                <a:gd name="T61" fmla="*/ 0 h 633"/>
                <a:gd name="T62" fmla="*/ 2147483647 w 761"/>
                <a:gd name="T63" fmla="*/ 2147483647 h 633"/>
                <a:gd name="T64" fmla="*/ 2147483647 w 761"/>
                <a:gd name="T65" fmla="*/ 2147483647 h 633"/>
                <a:gd name="T66" fmla="*/ 2147483647 w 761"/>
                <a:gd name="T67" fmla="*/ 2147483647 h 633"/>
                <a:gd name="T68" fmla="*/ 2147483647 w 761"/>
                <a:gd name="T69" fmla="*/ 2147483647 h 633"/>
                <a:gd name="T70" fmla="*/ 2147483647 w 761"/>
                <a:gd name="T71" fmla="*/ 2147483647 h 633"/>
                <a:gd name="T72" fmla="*/ 2147483647 w 761"/>
                <a:gd name="T73" fmla="*/ 2147483647 h 633"/>
                <a:gd name="T74" fmla="*/ 2147483647 w 761"/>
                <a:gd name="T75" fmla="*/ 2147483647 h 633"/>
                <a:gd name="T76" fmla="*/ 2147483647 w 761"/>
                <a:gd name="T77" fmla="*/ 2147483647 h 633"/>
                <a:gd name="T78" fmla="*/ 2147483647 w 761"/>
                <a:gd name="T79" fmla="*/ 2147483647 h 633"/>
                <a:gd name="T80" fmla="*/ 2147483647 w 761"/>
                <a:gd name="T81" fmla="*/ 2147483647 h 633"/>
                <a:gd name="T82" fmla="*/ 2147483647 w 761"/>
                <a:gd name="T83" fmla="*/ 2147483647 h 633"/>
                <a:gd name="T84" fmla="*/ 2147483647 w 761"/>
                <a:gd name="T85" fmla="*/ 2147483647 h 633"/>
                <a:gd name="T86" fmla="*/ 2147483647 w 761"/>
                <a:gd name="T87" fmla="*/ 2147483647 h 633"/>
                <a:gd name="T88" fmla="*/ 2147483647 w 761"/>
                <a:gd name="T89" fmla="*/ 2147483647 h 633"/>
                <a:gd name="T90" fmla="*/ 2147483647 w 761"/>
                <a:gd name="T91" fmla="*/ 2147483647 h 633"/>
                <a:gd name="T92" fmla="*/ 2147483647 w 761"/>
                <a:gd name="T93" fmla="*/ 2147483647 h 633"/>
                <a:gd name="T94" fmla="*/ 2147483647 w 761"/>
                <a:gd name="T95" fmla="*/ 2147483647 h 633"/>
                <a:gd name="T96" fmla="*/ 2147483647 w 761"/>
                <a:gd name="T97" fmla="*/ 2147483647 h 633"/>
                <a:gd name="T98" fmla="*/ 2147483647 w 761"/>
                <a:gd name="T99" fmla="*/ 2147483647 h 633"/>
                <a:gd name="T100" fmla="*/ 2147483647 w 761"/>
                <a:gd name="T101" fmla="*/ 2147483647 h 633"/>
                <a:gd name="T102" fmla="*/ 2147483647 w 761"/>
                <a:gd name="T103" fmla="*/ 2147483647 h 633"/>
                <a:gd name="T104" fmla="*/ 2147483647 w 761"/>
                <a:gd name="T105" fmla="*/ 2147483647 h 633"/>
                <a:gd name="T106" fmla="*/ 2147483647 w 761"/>
                <a:gd name="T107" fmla="*/ 2147483647 h 633"/>
                <a:gd name="T108" fmla="*/ 2147483647 w 761"/>
                <a:gd name="T109" fmla="*/ 2147483647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2" name="Freeform 25"/>
            <p:cNvSpPr>
              <a:spLocks/>
            </p:cNvSpPr>
            <p:nvPr/>
          </p:nvSpPr>
          <p:spPr bwMode="invGray">
            <a:xfrm>
              <a:off x="3221038" y="2838450"/>
              <a:ext cx="1497012" cy="1085850"/>
            </a:xfrm>
            <a:custGeom>
              <a:avLst/>
              <a:gdLst>
                <a:gd name="T0" fmla="*/ 2147483647 w 785"/>
                <a:gd name="T1" fmla="*/ 2147483647 h 617"/>
                <a:gd name="T2" fmla="*/ 2147483647 w 785"/>
                <a:gd name="T3" fmla="*/ 2147483647 h 617"/>
                <a:gd name="T4" fmla="*/ 2147483647 w 785"/>
                <a:gd name="T5" fmla="*/ 2147483647 h 617"/>
                <a:gd name="T6" fmla="*/ 2147483647 w 785"/>
                <a:gd name="T7" fmla="*/ 2147483647 h 617"/>
                <a:gd name="T8" fmla="*/ 2147483647 w 785"/>
                <a:gd name="T9" fmla="*/ 2147483647 h 617"/>
                <a:gd name="T10" fmla="*/ 2147483647 w 785"/>
                <a:gd name="T11" fmla="*/ 2147483647 h 617"/>
                <a:gd name="T12" fmla="*/ 2147483647 w 785"/>
                <a:gd name="T13" fmla="*/ 2147483647 h 617"/>
                <a:gd name="T14" fmla="*/ 2147483647 w 785"/>
                <a:gd name="T15" fmla="*/ 2147483647 h 617"/>
                <a:gd name="T16" fmla="*/ 2147483647 w 785"/>
                <a:gd name="T17" fmla="*/ 2147483647 h 617"/>
                <a:gd name="T18" fmla="*/ 2147483647 w 785"/>
                <a:gd name="T19" fmla="*/ 2147483647 h 617"/>
                <a:gd name="T20" fmla="*/ 2147483647 w 785"/>
                <a:gd name="T21" fmla="*/ 2147483647 h 617"/>
                <a:gd name="T22" fmla="*/ 2147483647 w 785"/>
                <a:gd name="T23" fmla="*/ 2147483647 h 617"/>
                <a:gd name="T24" fmla="*/ 2147483647 w 785"/>
                <a:gd name="T25" fmla="*/ 2147483647 h 617"/>
                <a:gd name="T26" fmla="*/ 2147483647 w 785"/>
                <a:gd name="T27" fmla="*/ 2147483647 h 617"/>
                <a:gd name="T28" fmla="*/ 2147483647 w 785"/>
                <a:gd name="T29" fmla="*/ 2147483647 h 617"/>
                <a:gd name="T30" fmla="*/ 2147483647 w 785"/>
                <a:gd name="T31" fmla="*/ 2147483647 h 617"/>
                <a:gd name="T32" fmla="*/ 2147483647 w 785"/>
                <a:gd name="T33" fmla="*/ 2147483647 h 617"/>
                <a:gd name="T34" fmla="*/ 2147483647 w 785"/>
                <a:gd name="T35" fmla="*/ 2147483647 h 617"/>
                <a:gd name="T36" fmla="*/ 2147483647 w 785"/>
                <a:gd name="T37" fmla="*/ 2147483647 h 617"/>
                <a:gd name="T38" fmla="*/ 2147483647 w 785"/>
                <a:gd name="T39" fmla="*/ 2147483647 h 617"/>
                <a:gd name="T40" fmla="*/ 0 w 785"/>
                <a:gd name="T41" fmla="*/ 2147483647 h 617"/>
                <a:gd name="T42" fmla="*/ 2147483647 w 785"/>
                <a:gd name="T43" fmla="*/ 2147483647 h 617"/>
                <a:gd name="T44" fmla="*/ 2147483647 w 785"/>
                <a:gd name="T45" fmla="*/ 2147483647 h 617"/>
                <a:gd name="T46" fmla="*/ 2147483647 w 785"/>
                <a:gd name="T47" fmla="*/ 2147483647 h 617"/>
                <a:gd name="T48" fmla="*/ 2147483647 w 785"/>
                <a:gd name="T49" fmla="*/ 2147483647 h 617"/>
                <a:gd name="T50" fmla="*/ 2147483647 w 785"/>
                <a:gd name="T51" fmla="*/ 2147483647 h 617"/>
                <a:gd name="T52" fmla="*/ 2147483647 w 785"/>
                <a:gd name="T53" fmla="*/ 2147483647 h 617"/>
                <a:gd name="T54" fmla="*/ 2147483647 w 785"/>
                <a:gd name="T55" fmla="*/ 2147483647 h 617"/>
                <a:gd name="T56" fmla="*/ 2147483647 w 785"/>
                <a:gd name="T57" fmla="*/ 2147483647 h 617"/>
                <a:gd name="T58" fmla="*/ 2147483647 w 785"/>
                <a:gd name="T59" fmla="*/ 2147483647 h 617"/>
                <a:gd name="T60" fmla="*/ 2147483647 w 785"/>
                <a:gd name="T61" fmla="*/ 0 h 617"/>
                <a:gd name="T62" fmla="*/ 2147483647 w 785"/>
                <a:gd name="T63" fmla="*/ 2147483647 h 617"/>
                <a:gd name="T64" fmla="*/ 2147483647 w 785"/>
                <a:gd name="T65" fmla="*/ 2147483647 h 617"/>
                <a:gd name="T66" fmla="*/ 2147483647 w 785"/>
                <a:gd name="T67" fmla="*/ 2147483647 h 617"/>
                <a:gd name="T68" fmla="*/ 2147483647 w 785"/>
                <a:gd name="T69" fmla="*/ 2147483647 h 617"/>
                <a:gd name="T70" fmla="*/ 2147483647 w 785"/>
                <a:gd name="T71" fmla="*/ 2147483647 h 617"/>
                <a:gd name="T72" fmla="*/ 2147483647 w 785"/>
                <a:gd name="T73" fmla="*/ 2147483647 h 617"/>
                <a:gd name="T74" fmla="*/ 2147483647 w 785"/>
                <a:gd name="T75" fmla="*/ 2147483647 h 617"/>
                <a:gd name="T76" fmla="*/ 2147483647 w 785"/>
                <a:gd name="T77" fmla="*/ 2147483647 h 617"/>
                <a:gd name="T78" fmla="*/ 2147483647 w 785"/>
                <a:gd name="T79" fmla="*/ 2147483647 h 617"/>
                <a:gd name="T80" fmla="*/ 2147483647 w 785"/>
                <a:gd name="T81" fmla="*/ 2147483647 h 617"/>
                <a:gd name="T82" fmla="*/ 2147483647 w 785"/>
                <a:gd name="T83" fmla="*/ 2147483647 h 617"/>
                <a:gd name="T84" fmla="*/ 2147483647 w 785"/>
                <a:gd name="T85" fmla="*/ 2147483647 h 617"/>
                <a:gd name="T86" fmla="*/ 2147483647 w 785"/>
                <a:gd name="T87" fmla="*/ 2147483647 h 617"/>
                <a:gd name="T88" fmla="*/ 2147483647 w 785"/>
                <a:gd name="T89" fmla="*/ 2147483647 h 617"/>
                <a:gd name="T90" fmla="*/ 2147483647 w 785"/>
                <a:gd name="T91" fmla="*/ 2147483647 h 617"/>
                <a:gd name="T92" fmla="*/ 2147483647 w 785"/>
                <a:gd name="T93" fmla="*/ 2147483647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92D050"/>
            </a:solidFill>
            <a:ln w="12700" cap="rnd" cmpd="sng">
              <a:solidFill>
                <a:schemeClr val="bg1"/>
              </a:solidFill>
              <a:prstDash val="solid"/>
              <a:round/>
              <a:headEnd/>
              <a:tailEnd/>
            </a:ln>
          </p:spPr>
          <p:txBody>
            <a:bodyPr/>
            <a:lstStyle/>
            <a:p>
              <a:endParaRPr lang="zh-CN" altLang="en-US">
                <a:solidFill>
                  <a:schemeClr val="bg1"/>
                </a:solidFill>
              </a:endParaRPr>
            </a:p>
          </p:txBody>
        </p:sp>
        <p:sp>
          <p:nvSpPr>
            <p:cNvPr id="103" name="Freeform 26"/>
            <p:cNvSpPr>
              <a:spLocks/>
            </p:cNvSpPr>
            <p:nvPr/>
          </p:nvSpPr>
          <p:spPr bwMode="gray">
            <a:xfrm>
              <a:off x="5935663" y="4216400"/>
              <a:ext cx="582612" cy="750888"/>
            </a:xfrm>
            <a:custGeom>
              <a:avLst/>
              <a:gdLst>
                <a:gd name="T0" fmla="*/ 2147483647 w 305"/>
                <a:gd name="T1" fmla="*/ 2147483647 h 425"/>
                <a:gd name="T2" fmla="*/ 2147483647 w 305"/>
                <a:gd name="T3" fmla="*/ 2147483647 h 425"/>
                <a:gd name="T4" fmla="*/ 2147483647 w 305"/>
                <a:gd name="T5" fmla="*/ 2147483647 h 425"/>
                <a:gd name="T6" fmla="*/ 2147483647 w 305"/>
                <a:gd name="T7" fmla="*/ 2147483647 h 425"/>
                <a:gd name="T8" fmla="*/ 2147483647 w 305"/>
                <a:gd name="T9" fmla="*/ 2147483647 h 425"/>
                <a:gd name="T10" fmla="*/ 2147483647 w 305"/>
                <a:gd name="T11" fmla="*/ 2147483647 h 425"/>
                <a:gd name="T12" fmla="*/ 2147483647 w 305"/>
                <a:gd name="T13" fmla="*/ 2147483647 h 425"/>
                <a:gd name="T14" fmla="*/ 2147483647 w 305"/>
                <a:gd name="T15" fmla="*/ 2147483647 h 425"/>
                <a:gd name="T16" fmla="*/ 2147483647 w 305"/>
                <a:gd name="T17" fmla="*/ 2147483647 h 425"/>
                <a:gd name="T18" fmla="*/ 2147483647 w 305"/>
                <a:gd name="T19" fmla="*/ 2147483647 h 425"/>
                <a:gd name="T20" fmla="*/ 2147483647 w 305"/>
                <a:gd name="T21" fmla="*/ 2147483647 h 425"/>
                <a:gd name="T22" fmla="*/ 2147483647 w 305"/>
                <a:gd name="T23" fmla="*/ 2147483647 h 425"/>
                <a:gd name="T24" fmla="*/ 2147483647 w 305"/>
                <a:gd name="T25" fmla="*/ 2147483647 h 425"/>
                <a:gd name="T26" fmla="*/ 2147483647 w 305"/>
                <a:gd name="T27" fmla="*/ 2147483647 h 425"/>
                <a:gd name="T28" fmla="*/ 2147483647 w 305"/>
                <a:gd name="T29" fmla="*/ 2147483647 h 425"/>
                <a:gd name="T30" fmla="*/ 2147483647 w 305"/>
                <a:gd name="T31" fmla="*/ 2147483647 h 425"/>
                <a:gd name="T32" fmla="*/ 2147483647 w 305"/>
                <a:gd name="T33" fmla="*/ 2147483647 h 425"/>
                <a:gd name="T34" fmla="*/ 2147483647 w 305"/>
                <a:gd name="T35" fmla="*/ 2147483647 h 425"/>
                <a:gd name="T36" fmla="*/ 2147483647 w 305"/>
                <a:gd name="T37" fmla="*/ 2147483647 h 425"/>
                <a:gd name="T38" fmla="*/ 2147483647 w 305"/>
                <a:gd name="T39" fmla="*/ 2147483647 h 425"/>
                <a:gd name="T40" fmla="*/ 2147483647 w 305"/>
                <a:gd name="T41" fmla="*/ 2147483647 h 425"/>
                <a:gd name="T42" fmla="*/ 2147483647 w 305"/>
                <a:gd name="T43" fmla="*/ 2147483647 h 425"/>
                <a:gd name="T44" fmla="*/ 2147483647 w 305"/>
                <a:gd name="T45" fmla="*/ 2147483647 h 425"/>
                <a:gd name="T46" fmla="*/ 2147483647 w 305"/>
                <a:gd name="T47" fmla="*/ 2147483647 h 425"/>
                <a:gd name="T48" fmla="*/ 2147483647 w 305"/>
                <a:gd name="T49" fmla="*/ 2147483647 h 425"/>
                <a:gd name="T50" fmla="*/ 2147483647 w 305"/>
                <a:gd name="T51" fmla="*/ 2147483647 h 425"/>
                <a:gd name="T52" fmla="*/ 2147483647 w 305"/>
                <a:gd name="T53" fmla="*/ 2147483647 h 425"/>
                <a:gd name="T54" fmla="*/ 2147483647 w 305"/>
                <a:gd name="T55" fmla="*/ 2147483647 h 425"/>
                <a:gd name="T56" fmla="*/ 2147483647 w 305"/>
                <a:gd name="T57" fmla="*/ 2147483647 h 425"/>
                <a:gd name="T58" fmla="*/ 2147483647 w 305"/>
                <a:gd name="T59" fmla="*/ 2147483647 h 425"/>
                <a:gd name="T60" fmla="*/ 2147483647 w 305"/>
                <a:gd name="T61" fmla="*/ 2147483647 h 425"/>
                <a:gd name="T62" fmla="*/ 2147483647 w 305"/>
                <a:gd name="T63" fmla="*/ 2147483647 h 425"/>
                <a:gd name="T64" fmla="*/ 2147483647 w 305"/>
                <a:gd name="T65" fmla="*/ 2147483647 h 425"/>
                <a:gd name="T66" fmla="*/ 2147483647 w 305"/>
                <a:gd name="T67" fmla="*/ 2147483647 h 425"/>
                <a:gd name="T68" fmla="*/ 2147483647 w 305"/>
                <a:gd name="T69" fmla="*/ 2147483647 h 425"/>
                <a:gd name="T70" fmla="*/ 2147483647 w 305"/>
                <a:gd name="T71" fmla="*/ 2147483647 h 425"/>
                <a:gd name="T72" fmla="*/ 0 w 305"/>
                <a:gd name="T73" fmla="*/ 2147483647 h 425"/>
                <a:gd name="T74" fmla="*/ 2147483647 w 305"/>
                <a:gd name="T75" fmla="*/ 2147483647 h 425"/>
                <a:gd name="T76" fmla="*/ 2147483647 w 305"/>
                <a:gd name="T77" fmla="*/ 2147483647 h 425"/>
                <a:gd name="T78" fmla="*/ 2147483647 w 305"/>
                <a:gd name="T79" fmla="*/ 2147483647 h 425"/>
                <a:gd name="T80" fmla="*/ 2147483647 w 305"/>
                <a:gd name="T81" fmla="*/ 2147483647 h 425"/>
                <a:gd name="T82" fmla="*/ 2147483647 w 305"/>
                <a:gd name="T83" fmla="*/ 2147483647 h 425"/>
                <a:gd name="T84" fmla="*/ 2147483647 w 305"/>
                <a:gd name="T85" fmla="*/ 2147483647 h 425"/>
                <a:gd name="T86" fmla="*/ 2147483647 w 305"/>
                <a:gd name="T87" fmla="*/ 2147483647 h 425"/>
                <a:gd name="T88" fmla="*/ 2147483647 w 305"/>
                <a:gd name="T89" fmla="*/ 2147483647 h 425"/>
                <a:gd name="T90" fmla="*/ 2147483647 w 305"/>
                <a:gd name="T91" fmla="*/ 2147483647 h 425"/>
                <a:gd name="T92" fmla="*/ 2147483647 w 305"/>
                <a:gd name="T93" fmla="*/ 2147483647 h 425"/>
                <a:gd name="T94" fmla="*/ 2147483647 w 305"/>
                <a:gd name="T95" fmla="*/ 2147483647 h 425"/>
                <a:gd name="T96" fmla="*/ 2147483647 w 305"/>
                <a:gd name="T97" fmla="*/ 0 h 425"/>
                <a:gd name="T98" fmla="*/ 2147483647 w 305"/>
                <a:gd name="T99" fmla="*/ 2147483647 h 425"/>
                <a:gd name="T100" fmla="*/ 2147483647 w 305"/>
                <a:gd name="T101" fmla="*/ 2147483647 h 425"/>
                <a:gd name="T102" fmla="*/ 2147483647 w 305"/>
                <a:gd name="T103" fmla="*/ 2147483647 h 425"/>
                <a:gd name="T104" fmla="*/ 2147483647 w 305"/>
                <a:gd name="T105" fmla="*/ 2147483647 h 425"/>
                <a:gd name="T106" fmla="*/ 2147483647 w 305"/>
                <a:gd name="T107" fmla="*/ 2147483647 h 425"/>
                <a:gd name="T108" fmla="*/ 2147483647 w 305"/>
                <a:gd name="T109" fmla="*/ 0 h 425"/>
                <a:gd name="T110" fmla="*/ 2147483647 w 305"/>
                <a:gd name="T111" fmla="*/ 2147483647 h 425"/>
                <a:gd name="T112" fmla="*/ 2147483647 w 305"/>
                <a:gd name="T113" fmla="*/ 2147483647 h 425"/>
                <a:gd name="T114" fmla="*/ 2147483647 w 305"/>
                <a:gd name="T115" fmla="*/ 2147483647 h 425"/>
                <a:gd name="T116" fmla="*/ 2147483647 w 305"/>
                <a:gd name="T117" fmla="*/ 2147483647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4" name="Freeform 27"/>
            <p:cNvSpPr>
              <a:spLocks/>
            </p:cNvSpPr>
            <p:nvPr/>
          </p:nvSpPr>
          <p:spPr bwMode="gray">
            <a:xfrm>
              <a:off x="5354638" y="4216400"/>
              <a:ext cx="673100" cy="736600"/>
            </a:xfrm>
            <a:custGeom>
              <a:avLst/>
              <a:gdLst>
                <a:gd name="T0" fmla="*/ 2147483647 w 353"/>
                <a:gd name="T1" fmla="*/ 2147483647 h 417"/>
                <a:gd name="T2" fmla="*/ 2147483647 w 353"/>
                <a:gd name="T3" fmla="*/ 2147483647 h 417"/>
                <a:gd name="T4" fmla="*/ 2147483647 w 353"/>
                <a:gd name="T5" fmla="*/ 2147483647 h 417"/>
                <a:gd name="T6" fmla="*/ 2147483647 w 353"/>
                <a:gd name="T7" fmla="*/ 2147483647 h 417"/>
                <a:gd name="T8" fmla="*/ 2147483647 w 353"/>
                <a:gd name="T9" fmla="*/ 2147483647 h 417"/>
                <a:gd name="T10" fmla="*/ 2147483647 w 353"/>
                <a:gd name="T11" fmla="*/ 2147483647 h 417"/>
                <a:gd name="T12" fmla="*/ 2147483647 w 353"/>
                <a:gd name="T13" fmla="*/ 2147483647 h 417"/>
                <a:gd name="T14" fmla="*/ 2147483647 w 353"/>
                <a:gd name="T15" fmla="*/ 2147483647 h 417"/>
                <a:gd name="T16" fmla="*/ 2147483647 w 353"/>
                <a:gd name="T17" fmla="*/ 2147483647 h 417"/>
                <a:gd name="T18" fmla="*/ 2147483647 w 353"/>
                <a:gd name="T19" fmla="*/ 2147483647 h 417"/>
                <a:gd name="T20" fmla="*/ 2147483647 w 353"/>
                <a:gd name="T21" fmla="*/ 2147483647 h 417"/>
                <a:gd name="T22" fmla="*/ 2147483647 w 353"/>
                <a:gd name="T23" fmla="*/ 2147483647 h 417"/>
                <a:gd name="T24" fmla="*/ 2147483647 w 353"/>
                <a:gd name="T25" fmla="*/ 2147483647 h 417"/>
                <a:gd name="T26" fmla="*/ 2147483647 w 353"/>
                <a:gd name="T27" fmla="*/ 2147483647 h 417"/>
                <a:gd name="T28" fmla="*/ 2147483647 w 353"/>
                <a:gd name="T29" fmla="*/ 2147483647 h 417"/>
                <a:gd name="T30" fmla="*/ 2147483647 w 353"/>
                <a:gd name="T31" fmla="*/ 2147483647 h 417"/>
                <a:gd name="T32" fmla="*/ 2147483647 w 353"/>
                <a:gd name="T33" fmla="*/ 2147483647 h 417"/>
                <a:gd name="T34" fmla="*/ 2147483647 w 353"/>
                <a:gd name="T35" fmla="*/ 2147483647 h 417"/>
                <a:gd name="T36" fmla="*/ 2147483647 w 353"/>
                <a:gd name="T37" fmla="*/ 2147483647 h 417"/>
                <a:gd name="T38" fmla="*/ 2147483647 w 353"/>
                <a:gd name="T39" fmla="*/ 2147483647 h 417"/>
                <a:gd name="T40" fmla="*/ 2147483647 w 353"/>
                <a:gd name="T41" fmla="*/ 2147483647 h 417"/>
                <a:gd name="T42" fmla="*/ 2147483647 w 353"/>
                <a:gd name="T43" fmla="*/ 2147483647 h 417"/>
                <a:gd name="T44" fmla="*/ 2147483647 w 353"/>
                <a:gd name="T45" fmla="*/ 2147483647 h 417"/>
                <a:gd name="T46" fmla="*/ 2147483647 w 353"/>
                <a:gd name="T47" fmla="*/ 2147483647 h 417"/>
                <a:gd name="T48" fmla="*/ 0 w 353"/>
                <a:gd name="T49" fmla="*/ 2147483647 h 417"/>
                <a:gd name="T50" fmla="*/ 2147483647 w 353"/>
                <a:gd name="T51" fmla="*/ 2147483647 h 417"/>
                <a:gd name="T52" fmla="*/ 2147483647 w 353"/>
                <a:gd name="T53" fmla="*/ 2147483647 h 417"/>
                <a:gd name="T54" fmla="*/ 2147483647 w 353"/>
                <a:gd name="T55" fmla="*/ 2147483647 h 417"/>
                <a:gd name="T56" fmla="*/ 2147483647 w 353"/>
                <a:gd name="T57" fmla="*/ 2147483647 h 417"/>
                <a:gd name="T58" fmla="*/ 2147483647 w 353"/>
                <a:gd name="T59" fmla="*/ 2147483647 h 417"/>
                <a:gd name="T60" fmla="*/ 2147483647 w 353"/>
                <a:gd name="T61" fmla="*/ 0 h 417"/>
                <a:gd name="T62" fmla="*/ 2147483647 w 353"/>
                <a:gd name="T63" fmla="*/ 2147483647 h 417"/>
                <a:gd name="T64" fmla="*/ 2147483647 w 353"/>
                <a:gd name="T65" fmla="*/ 2147483647 h 417"/>
                <a:gd name="T66" fmla="*/ 2147483647 w 353"/>
                <a:gd name="T67" fmla="*/ 2147483647 h 417"/>
                <a:gd name="T68" fmla="*/ 2147483647 w 353"/>
                <a:gd name="T69" fmla="*/ 2147483647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5" name="Freeform 28"/>
            <p:cNvSpPr>
              <a:spLocks/>
            </p:cNvSpPr>
            <p:nvPr/>
          </p:nvSpPr>
          <p:spPr bwMode="gray">
            <a:xfrm>
              <a:off x="5295900" y="3797300"/>
              <a:ext cx="931863" cy="561975"/>
            </a:xfrm>
            <a:custGeom>
              <a:avLst/>
              <a:gdLst>
                <a:gd name="T0" fmla="*/ 2147483647 w 489"/>
                <a:gd name="T1" fmla="*/ 2147483647 h 321"/>
                <a:gd name="T2" fmla="*/ 2147483647 w 489"/>
                <a:gd name="T3" fmla="*/ 2147483647 h 321"/>
                <a:gd name="T4" fmla="*/ 2147483647 w 489"/>
                <a:gd name="T5" fmla="*/ 2147483647 h 321"/>
                <a:gd name="T6" fmla="*/ 2147483647 w 489"/>
                <a:gd name="T7" fmla="*/ 2147483647 h 321"/>
                <a:gd name="T8" fmla="*/ 2147483647 w 489"/>
                <a:gd name="T9" fmla="*/ 2147483647 h 321"/>
                <a:gd name="T10" fmla="*/ 2147483647 w 489"/>
                <a:gd name="T11" fmla="*/ 2147483647 h 321"/>
                <a:gd name="T12" fmla="*/ 2147483647 w 489"/>
                <a:gd name="T13" fmla="*/ 2147483647 h 321"/>
                <a:gd name="T14" fmla="*/ 2147483647 w 489"/>
                <a:gd name="T15" fmla="*/ 2147483647 h 321"/>
                <a:gd name="T16" fmla="*/ 2147483647 w 489"/>
                <a:gd name="T17" fmla="*/ 2147483647 h 321"/>
                <a:gd name="T18" fmla="*/ 2147483647 w 489"/>
                <a:gd name="T19" fmla="*/ 2147483647 h 321"/>
                <a:gd name="T20" fmla="*/ 2147483647 w 489"/>
                <a:gd name="T21" fmla="*/ 2147483647 h 321"/>
                <a:gd name="T22" fmla="*/ 2147483647 w 489"/>
                <a:gd name="T23" fmla="*/ 2147483647 h 321"/>
                <a:gd name="T24" fmla="*/ 2147483647 w 489"/>
                <a:gd name="T25" fmla="*/ 2147483647 h 321"/>
                <a:gd name="T26" fmla="*/ 2147483647 w 489"/>
                <a:gd name="T27" fmla="*/ 2147483647 h 321"/>
                <a:gd name="T28" fmla="*/ 2147483647 w 489"/>
                <a:gd name="T29" fmla="*/ 2147483647 h 321"/>
                <a:gd name="T30" fmla="*/ 2147483647 w 489"/>
                <a:gd name="T31" fmla="*/ 2147483647 h 321"/>
                <a:gd name="T32" fmla="*/ 2147483647 w 489"/>
                <a:gd name="T33" fmla="*/ 2147483647 h 321"/>
                <a:gd name="T34" fmla="*/ 2147483647 w 489"/>
                <a:gd name="T35" fmla="*/ 2147483647 h 321"/>
                <a:gd name="T36" fmla="*/ 2147483647 w 489"/>
                <a:gd name="T37" fmla="*/ 2147483647 h 321"/>
                <a:gd name="T38" fmla="*/ 2147483647 w 489"/>
                <a:gd name="T39" fmla="*/ 2147483647 h 321"/>
                <a:gd name="T40" fmla="*/ 0 w 489"/>
                <a:gd name="T41" fmla="*/ 2147483647 h 321"/>
                <a:gd name="T42" fmla="*/ 2147483647 w 489"/>
                <a:gd name="T43" fmla="*/ 2147483647 h 321"/>
                <a:gd name="T44" fmla="*/ 2147483647 w 489"/>
                <a:gd name="T45" fmla="*/ 2147483647 h 321"/>
                <a:gd name="T46" fmla="*/ 0 w 489"/>
                <a:gd name="T47" fmla="*/ 2147483647 h 321"/>
                <a:gd name="T48" fmla="*/ 0 w 489"/>
                <a:gd name="T49" fmla="*/ 2147483647 h 321"/>
                <a:gd name="T50" fmla="*/ 2147483647 w 489"/>
                <a:gd name="T51" fmla="*/ 2147483647 h 321"/>
                <a:gd name="T52" fmla="*/ 2147483647 w 489"/>
                <a:gd name="T53" fmla="*/ 2147483647 h 321"/>
                <a:gd name="T54" fmla="*/ 2147483647 w 489"/>
                <a:gd name="T55" fmla="*/ 2147483647 h 321"/>
                <a:gd name="T56" fmla="*/ 2147483647 w 489"/>
                <a:gd name="T57" fmla="*/ 2147483647 h 321"/>
                <a:gd name="T58" fmla="*/ 2147483647 w 489"/>
                <a:gd name="T59" fmla="*/ 2147483647 h 321"/>
                <a:gd name="T60" fmla="*/ 2147483647 w 489"/>
                <a:gd name="T61" fmla="*/ 2147483647 h 321"/>
                <a:gd name="T62" fmla="*/ 2147483647 w 489"/>
                <a:gd name="T63" fmla="*/ 2147483647 h 321"/>
                <a:gd name="T64" fmla="*/ 2147483647 w 489"/>
                <a:gd name="T65" fmla="*/ 2147483647 h 321"/>
                <a:gd name="T66" fmla="*/ 2147483647 w 489"/>
                <a:gd name="T67" fmla="*/ 2147483647 h 321"/>
                <a:gd name="T68" fmla="*/ 2147483647 w 489"/>
                <a:gd name="T69" fmla="*/ 2147483647 h 321"/>
                <a:gd name="T70" fmla="*/ 2147483647 w 489"/>
                <a:gd name="T71" fmla="*/ 2147483647 h 321"/>
                <a:gd name="T72" fmla="*/ 2147483647 w 489"/>
                <a:gd name="T73" fmla="*/ 2147483647 h 321"/>
                <a:gd name="T74" fmla="*/ 2147483647 w 489"/>
                <a:gd name="T75" fmla="*/ 0 h 321"/>
                <a:gd name="T76" fmla="*/ 2147483647 w 489"/>
                <a:gd name="T77" fmla="*/ 2147483647 h 321"/>
                <a:gd name="T78" fmla="*/ 2147483647 w 489"/>
                <a:gd name="T79" fmla="*/ 2147483647 h 321"/>
                <a:gd name="T80" fmla="*/ 2147483647 w 489"/>
                <a:gd name="T81" fmla="*/ 2147483647 h 321"/>
                <a:gd name="T82" fmla="*/ 2147483647 w 489"/>
                <a:gd name="T83" fmla="*/ 2147483647 h 321"/>
                <a:gd name="T84" fmla="*/ 2147483647 w 489"/>
                <a:gd name="T85" fmla="*/ 2147483647 h 321"/>
                <a:gd name="T86" fmla="*/ 2147483647 w 489"/>
                <a:gd name="T87" fmla="*/ 2147483647 h 321"/>
                <a:gd name="T88" fmla="*/ 2147483647 w 489"/>
                <a:gd name="T89" fmla="*/ 2147483647 h 321"/>
                <a:gd name="T90" fmla="*/ 2147483647 w 489"/>
                <a:gd name="T91" fmla="*/ 2147483647 h 321"/>
                <a:gd name="T92" fmla="*/ 2147483647 w 489"/>
                <a:gd name="T93" fmla="*/ 2147483647 h 321"/>
                <a:gd name="T94" fmla="*/ 2147483647 w 489"/>
                <a:gd name="T95" fmla="*/ 2147483647 h 321"/>
                <a:gd name="T96" fmla="*/ 2147483647 w 489"/>
                <a:gd name="T97" fmla="*/ 2147483647 h 321"/>
                <a:gd name="T98" fmla="*/ 2147483647 w 489"/>
                <a:gd name="T99" fmla="*/ 2147483647 h 321"/>
                <a:gd name="T100" fmla="*/ 2147483647 w 489"/>
                <a:gd name="T101" fmla="*/ 2147483647 h 321"/>
                <a:gd name="T102" fmla="*/ 2147483647 w 489"/>
                <a:gd name="T103" fmla="*/ 2147483647 h 321"/>
                <a:gd name="T104" fmla="*/ 2147483647 w 489"/>
                <a:gd name="T105" fmla="*/ 2147483647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6" name="Freeform 29"/>
            <p:cNvSpPr>
              <a:spLocks/>
            </p:cNvSpPr>
            <p:nvPr/>
          </p:nvSpPr>
          <p:spPr bwMode="gray">
            <a:xfrm>
              <a:off x="6042025" y="3598863"/>
              <a:ext cx="581025" cy="677862"/>
            </a:xfrm>
            <a:custGeom>
              <a:avLst/>
              <a:gdLst>
                <a:gd name="T0" fmla="*/ 2147483647 w 305"/>
                <a:gd name="T1" fmla="*/ 0 h 385"/>
                <a:gd name="T2" fmla="*/ 2147483647 w 305"/>
                <a:gd name="T3" fmla="*/ 2147483647 h 385"/>
                <a:gd name="T4" fmla="*/ 2147483647 w 305"/>
                <a:gd name="T5" fmla="*/ 2147483647 h 385"/>
                <a:gd name="T6" fmla="*/ 2147483647 w 305"/>
                <a:gd name="T7" fmla="*/ 2147483647 h 385"/>
                <a:gd name="T8" fmla="*/ 2147483647 w 305"/>
                <a:gd name="T9" fmla="*/ 2147483647 h 385"/>
                <a:gd name="T10" fmla="*/ 2147483647 w 305"/>
                <a:gd name="T11" fmla="*/ 2147483647 h 385"/>
                <a:gd name="T12" fmla="*/ 2147483647 w 305"/>
                <a:gd name="T13" fmla="*/ 2147483647 h 385"/>
                <a:gd name="T14" fmla="*/ 2147483647 w 305"/>
                <a:gd name="T15" fmla="*/ 2147483647 h 385"/>
                <a:gd name="T16" fmla="*/ 2147483647 w 305"/>
                <a:gd name="T17" fmla="*/ 2147483647 h 385"/>
                <a:gd name="T18" fmla="*/ 2147483647 w 305"/>
                <a:gd name="T19" fmla="*/ 2147483647 h 385"/>
                <a:gd name="T20" fmla="*/ 2147483647 w 305"/>
                <a:gd name="T21" fmla="*/ 2147483647 h 385"/>
                <a:gd name="T22" fmla="*/ 2147483647 w 305"/>
                <a:gd name="T23" fmla="*/ 2147483647 h 385"/>
                <a:gd name="T24" fmla="*/ 2147483647 w 305"/>
                <a:gd name="T25" fmla="*/ 2147483647 h 385"/>
                <a:gd name="T26" fmla="*/ 2147483647 w 305"/>
                <a:gd name="T27" fmla="*/ 2147483647 h 385"/>
                <a:gd name="T28" fmla="*/ 2147483647 w 305"/>
                <a:gd name="T29" fmla="*/ 2147483647 h 385"/>
                <a:gd name="T30" fmla="*/ 2147483647 w 305"/>
                <a:gd name="T31" fmla="*/ 2147483647 h 385"/>
                <a:gd name="T32" fmla="*/ 2147483647 w 305"/>
                <a:gd name="T33" fmla="*/ 2147483647 h 385"/>
                <a:gd name="T34" fmla="*/ 2147483647 w 305"/>
                <a:gd name="T35" fmla="*/ 2147483647 h 385"/>
                <a:gd name="T36" fmla="*/ 2147483647 w 305"/>
                <a:gd name="T37" fmla="*/ 2147483647 h 385"/>
                <a:gd name="T38" fmla="*/ 2147483647 w 305"/>
                <a:gd name="T39" fmla="*/ 2147483647 h 385"/>
                <a:gd name="T40" fmla="*/ 2147483647 w 305"/>
                <a:gd name="T41" fmla="*/ 2147483647 h 385"/>
                <a:gd name="T42" fmla="*/ 2147483647 w 305"/>
                <a:gd name="T43" fmla="*/ 2147483647 h 385"/>
                <a:gd name="T44" fmla="*/ 2147483647 w 305"/>
                <a:gd name="T45" fmla="*/ 2147483647 h 385"/>
                <a:gd name="T46" fmla="*/ 2147483647 w 305"/>
                <a:gd name="T47" fmla="*/ 2147483647 h 385"/>
                <a:gd name="T48" fmla="*/ 2147483647 w 305"/>
                <a:gd name="T49" fmla="*/ 2147483647 h 385"/>
                <a:gd name="T50" fmla="*/ 2147483647 w 305"/>
                <a:gd name="T51" fmla="*/ 2147483647 h 385"/>
                <a:gd name="T52" fmla="*/ 0 w 305"/>
                <a:gd name="T53" fmla="*/ 2147483647 h 385"/>
                <a:gd name="T54" fmla="*/ 2147483647 w 305"/>
                <a:gd name="T55" fmla="*/ 2147483647 h 385"/>
                <a:gd name="T56" fmla="*/ 2147483647 w 305"/>
                <a:gd name="T57" fmla="*/ 2147483647 h 385"/>
                <a:gd name="T58" fmla="*/ 2147483647 w 305"/>
                <a:gd name="T59" fmla="*/ 2147483647 h 385"/>
                <a:gd name="T60" fmla="*/ 2147483647 w 305"/>
                <a:gd name="T61" fmla="*/ 2147483647 h 385"/>
                <a:gd name="T62" fmla="*/ 2147483647 w 305"/>
                <a:gd name="T63" fmla="*/ 214748364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7" name="Freeform 30"/>
            <p:cNvSpPr>
              <a:spLocks/>
            </p:cNvSpPr>
            <p:nvPr/>
          </p:nvSpPr>
          <p:spPr bwMode="gray">
            <a:xfrm>
              <a:off x="5524500" y="3387725"/>
              <a:ext cx="719138" cy="633413"/>
            </a:xfrm>
            <a:custGeom>
              <a:avLst/>
              <a:gdLst>
                <a:gd name="T0" fmla="*/ 2147483647 w 377"/>
                <a:gd name="T1" fmla="*/ 2147483647 h 361"/>
                <a:gd name="T2" fmla="*/ 2147483647 w 377"/>
                <a:gd name="T3" fmla="*/ 0 h 361"/>
                <a:gd name="T4" fmla="*/ 2147483647 w 377"/>
                <a:gd name="T5" fmla="*/ 2147483647 h 361"/>
                <a:gd name="T6" fmla="*/ 2147483647 w 377"/>
                <a:gd name="T7" fmla="*/ 2147483647 h 361"/>
                <a:gd name="T8" fmla="*/ 2147483647 w 377"/>
                <a:gd name="T9" fmla="*/ 2147483647 h 361"/>
                <a:gd name="T10" fmla="*/ 2147483647 w 377"/>
                <a:gd name="T11" fmla="*/ 2147483647 h 361"/>
                <a:gd name="T12" fmla="*/ 2147483647 w 377"/>
                <a:gd name="T13" fmla="*/ 2147483647 h 361"/>
                <a:gd name="T14" fmla="*/ 2147483647 w 377"/>
                <a:gd name="T15" fmla="*/ 2147483647 h 361"/>
                <a:gd name="T16" fmla="*/ 2147483647 w 377"/>
                <a:gd name="T17" fmla="*/ 2147483647 h 361"/>
                <a:gd name="T18" fmla="*/ 2147483647 w 377"/>
                <a:gd name="T19" fmla="*/ 2147483647 h 361"/>
                <a:gd name="T20" fmla="*/ 2147483647 w 377"/>
                <a:gd name="T21" fmla="*/ 2147483647 h 361"/>
                <a:gd name="T22" fmla="*/ 2147483647 w 377"/>
                <a:gd name="T23" fmla="*/ 2147483647 h 361"/>
                <a:gd name="T24" fmla="*/ 2147483647 w 377"/>
                <a:gd name="T25" fmla="*/ 2147483647 h 361"/>
                <a:gd name="T26" fmla="*/ 2147483647 w 377"/>
                <a:gd name="T27" fmla="*/ 2147483647 h 361"/>
                <a:gd name="T28" fmla="*/ 2147483647 w 377"/>
                <a:gd name="T29" fmla="*/ 2147483647 h 361"/>
                <a:gd name="T30" fmla="*/ 2147483647 w 377"/>
                <a:gd name="T31" fmla="*/ 2147483647 h 361"/>
                <a:gd name="T32" fmla="*/ 2147483647 w 377"/>
                <a:gd name="T33" fmla="*/ 2147483647 h 361"/>
                <a:gd name="T34" fmla="*/ 2147483647 w 377"/>
                <a:gd name="T35" fmla="*/ 2147483647 h 361"/>
                <a:gd name="T36" fmla="*/ 2147483647 w 377"/>
                <a:gd name="T37" fmla="*/ 2147483647 h 361"/>
                <a:gd name="T38" fmla="*/ 2147483647 w 377"/>
                <a:gd name="T39" fmla="*/ 2147483647 h 361"/>
                <a:gd name="T40" fmla="*/ 2147483647 w 377"/>
                <a:gd name="T41" fmla="*/ 2147483647 h 361"/>
                <a:gd name="T42" fmla="*/ 2147483647 w 377"/>
                <a:gd name="T43" fmla="*/ 2147483647 h 361"/>
                <a:gd name="T44" fmla="*/ 2147483647 w 377"/>
                <a:gd name="T45" fmla="*/ 2147483647 h 361"/>
                <a:gd name="T46" fmla="*/ 2147483647 w 377"/>
                <a:gd name="T47" fmla="*/ 2147483647 h 361"/>
                <a:gd name="T48" fmla="*/ 2147483647 w 377"/>
                <a:gd name="T49" fmla="*/ 2147483647 h 361"/>
                <a:gd name="T50" fmla="*/ 2147483647 w 377"/>
                <a:gd name="T51" fmla="*/ 2147483647 h 361"/>
                <a:gd name="T52" fmla="*/ 2147483647 w 377"/>
                <a:gd name="T53" fmla="*/ 2147483647 h 361"/>
                <a:gd name="T54" fmla="*/ 2147483647 w 377"/>
                <a:gd name="T55" fmla="*/ 2147483647 h 361"/>
                <a:gd name="T56" fmla="*/ 2147483647 w 377"/>
                <a:gd name="T57" fmla="*/ 2147483647 h 361"/>
                <a:gd name="T58" fmla="*/ 2147483647 w 377"/>
                <a:gd name="T59" fmla="*/ 2147483647 h 361"/>
                <a:gd name="T60" fmla="*/ 2147483647 w 377"/>
                <a:gd name="T61" fmla="*/ 2147483647 h 361"/>
                <a:gd name="T62" fmla="*/ 2147483647 w 377"/>
                <a:gd name="T63" fmla="*/ 2147483647 h 361"/>
                <a:gd name="T64" fmla="*/ 2147483647 w 377"/>
                <a:gd name="T65" fmla="*/ 2147483647 h 361"/>
                <a:gd name="T66" fmla="*/ 2147483647 w 377"/>
                <a:gd name="T67" fmla="*/ 2147483647 h 361"/>
                <a:gd name="T68" fmla="*/ 2147483647 w 377"/>
                <a:gd name="T69" fmla="*/ 2147483647 h 361"/>
                <a:gd name="T70" fmla="*/ 2147483647 w 377"/>
                <a:gd name="T71" fmla="*/ 2147483647 h 361"/>
                <a:gd name="T72" fmla="*/ 2147483647 w 377"/>
                <a:gd name="T73" fmla="*/ 2147483647 h 361"/>
                <a:gd name="T74" fmla="*/ 2147483647 w 377"/>
                <a:gd name="T75" fmla="*/ 2147483647 h 361"/>
                <a:gd name="T76" fmla="*/ 2147483647 w 377"/>
                <a:gd name="T77" fmla="*/ 2147483647 h 361"/>
                <a:gd name="T78" fmla="*/ 2147483647 w 377"/>
                <a:gd name="T79" fmla="*/ 2147483647 h 361"/>
                <a:gd name="T80" fmla="*/ 2147483647 w 377"/>
                <a:gd name="T81" fmla="*/ 2147483647 h 361"/>
                <a:gd name="T82" fmla="*/ 2147483647 w 377"/>
                <a:gd name="T83" fmla="*/ 2147483647 h 361"/>
                <a:gd name="T84" fmla="*/ 0 w 377"/>
                <a:gd name="T85" fmla="*/ 2147483647 h 361"/>
                <a:gd name="T86" fmla="*/ 2147483647 w 377"/>
                <a:gd name="T87" fmla="*/ 2147483647 h 361"/>
                <a:gd name="T88" fmla="*/ 2147483647 w 377"/>
                <a:gd name="T89" fmla="*/ 2147483647 h 361"/>
                <a:gd name="T90" fmla="*/ 2147483647 w 377"/>
                <a:gd name="T91" fmla="*/ 2147483647 h 361"/>
                <a:gd name="T92" fmla="*/ 2147483647 w 377"/>
                <a:gd name="T93" fmla="*/ 2147483647 h 361"/>
                <a:gd name="T94" fmla="*/ 2147483647 w 377"/>
                <a:gd name="T95" fmla="*/ 2147483647 h 361"/>
                <a:gd name="T96" fmla="*/ 2147483647 w 377"/>
                <a:gd name="T97" fmla="*/ 2147483647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92D050"/>
            </a:solidFill>
            <a:ln w="12700" cap="rnd" cmpd="sng">
              <a:solidFill>
                <a:schemeClr val="bg1"/>
              </a:solidFill>
              <a:prstDash val="solid"/>
              <a:round/>
              <a:headEnd/>
              <a:tailEnd/>
            </a:ln>
          </p:spPr>
          <p:txBody>
            <a:bodyPr/>
            <a:lstStyle/>
            <a:p>
              <a:endParaRPr lang="zh-CN" altLang="en-US">
                <a:solidFill>
                  <a:schemeClr val="bg1"/>
                </a:solidFill>
              </a:endParaRPr>
            </a:p>
          </p:txBody>
        </p:sp>
        <p:sp>
          <p:nvSpPr>
            <p:cNvPr id="108" name="Freeform 31"/>
            <p:cNvSpPr>
              <a:spLocks/>
            </p:cNvSpPr>
            <p:nvPr/>
          </p:nvSpPr>
          <p:spPr bwMode="invGray">
            <a:xfrm>
              <a:off x="5510213" y="2811463"/>
              <a:ext cx="474662" cy="804862"/>
            </a:xfrm>
            <a:custGeom>
              <a:avLst/>
              <a:gdLst>
                <a:gd name="T0" fmla="*/ 2147483647 w 249"/>
                <a:gd name="T1" fmla="*/ 2147483647 h 457"/>
                <a:gd name="T2" fmla="*/ 2147483647 w 249"/>
                <a:gd name="T3" fmla="*/ 2147483647 h 457"/>
                <a:gd name="T4" fmla="*/ 2147483647 w 249"/>
                <a:gd name="T5" fmla="*/ 2147483647 h 457"/>
                <a:gd name="T6" fmla="*/ 2147483647 w 249"/>
                <a:gd name="T7" fmla="*/ 2147483647 h 457"/>
                <a:gd name="T8" fmla="*/ 2147483647 w 249"/>
                <a:gd name="T9" fmla="*/ 2147483647 h 457"/>
                <a:gd name="T10" fmla="*/ 2147483647 w 249"/>
                <a:gd name="T11" fmla="*/ 2147483647 h 457"/>
                <a:gd name="T12" fmla="*/ 2147483647 w 249"/>
                <a:gd name="T13" fmla="*/ 2147483647 h 457"/>
                <a:gd name="T14" fmla="*/ 0 w 249"/>
                <a:gd name="T15" fmla="*/ 2147483647 h 457"/>
                <a:gd name="T16" fmla="*/ 2147483647 w 249"/>
                <a:gd name="T17" fmla="*/ 2147483647 h 457"/>
                <a:gd name="T18" fmla="*/ 2147483647 w 249"/>
                <a:gd name="T19" fmla="*/ 2147483647 h 457"/>
                <a:gd name="T20" fmla="*/ 2147483647 w 249"/>
                <a:gd name="T21" fmla="*/ 2147483647 h 457"/>
                <a:gd name="T22" fmla="*/ 2147483647 w 249"/>
                <a:gd name="T23" fmla="*/ 2147483647 h 457"/>
                <a:gd name="T24" fmla="*/ 2147483647 w 249"/>
                <a:gd name="T25" fmla="*/ 2147483647 h 457"/>
                <a:gd name="T26" fmla="*/ 2147483647 w 249"/>
                <a:gd name="T27" fmla="*/ 2147483647 h 457"/>
                <a:gd name="T28" fmla="*/ 2147483647 w 249"/>
                <a:gd name="T29" fmla="*/ 2147483647 h 457"/>
                <a:gd name="T30" fmla="*/ 2147483647 w 249"/>
                <a:gd name="T31" fmla="*/ 2147483647 h 457"/>
                <a:gd name="T32" fmla="*/ 2147483647 w 249"/>
                <a:gd name="T33" fmla="*/ 2147483647 h 457"/>
                <a:gd name="T34" fmla="*/ 2147483647 w 249"/>
                <a:gd name="T35" fmla="*/ 2147483647 h 457"/>
                <a:gd name="T36" fmla="*/ 2147483647 w 249"/>
                <a:gd name="T37" fmla="*/ 2147483647 h 457"/>
                <a:gd name="T38" fmla="*/ 2147483647 w 249"/>
                <a:gd name="T39" fmla="*/ 2147483647 h 457"/>
                <a:gd name="T40" fmla="*/ 2147483647 w 249"/>
                <a:gd name="T41" fmla="*/ 2147483647 h 457"/>
                <a:gd name="T42" fmla="*/ 2147483647 w 249"/>
                <a:gd name="T43" fmla="*/ 0 h 457"/>
                <a:gd name="T44" fmla="*/ 2147483647 w 249"/>
                <a:gd name="T45" fmla="*/ 2147483647 h 457"/>
                <a:gd name="T46" fmla="*/ 2147483647 w 249"/>
                <a:gd name="T47" fmla="*/ 0 h 457"/>
                <a:gd name="T48" fmla="*/ 2147483647 w 249"/>
                <a:gd name="T49" fmla="*/ 2147483647 h 457"/>
                <a:gd name="T50" fmla="*/ 2147483647 w 249"/>
                <a:gd name="T51" fmla="*/ 2147483647 h 457"/>
                <a:gd name="T52" fmla="*/ 2147483647 w 249"/>
                <a:gd name="T53" fmla="*/ 2147483647 h 457"/>
                <a:gd name="T54" fmla="*/ 2147483647 w 249"/>
                <a:gd name="T55" fmla="*/ 2147483647 h 457"/>
                <a:gd name="T56" fmla="*/ 2147483647 w 249"/>
                <a:gd name="T57" fmla="*/ 2147483647 h 457"/>
                <a:gd name="T58" fmla="*/ 2147483647 w 249"/>
                <a:gd name="T59" fmla="*/ 2147483647 h 457"/>
                <a:gd name="T60" fmla="*/ 2147483647 w 249"/>
                <a:gd name="T61" fmla="*/ 2147483647 h 457"/>
                <a:gd name="T62" fmla="*/ 2147483647 w 249"/>
                <a:gd name="T63" fmla="*/ 2147483647 h 457"/>
                <a:gd name="T64" fmla="*/ 2147483647 w 249"/>
                <a:gd name="T65" fmla="*/ 2147483647 h 457"/>
                <a:gd name="T66" fmla="*/ 2147483647 w 249"/>
                <a:gd name="T67" fmla="*/ 2147483647 h 457"/>
                <a:gd name="T68" fmla="*/ 2147483647 w 249"/>
                <a:gd name="T69" fmla="*/ 2147483647 h 457"/>
                <a:gd name="T70" fmla="*/ 2147483647 w 249"/>
                <a:gd name="T71" fmla="*/ 2147483647 h 457"/>
                <a:gd name="T72" fmla="*/ 2147483647 w 249"/>
                <a:gd name="T73" fmla="*/ 2147483647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09" name="Freeform 32"/>
            <p:cNvSpPr>
              <a:spLocks/>
            </p:cNvSpPr>
            <p:nvPr/>
          </p:nvSpPr>
          <p:spPr bwMode="gray">
            <a:xfrm>
              <a:off x="5005388" y="2951163"/>
              <a:ext cx="612775" cy="1069975"/>
            </a:xfrm>
            <a:custGeom>
              <a:avLst/>
              <a:gdLst>
                <a:gd name="T0" fmla="*/ 2147483647 w 321"/>
                <a:gd name="T1" fmla="*/ 2147483647 h 609"/>
                <a:gd name="T2" fmla="*/ 2147483647 w 321"/>
                <a:gd name="T3" fmla="*/ 2147483647 h 609"/>
                <a:gd name="T4" fmla="*/ 2147483647 w 321"/>
                <a:gd name="T5" fmla="*/ 2147483647 h 609"/>
                <a:gd name="T6" fmla="*/ 2147483647 w 321"/>
                <a:gd name="T7" fmla="*/ 2147483647 h 609"/>
                <a:gd name="T8" fmla="*/ 2147483647 w 321"/>
                <a:gd name="T9" fmla="*/ 2147483647 h 609"/>
                <a:gd name="T10" fmla="*/ 2147483647 w 321"/>
                <a:gd name="T11" fmla="*/ 2147483647 h 609"/>
                <a:gd name="T12" fmla="*/ 2147483647 w 321"/>
                <a:gd name="T13" fmla="*/ 2147483647 h 609"/>
                <a:gd name="T14" fmla="*/ 2147483647 w 321"/>
                <a:gd name="T15" fmla="*/ 2147483647 h 609"/>
                <a:gd name="T16" fmla="*/ 2147483647 w 321"/>
                <a:gd name="T17" fmla="*/ 2147483647 h 609"/>
                <a:gd name="T18" fmla="*/ 2147483647 w 321"/>
                <a:gd name="T19" fmla="*/ 2147483647 h 609"/>
                <a:gd name="T20" fmla="*/ 2147483647 w 321"/>
                <a:gd name="T21" fmla="*/ 2147483647 h 609"/>
                <a:gd name="T22" fmla="*/ 2147483647 w 321"/>
                <a:gd name="T23" fmla="*/ 2147483647 h 609"/>
                <a:gd name="T24" fmla="*/ 2147483647 w 321"/>
                <a:gd name="T25" fmla="*/ 2147483647 h 609"/>
                <a:gd name="T26" fmla="*/ 0 w 321"/>
                <a:gd name="T27" fmla="*/ 2147483647 h 609"/>
                <a:gd name="T28" fmla="*/ 2147483647 w 321"/>
                <a:gd name="T29" fmla="*/ 2147483647 h 609"/>
                <a:gd name="T30" fmla="*/ 2147483647 w 321"/>
                <a:gd name="T31" fmla="*/ 2147483647 h 609"/>
                <a:gd name="T32" fmla="*/ 0 w 321"/>
                <a:gd name="T33" fmla="*/ 2147483647 h 609"/>
                <a:gd name="T34" fmla="*/ 2147483647 w 321"/>
                <a:gd name="T35" fmla="*/ 2147483647 h 609"/>
                <a:gd name="T36" fmla="*/ 2147483647 w 321"/>
                <a:gd name="T37" fmla="*/ 2147483647 h 609"/>
                <a:gd name="T38" fmla="*/ 2147483647 w 321"/>
                <a:gd name="T39" fmla="*/ 2147483647 h 609"/>
                <a:gd name="T40" fmla="*/ 2147483647 w 321"/>
                <a:gd name="T41" fmla="*/ 2147483647 h 609"/>
                <a:gd name="T42" fmla="*/ 2147483647 w 321"/>
                <a:gd name="T43" fmla="*/ 2147483647 h 609"/>
                <a:gd name="T44" fmla="*/ 2147483647 w 321"/>
                <a:gd name="T45" fmla="*/ 2147483647 h 609"/>
                <a:gd name="T46" fmla="*/ 2147483647 w 321"/>
                <a:gd name="T47" fmla="*/ 2147483647 h 609"/>
                <a:gd name="T48" fmla="*/ 2147483647 w 321"/>
                <a:gd name="T49" fmla="*/ 2147483647 h 609"/>
                <a:gd name="T50" fmla="*/ 2147483647 w 321"/>
                <a:gd name="T51" fmla="*/ 2147483647 h 609"/>
                <a:gd name="T52" fmla="*/ 2147483647 w 321"/>
                <a:gd name="T53" fmla="*/ 2147483647 h 609"/>
                <a:gd name="T54" fmla="*/ 2147483647 w 321"/>
                <a:gd name="T55" fmla="*/ 2147483647 h 609"/>
                <a:gd name="T56" fmla="*/ 2147483647 w 321"/>
                <a:gd name="T57" fmla="*/ 2147483647 h 609"/>
                <a:gd name="T58" fmla="*/ 2147483647 w 321"/>
                <a:gd name="T59" fmla="*/ 2147483647 h 609"/>
                <a:gd name="T60" fmla="*/ 2147483647 w 321"/>
                <a:gd name="T61" fmla="*/ 2147483647 h 609"/>
                <a:gd name="T62" fmla="*/ 2147483647 w 321"/>
                <a:gd name="T63" fmla="*/ 2147483647 h 609"/>
                <a:gd name="T64" fmla="*/ 2147483647 w 321"/>
                <a:gd name="T65" fmla="*/ 2147483647 h 609"/>
                <a:gd name="T66" fmla="*/ 2147483647 w 321"/>
                <a:gd name="T67" fmla="*/ 2147483647 h 609"/>
                <a:gd name="T68" fmla="*/ 2147483647 w 321"/>
                <a:gd name="T69" fmla="*/ 2147483647 h 609"/>
                <a:gd name="T70" fmla="*/ 2147483647 w 321"/>
                <a:gd name="T71" fmla="*/ 2147483647 h 609"/>
                <a:gd name="T72" fmla="*/ 2147483647 w 321"/>
                <a:gd name="T73" fmla="*/ 2147483647 h 609"/>
                <a:gd name="T74" fmla="*/ 2147483647 w 321"/>
                <a:gd name="T75" fmla="*/ 2147483647 h 609"/>
                <a:gd name="T76" fmla="*/ 2147483647 w 321"/>
                <a:gd name="T77" fmla="*/ 2147483647 h 609"/>
                <a:gd name="T78" fmla="*/ 2147483647 w 321"/>
                <a:gd name="T79" fmla="*/ 2147483647 h 609"/>
                <a:gd name="T80" fmla="*/ 2147483647 w 321"/>
                <a:gd name="T81" fmla="*/ 2147483647 h 609"/>
                <a:gd name="T82" fmla="*/ 2147483647 w 321"/>
                <a:gd name="T83" fmla="*/ 2147483647 h 609"/>
                <a:gd name="T84" fmla="*/ 2147483647 w 321"/>
                <a:gd name="T85" fmla="*/ 0 h 609"/>
                <a:gd name="T86" fmla="*/ 2147483647 w 321"/>
                <a:gd name="T87" fmla="*/ 2147483647 h 609"/>
                <a:gd name="T88" fmla="*/ 2147483647 w 321"/>
                <a:gd name="T89" fmla="*/ 2147483647 h 609"/>
                <a:gd name="T90" fmla="*/ 2147483647 w 321"/>
                <a:gd name="T91" fmla="*/ 2147483647 h 609"/>
                <a:gd name="T92" fmla="*/ 2147483647 w 321"/>
                <a:gd name="T93" fmla="*/ 2147483647 h 609"/>
                <a:gd name="T94" fmla="*/ 2147483647 w 321"/>
                <a:gd name="T95" fmla="*/ 2147483647 h 609"/>
                <a:gd name="T96" fmla="*/ 2147483647 w 321"/>
                <a:gd name="T97" fmla="*/ 2147483647 h 609"/>
                <a:gd name="T98" fmla="*/ 2147483647 w 321"/>
                <a:gd name="T99" fmla="*/ 2147483647 h 609"/>
                <a:gd name="T100" fmla="*/ 2147483647 w 321"/>
                <a:gd name="T101" fmla="*/ 2147483647 h 609"/>
                <a:gd name="T102" fmla="*/ 2147483647 w 321"/>
                <a:gd name="T103" fmla="*/ 2147483647 h 609"/>
                <a:gd name="T104" fmla="*/ 2147483647 w 321"/>
                <a:gd name="T105" fmla="*/ 2147483647 h 609"/>
                <a:gd name="T106" fmla="*/ 2147483647 w 321"/>
                <a:gd name="T107" fmla="*/ 214748364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10" name="Freeform 33"/>
            <p:cNvSpPr>
              <a:spLocks/>
            </p:cNvSpPr>
            <p:nvPr/>
          </p:nvSpPr>
          <p:spPr bwMode="invGray">
            <a:xfrm>
              <a:off x="4891088" y="2965450"/>
              <a:ext cx="334962" cy="550863"/>
            </a:xfrm>
            <a:custGeom>
              <a:avLst/>
              <a:gdLst>
                <a:gd name="T0" fmla="*/ 2147483647 w 177"/>
                <a:gd name="T1" fmla="*/ 2147483647 h 313"/>
                <a:gd name="T2" fmla="*/ 2147483647 w 177"/>
                <a:gd name="T3" fmla="*/ 2147483647 h 313"/>
                <a:gd name="T4" fmla="*/ 2147483647 w 177"/>
                <a:gd name="T5" fmla="*/ 2147483647 h 313"/>
                <a:gd name="T6" fmla="*/ 2147483647 w 177"/>
                <a:gd name="T7" fmla="*/ 2147483647 h 313"/>
                <a:gd name="T8" fmla="*/ 2147483647 w 177"/>
                <a:gd name="T9" fmla="*/ 0 h 313"/>
                <a:gd name="T10" fmla="*/ 2147483647 w 177"/>
                <a:gd name="T11" fmla="*/ 2147483647 h 313"/>
                <a:gd name="T12" fmla="*/ 2147483647 w 177"/>
                <a:gd name="T13" fmla="*/ 2147483647 h 313"/>
                <a:gd name="T14" fmla="*/ 2147483647 w 177"/>
                <a:gd name="T15" fmla="*/ 2147483647 h 313"/>
                <a:gd name="T16" fmla="*/ 2147483647 w 177"/>
                <a:gd name="T17" fmla="*/ 2147483647 h 313"/>
                <a:gd name="T18" fmla="*/ 0 w 177"/>
                <a:gd name="T19" fmla="*/ 2147483647 h 313"/>
                <a:gd name="T20" fmla="*/ 2147483647 w 177"/>
                <a:gd name="T21" fmla="*/ 2147483647 h 313"/>
                <a:gd name="T22" fmla="*/ 2147483647 w 177"/>
                <a:gd name="T23" fmla="*/ 2147483647 h 313"/>
                <a:gd name="T24" fmla="*/ 2147483647 w 177"/>
                <a:gd name="T25" fmla="*/ 2147483647 h 313"/>
                <a:gd name="T26" fmla="*/ 2147483647 w 177"/>
                <a:gd name="T27" fmla="*/ 2147483647 h 313"/>
                <a:gd name="T28" fmla="*/ 2147483647 w 177"/>
                <a:gd name="T29" fmla="*/ 2147483647 h 313"/>
                <a:gd name="T30" fmla="*/ 2147483647 w 177"/>
                <a:gd name="T31" fmla="*/ 2147483647 h 313"/>
                <a:gd name="T32" fmla="*/ 2147483647 w 177"/>
                <a:gd name="T33" fmla="*/ 2147483647 h 313"/>
                <a:gd name="T34" fmla="*/ 2147483647 w 177"/>
                <a:gd name="T35" fmla="*/ 2147483647 h 313"/>
                <a:gd name="T36" fmla="*/ 2147483647 w 177"/>
                <a:gd name="T37" fmla="*/ 2147483647 h 313"/>
                <a:gd name="T38" fmla="*/ 2147483647 w 177"/>
                <a:gd name="T39" fmla="*/ 2147483647 h 313"/>
                <a:gd name="T40" fmla="*/ 2147483647 w 177"/>
                <a:gd name="T41" fmla="*/ 2147483647 h 313"/>
                <a:gd name="T42" fmla="*/ 2147483647 w 177"/>
                <a:gd name="T43" fmla="*/ 2147483647 h 313"/>
                <a:gd name="T44" fmla="*/ 2147483647 w 177"/>
                <a:gd name="T45" fmla="*/ 2147483647 h 313"/>
                <a:gd name="T46" fmla="*/ 2147483647 w 177"/>
                <a:gd name="T47" fmla="*/ 2147483647 h 313"/>
                <a:gd name="T48" fmla="*/ 2147483647 w 177"/>
                <a:gd name="T49" fmla="*/ 2147483647 h 313"/>
                <a:gd name="T50" fmla="*/ 2147483647 w 177"/>
                <a:gd name="T51" fmla="*/ 2147483647 h 313"/>
                <a:gd name="T52" fmla="*/ 2147483647 w 177"/>
                <a:gd name="T53" fmla="*/ 2147483647 h 313"/>
                <a:gd name="T54" fmla="*/ 2147483647 w 177"/>
                <a:gd name="T55" fmla="*/ 2147483647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11" name="Freeform 34"/>
            <p:cNvSpPr>
              <a:spLocks/>
            </p:cNvSpPr>
            <p:nvPr/>
          </p:nvSpPr>
          <p:spPr bwMode="invGray">
            <a:xfrm>
              <a:off x="3692525" y="2417763"/>
              <a:ext cx="1635125" cy="1477962"/>
            </a:xfrm>
            <a:custGeom>
              <a:avLst/>
              <a:gdLst>
                <a:gd name="T0" fmla="*/ 2147483647 w 857"/>
                <a:gd name="T1" fmla="*/ 2147483647 h 841"/>
                <a:gd name="T2" fmla="*/ 2147483647 w 857"/>
                <a:gd name="T3" fmla="*/ 2147483647 h 841"/>
                <a:gd name="T4" fmla="*/ 2147483647 w 857"/>
                <a:gd name="T5" fmla="*/ 2147483647 h 841"/>
                <a:gd name="T6" fmla="*/ 2147483647 w 857"/>
                <a:gd name="T7" fmla="*/ 2147483647 h 841"/>
                <a:gd name="T8" fmla="*/ 2147483647 w 857"/>
                <a:gd name="T9" fmla="*/ 2147483647 h 841"/>
                <a:gd name="T10" fmla="*/ 2147483647 w 857"/>
                <a:gd name="T11" fmla="*/ 2147483647 h 841"/>
                <a:gd name="T12" fmla="*/ 2147483647 w 857"/>
                <a:gd name="T13" fmla="*/ 2147483647 h 841"/>
                <a:gd name="T14" fmla="*/ 2147483647 w 857"/>
                <a:gd name="T15" fmla="*/ 2147483647 h 841"/>
                <a:gd name="T16" fmla="*/ 2147483647 w 857"/>
                <a:gd name="T17" fmla="*/ 2147483647 h 841"/>
                <a:gd name="T18" fmla="*/ 2147483647 w 857"/>
                <a:gd name="T19" fmla="*/ 2147483647 h 841"/>
                <a:gd name="T20" fmla="*/ 2147483647 w 857"/>
                <a:gd name="T21" fmla="*/ 2147483647 h 841"/>
                <a:gd name="T22" fmla="*/ 2147483647 w 857"/>
                <a:gd name="T23" fmla="*/ 2147483647 h 841"/>
                <a:gd name="T24" fmla="*/ 2147483647 w 857"/>
                <a:gd name="T25" fmla="*/ 2147483647 h 841"/>
                <a:gd name="T26" fmla="*/ 2147483647 w 857"/>
                <a:gd name="T27" fmla="*/ 2147483647 h 841"/>
                <a:gd name="T28" fmla="*/ 2147483647 w 857"/>
                <a:gd name="T29" fmla="*/ 2147483647 h 841"/>
                <a:gd name="T30" fmla="*/ 2147483647 w 857"/>
                <a:gd name="T31" fmla="*/ 2147483647 h 841"/>
                <a:gd name="T32" fmla="*/ 2147483647 w 857"/>
                <a:gd name="T33" fmla="*/ 2147483647 h 841"/>
                <a:gd name="T34" fmla="*/ 2147483647 w 857"/>
                <a:gd name="T35" fmla="*/ 2147483647 h 841"/>
                <a:gd name="T36" fmla="*/ 2147483647 w 857"/>
                <a:gd name="T37" fmla="*/ 2147483647 h 841"/>
                <a:gd name="T38" fmla="*/ 2147483647 w 857"/>
                <a:gd name="T39" fmla="*/ 2147483647 h 841"/>
                <a:gd name="T40" fmla="*/ 2147483647 w 857"/>
                <a:gd name="T41" fmla="*/ 2147483647 h 841"/>
                <a:gd name="T42" fmla="*/ 2147483647 w 857"/>
                <a:gd name="T43" fmla="*/ 2147483647 h 841"/>
                <a:gd name="T44" fmla="*/ 2147483647 w 857"/>
                <a:gd name="T45" fmla="*/ 2147483647 h 841"/>
                <a:gd name="T46" fmla="*/ 2147483647 w 857"/>
                <a:gd name="T47" fmla="*/ 2147483647 h 841"/>
                <a:gd name="T48" fmla="*/ 2147483647 w 857"/>
                <a:gd name="T49" fmla="*/ 2147483647 h 841"/>
                <a:gd name="T50" fmla="*/ 2147483647 w 857"/>
                <a:gd name="T51" fmla="*/ 2147483647 h 841"/>
                <a:gd name="T52" fmla="*/ 2147483647 w 857"/>
                <a:gd name="T53" fmla="*/ 2147483647 h 841"/>
                <a:gd name="T54" fmla="*/ 2147483647 w 857"/>
                <a:gd name="T55" fmla="*/ 2147483647 h 841"/>
                <a:gd name="T56" fmla="*/ 2147483647 w 857"/>
                <a:gd name="T57" fmla="*/ 2147483647 h 841"/>
                <a:gd name="T58" fmla="*/ 2147483647 w 857"/>
                <a:gd name="T59" fmla="*/ 2147483647 h 841"/>
                <a:gd name="T60" fmla="*/ 2147483647 w 857"/>
                <a:gd name="T61" fmla="*/ 2147483647 h 841"/>
                <a:gd name="T62" fmla="*/ 2147483647 w 857"/>
                <a:gd name="T63" fmla="*/ 2147483647 h 841"/>
                <a:gd name="T64" fmla="*/ 2147483647 w 857"/>
                <a:gd name="T65" fmla="*/ 2147483647 h 841"/>
                <a:gd name="T66" fmla="*/ 2147483647 w 857"/>
                <a:gd name="T67" fmla="*/ 2147483647 h 841"/>
                <a:gd name="T68" fmla="*/ 2147483647 w 857"/>
                <a:gd name="T69" fmla="*/ 2147483647 h 841"/>
                <a:gd name="T70" fmla="*/ 2147483647 w 857"/>
                <a:gd name="T71" fmla="*/ 2147483647 h 841"/>
                <a:gd name="T72" fmla="*/ 2147483647 w 857"/>
                <a:gd name="T73" fmla="*/ 2147483647 h 841"/>
                <a:gd name="T74" fmla="*/ 2147483647 w 857"/>
                <a:gd name="T75" fmla="*/ 2147483647 h 841"/>
                <a:gd name="T76" fmla="*/ 2147483647 w 857"/>
                <a:gd name="T77" fmla="*/ 2147483647 h 841"/>
                <a:gd name="T78" fmla="*/ 2147483647 w 857"/>
                <a:gd name="T79" fmla="*/ 2147483647 h 841"/>
                <a:gd name="T80" fmla="*/ 2147483647 w 857"/>
                <a:gd name="T81" fmla="*/ 2147483647 h 841"/>
                <a:gd name="T82" fmla="*/ 2147483647 w 857"/>
                <a:gd name="T83" fmla="*/ 2147483647 h 841"/>
                <a:gd name="T84" fmla="*/ 2147483647 w 857"/>
                <a:gd name="T85" fmla="*/ 0 h 841"/>
                <a:gd name="T86" fmla="*/ 2147483647 w 857"/>
                <a:gd name="T87" fmla="*/ 2147483647 h 841"/>
                <a:gd name="T88" fmla="*/ 2147483647 w 857"/>
                <a:gd name="T89" fmla="*/ 2147483647 h 841"/>
                <a:gd name="T90" fmla="*/ 2147483647 w 857"/>
                <a:gd name="T91" fmla="*/ 2147483647 h 841"/>
                <a:gd name="T92" fmla="*/ 2147483647 w 857"/>
                <a:gd name="T93" fmla="*/ 2147483647 h 841"/>
                <a:gd name="T94" fmla="*/ 2147483647 w 857"/>
                <a:gd name="T95" fmla="*/ 2147483647 h 841"/>
                <a:gd name="T96" fmla="*/ 2147483647 w 857"/>
                <a:gd name="T97" fmla="*/ 2147483647 h 841"/>
                <a:gd name="T98" fmla="*/ 2147483647 w 857"/>
                <a:gd name="T99" fmla="*/ 2147483647 h 841"/>
                <a:gd name="T100" fmla="*/ 2147483647 w 857"/>
                <a:gd name="T101" fmla="*/ 2147483647 h 841"/>
                <a:gd name="T102" fmla="*/ 2147483647 w 857"/>
                <a:gd name="T103" fmla="*/ 2147483647 h 841"/>
                <a:gd name="T104" fmla="*/ 2147483647 w 857"/>
                <a:gd name="T105" fmla="*/ 2147483647 h 841"/>
                <a:gd name="T106" fmla="*/ 2147483647 w 857"/>
                <a:gd name="T107" fmla="*/ 2147483647 h 841"/>
                <a:gd name="T108" fmla="*/ 2147483647 w 857"/>
                <a:gd name="T109" fmla="*/ 2147483647 h 841"/>
                <a:gd name="T110" fmla="*/ 2147483647 w 857"/>
                <a:gd name="T111" fmla="*/ 2147483647 h 841"/>
                <a:gd name="T112" fmla="*/ 2147483647 w 857"/>
                <a:gd name="T113" fmla="*/ 2147483647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12" name="Freeform 35"/>
            <p:cNvSpPr>
              <a:spLocks/>
            </p:cNvSpPr>
            <p:nvPr/>
          </p:nvSpPr>
          <p:spPr bwMode="invGray">
            <a:xfrm>
              <a:off x="4211638" y="1052513"/>
              <a:ext cx="2716212" cy="2182812"/>
            </a:xfrm>
            <a:custGeom>
              <a:avLst/>
              <a:gdLst>
                <a:gd name="T0" fmla="*/ 2147483647 w 1425"/>
                <a:gd name="T1" fmla="*/ 2147483647 h 1241"/>
                <a:gd name="T2" fmla="*/ 2147483647 w 1425"/>
                <a:gd name="T3" fmla="*/ 2147483647 h 1241"/>
                <a:gd name="T4" fmla="*/ 2147483647 w 1425"/>
                <a:gd name="T5" fmla="*/ 2147483647 h 1241"/>
                <a:gd name="T6" fmla="*/ 2147483647 w 1425"/>
                <a:gd name="T7" fmla="*/ 2147483647 h 1241"/>
                <a:gd name="T8" fmla="*/ 2147483647 w 1425"/>
                <a:gd name="T9" fmla="*/ 2147483647 h 1241"/>
                <a:gd name="T10" fmla="*/ 2147483647 w 1425"/>
                <a:gd name="T11" fmla="*/ 2147483647 h 1241"/>
                <a:gd name="T12" fmla="*/ 2147483647 w 1425"/>
                <a:gd name="T13" fmla="*/ 2147483647 h 1241"/>
                <a:gd name="T14" fmla="*/ 2147483647 w 1425"/>
                <a:gd name="T15" fmla="*/ 2147483647 h 1241"/>
                <a:gd name="T16" fmla="*/ 2147483647 w 1425"/>
                <a:gd name="T17" fmla="*/ 2147483647 h 1241"/>
                <a:gd name="T18" fmla="*/ 2147483647 w 1425"/>
                <a:gd name="T19" fmla="*/ 2147483647 h 1241"/>
                <a:gd name="T20" fmla="*/ 2147483647 w 1425"/>
                <a:gd name="T21" fmla="*/ 2147483647 h 1241"/>
                <a:gd name="T22" fmla="*/ 2147483647 w 1425"/>
                <a:gd name="T23" fmla="*/ 2147483647 h 1241"/>
                <a:gd name="T24" fmla="*/ 2147483647 w 1425"/>
                <a:gd name="T25" fmla="*/ 2147483647 h 1241"/>
                <a:gd name="T26" fmla="*/ 2147483647 w 1425"/>
                <a:gd name="T27" fmla="*/ 2147483647 h 1241"/>
                <a:gd name="T28" fmla="*/ 2147483647 w 1425"/>
                <a:gd name="T29" fmla="*/ 2147483647 h 1241"/>
                <a:gd name="T30" fmla="*/ 2147483647 w 1425"/>
                <a:gd name="T31" fmla="*/ 2147483647 h 1241"/>
                <a:gd name="T32" fmla="*/ 2147483647 w 1425"/>
                <a:gd name="T33" fmla="*/ 2147483647 h 1241"/>
                <a:gd name="T34" fmla="*/ 2147483647 w 1425"/>
                <a:gd name="T35" fmla="*/ 2147483647 h 1241"/>
                <a:gd name="T36" fmla="*/ 2147483647 w 1425"/>
                <a:gd name="T37" fmla="*/ 2147483647 h 1241"/>
                <a:gd name="T38" fmla="*/ 2147483647 w 1425"/>
                <a:gd name="T39" fmla="*/ 2147483647 h 1241"/>
                <a:gd name="T40" fmla="*/ 2147483647 w 1425"/>
                <a:gd name="T41" fmla="*/ 2147483647 h 1241"/>
                <a:gd name="T42" fmla="*/ 2147483647 w 1425"/>
                <a:gd name="T43" fmla="*/ 2147483647 h 1241"/>
                <a:gd name="T44" fmla="*/ 2147483647 w 1425"/>
                <a:gd name="T45" fmla="*/ 2147483647 h 1241"/>
                <a:gd name="T46" fmla="*/ 2147483647 w 1425"/>
                <a:gd name="T47" fmla="*/ 2147483647 h 1241"/>
                <a:gd name="T48" fmla="*/ 2147483647 w 1425"/>
                <a:gd name="T49" fmla="*/ 2147483647 h 1241"/>
                <a:gd name="T50" fmla="*/ 2147483647 w 1425"/>
                <a:gd name="T51" fmla="*/ 2147483647 h 1241"/>
                <a:gd name="T52" fmla="*/ 2147483647 w 1425"/>
                <a:gd name="T53" fmla="*/ 2147483647 h 1241"/>
                <a:gd name="T54" fmla="*/ 2147483647 w 1425"/>
                <a:gd name="T55" fmla="*/ 2147483647 h 1241"/>
                <a:gd name="T56" fmla="*/ 2147483647 w 1425"/>
                <a:gd name="T57" fmla="*/ 2147483647 h 1241"/>
                <a:gd name="T58" fmla="*/ 2147483647 w 1425"/>
                <a:gd name="T59" fmla="*/ 2147483647 h 1241"/>
                <a:gd name="T60" fmla="*/ 2147483647 w 1425"/>
                <a:gd name="T61" fmla="*/ 2147483647 h 1241"/>
                <a:gd name="T62" fmla="*/ 2147483647 w 1425"/>
                <a:gd name="T63" fmla="*/ 2147483647 h 1241"/>
                <a:gd name="T64" fmla="*/ 2147483647 w 1425"/>
                <a:gd name="T65" fmla="*/ 2147483647 h 1241"/>
                <a:gd name="T66" fmla="*/ 2147483647 w 1425"/>
                <a:gd name="T67" fmla="*/ 2147483647 h 1241"/>
                <a:gd name="T68" fmla="*/ 2147483647 w 1425"/>
                <a:gd name="T69" fmla="*/ 2147483647 h 1241"/>
                <a:gd name="T70" fmla="*/ 2147483647 w 1425"/>
                <a:gd name="T71" fmla="*/ 2147483647 h 1241"/>
                <a:gd name="T72" fmla="*/ 2147483647 w 1425"/>
                <a:gd name="T73" fmla="*/ 0 h 1241"/>
                <a:gd name="T74" fmla="*/ 2147483647 w 1425"/>
                <a:gd name="T75" fmla="*/ 2147483647 h 1241"/>
                <a:gd name="T76" fmla="*/ 2147483647 w 1425"/>
                <a:gd name="T77" fmla="*/ 2147483647 h 1241"/>
                <a:gd name="T78" fmla="*/ 2147483647 w 1425"/>
                <a:gd name="T79" fmla="*/ 2147483647 h 1241"/>
                <a:gd name="T80" fmla="*/ 2147483647 w 1425"/>
                <a:gd name="T81" fmla="*/ 2147483647 h 1241"/>
                <a:gd name="T82" fmla="*/ 2147483647 w 1425"/>
                <a:gd name="T83" fmla="*/ 2147483647 h 1241"/>
                <a:gd name="T84" fmla="*/ 2147483647 w 1425"/>
                <a:gd name="T85" fmla="*/ 2147483647 h 1241"/>
                <a:gd name="T86" fmla="*/ 2147483647 w 1425"/>
                <a:gd name="T87" fmla="*/ 2147483647 h 1241"/>
                <a:gd name="T88" fmla="*/ 2147483647 w 1425"/>
                <a:gd name="T89" fmla="*/ 2147483647 h 1241"/>
                <a:gd name="T90" fmla="*/ 2147483647 w 1425"/>
                <a:gd name="T91" fmla="*/ 2147483647 h 1241"/>
                <a:gd name="T92" fmla="*/ 2147483647 w 1425"/>
                <a:gd name="T93" fmla="*/ 2147483647 h 1241"/>
                <a:gd name="T94" fmla="*/ 2147483647 w 1425"/>
                <a:gd name="T95" fmla="*/ 2147483647 h 1241"/>
                <a:gd name="T96" fmla="*/ 2147483647 w 1425"/>
                <a:gd name="T97" fmla="*/ 2147483647 h 1241"/>
                <a:gd name="T98" fmla="*/ 2147483647 w 1425"/>
                <a:gd name="T99" fmla="*/ 2147483647 h 1241"/>
                <a:gd name="T100" fmla="*/ 2147483647 w 1425"/>
                <a:gd name="T101" fmla="*/ 2147483647 h 1241"/>
                <a:gd name="T102" fmla="*/ 2147483647 w 1425"/>
                <a:gd name="T103" fmla="*/ 2147483647 h 1241"/>
                <a:gd name="T104" fmla="*/ 2147483647 w 1425"/>
                <a:gd name="T105" fmla="*/ 2147483647 h 1241"/>
                <a:gd name="T106" fmla="*/ 2147483647 w 1425"/>
                <a:gd name="T107" fmla="*/ 2147483647 h 1241"/>
                <a:gd name="T108" fmla="*/ 2147483647 w 1425"/>
                <a:gd name="T109" fmla="*/ 2147483647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92D050"/>
            </a:solidFill>
            <a:ln w="12700" cap="rnd" cmpd="sng">
              <a:solidFill>
                <a:schemeClr val="bg1"/>
              </a:solidFill>
              <a:prstDash val="solid"/>
              <a:round/>
              <a:headEnd type="none" w="med" len="med"/>
              <a:tailEnd type="none" w="med" len="med"/>
            </a:ln>
          </p:spPr>
          <p:txBody>
            <a:bodyPr/>
            <a:lstStyle/>
            <a:p>
              <a:endParaRPr lang="zh-CN" altLang="en-US">
                <a:solidFill>
                  <a:schemeClr val="bg1"/>
                </a:solidFill>
              </a:endParaRPr>
            </a:p>
          </p:txBody>
        </p:sp>
        <p:sp>
          <p:nvSpPr>
            <p:cNvPr id="113" name="Freeform 36"/>
            <p:cNvSpPr>
              <a:spLocks/>
            </p:cNvSpPr>
            <p:nvPr/>
          </p:nvSpPr>
          <p:spPr bwMode="invGray">
            <a:xfrm>
              <a:off x="1709738" y="1419225"/>
              <a:ext cx="2427287" cy="1816100"/>
            </a:xfrm>
            <a:custGeom>
              <a:avLst/>
              <a:gdLst>
                <a:gd name="T0" fmla="*/ 2147483647 w 1273"/>
                <a:gd name="T1" fmla="*/ 2147483647 h 1033"/>
                <a:gd name="T2" fmla="*/ 2147483647 w 1273"/>
                <a:gd name="T3" fmla="*/ 2147483647 h 1033"/>
                <a:gd name="T4" fmla="*/ 2147483647 w 1273"/>
                <a:gd name="T5" fmla="*/ 2147483647 h 1033"/>
                <a:gd name="T6" fmla="*/ 2147483647 w 1273"/>
                <a:gd name="T7" fmla="*/ 2147483647 h 1033"/>
                <a:gd name="T8" fmla="*/ 2147483647 w 1273"/>
                <a:gd name="T9" fmla="*/ 2147483647 h 1033"/>
                <a:gd name="T10" fmla="*/ 2147483647 w 1273"/>
                <a:gd name="T11" fmla="*/ 2147483647 h 1033"/>
                <a:gd name="T12" fmla="*/ 2147483647 w 1273"/>
                <a:gd name="T13" fmla="*/ 2147483647 h 1033"/>
                <a:gd name="T14" fmla="*/ 2147483647 w 1273"/>
                <a:gd name="T15" fmla="*/ 2147483647 h 1033"/>
                <a:gd name="T16" fmla="*/ 2147483647 w 1273"/>
                <a:gd name="T17" fmla="*/ 2147483647 h 1033"/>
                <a:gd name="T18" fmla="*/ 2147483647 w 1273"/>
                <a:gd name="T19" fmla="*/ 2147483647 h 1033"/>
                <a:gd name="T20" fmla="*/ 2147483647 w 1273"/>
                <a:gd name="T21" fmla="*/ 2147483647 h 1033"/>
                <a:gd name="T22" fmla="*/ 2147483647 w 1273"/>
                <a:gd name="T23" fmla="*/ 2147483647 h 1033"/>
                <a:gd name="T24" fmla="*/ 2147483647 w 1273"/>
                <a:gd name="T25" fmla="*/ 2147483647 h 1033"/>
                <a:gd name="T26" fmla="*/ 2147483647 w 1273"/>
                <a:gd name="T27" fmla="*/ 2147483647 h 1033"/>
                <a:gd name="T28" fmla="*/ 2147483647 w 1273"/>
                <a:gd name="T29" fmla="*/ 2147483647 h 1033"/>
                <a:gd name="T30" fmla="*/ 2147483647 w 1273"/>
                <a:gd name="T31" fmla="*/ 2147483647 h 1033"/>
                <a:gd name="T32" fmla="*/ 2147483647 w 1273"/>
                <a:gd name="T33" fmla="*/ 2147483647 h 1033"/>
                <a:gd name="T34" fmla="*/ 2147483647 w 1273"/>
                <a:gd name="T35" fmla="*/ 2147483647 h 1033"/>
                <a:gd name="T36" fmla="*/ 2147483647 w 1273"/>
                <a:gd name="T37" fmla="*/ 2147483647 h 1033"/>
                <a:gd name="T38" fmla="*/ 2147483647 w 1273"/>
                <a:gd name="T39" fmla="*/ 2147483647 h 1033"/>
                <a:gd name="T40" fmla="*/ 2147483647 w 1273"/>
                <a:gd name="T41" fmla="*/ 2147483647 h 1033"/>
                <a:gd name="T42" fmla="*/ 2147483647 w 1273"/>
                <a:gd name="T43" fmla="*/ 2147483647 h 1033"/>
                <a:gd name="T44" fmla="*/ 2147483647 w 1273"/>
                <a:gd name="T45" fmla="*/ 2147483647 h 1033"/>
                <a:gd name="T46" fmla="*/ 2147483647 w 1273"/>
                <a:gd name="T47" fmla="*/ 2147483647 h 1033"/>
                <a:gd name="T48" fmla="*/ 2147483647 w 1273"/>
                <a:gd name="T49" fmla="*/ 2147483647 h 1033"/>
                <a:gd name="T50" fmla="*/ 0 w 1273"/>
                <a:gd name="T51" fmla="*/ 2147483647 h 1033"/>
                <a:gd name="T52" fmla="*/ 2147483647 w 1273"/>
                <a:gd name="T53" fmla="*/ 2147483647 h 1033"/>
                <a:gd name="T54" fmla="*/ 2147483647 w 1273"/>
                <a:gd name="T55" fmla="*/ 2147483647 h 1033"/>
                <a:gd name="T56" fmla="*/ 2147483647 w 1273"/>
                <a:gd name="T57" fmla="*/ 2147483647 h 1033"/>
                <a:gd name="T58" fmla="*/ 0 w 1273"/>
                <a:gd name="T59" fmla="*/ 2147483647 h 1033"/>
                <a:gd name="T60" fmla="*/ 2147483647 w 1273"/>
                <a:gd name="T61" fmla="*/ 2147483647 h 1033"/>
                <a:gd name="T62" fmla="*/ 2147483647 w 1273"/>
                <a:gd name="T63" fmla="*/ 2147483647 h 1033"/>
                <a:gd name="T64" fmla="*/ 2147483647 w 1273"/>
                <a:gd name="T65" fmla="*/ 2147483647 h 1033"/>
                <a:gd name="T66" fmla="*/ 2147483647 w 1273"/>
                <a:gd name="T67" fmla="*/ 2147483647 h 1033"/>
                <a:gd name="T68" fmla="*/ 2147483647 w 1273"/>
                <a:gd name="T69" fmla="*/ 2147483647 h 1033"/>
                <a:gd name="T70" fmla="*/ 2147483647 w 1273"/>
                <a:gd name="T71" fmla="*/ 2147483647 h 1033"/>
                <a:gd name="T72" fmla="*/ 2147483647 w 1273"/>
                <a:gd name="T73" fmla="*/ 2147483647 h 1033"/>
                <a:gd name="T74" fmla="*/ 2147483647 w 1273"/>
                <a:gd name="T75" fmla="*/ 2147483647 h 1033"/>
                <a:gd name="T76" fmla="*/ 2147483647 w 1273"/>
                <a:gd name="T77" fmla="*/ 2147483647 h 1033"/>
                <a:gd name="T78" fmla="*/ 2147483647 w 1273"/>
                <a:gd name="T79" fmla="*/ 2147483647 h 1033"/>
                <a:gd name="T80" fmla="*/ 2147483647 w 1273"/>
                <a:gd name="T81" fmla="*/ 2147483647 h 1033"/>
                <a:gd name="T82" fmla="*/ 2147483647 w 1273"/>
                <a:gd name="T83" fmla="*/ 2147483647 h 1033"/>
                <a:gd name="T84" fmla="*/ 2147483647 w 1273"/>
                <a:gd name="T85" fmla="*/ 2147483647 h 1033"/>
                <a:gd name="T86" fmla="*/ 2147483647 w 1273"/>
                <a:gd name="T87" fmla="*/ 2147483647 h 1033"/>
                <a:gd name="T88" fmla="*/ 2147483647 w 1273"/>
                <a:gd name="T89" fmla="*/ 0 h 1033"/>
                <a:gd name="T90" fmla="*/ 2147483647 w 1273"/>
                <a:gd name="T91" fmla="*/ 2147483647 h 1033"/>
                <a:gd name="T92" fmla="*/ 2147483647 w 1273"/>
                <a:gd name="T93" fmla="*/ 2147483647 h 1033"/>
                <a:gd name="T94" fmla="*/ 2147483647 w 1273"/>
                <a:gd name="T95" fmla="*/ 2147483647 h 1033"/>
                <a:gd name="T96" fmla="*/ 2147483647 w 1273"/>
                <a:gd name="T97" fmla="*/ 2147483647 h 1033"/>
                <a:gd name="T98" fmla="*/ 2147483647 w 1273"/>
                <a:gd name="T99" fmla="*/ 2147483647 h 1033"/>
                <a:gd name="T100" fmla="*/ 2147483647 w 1273"/>
                <a:gd name="T101" fmla="*/ 2147483647 h 1033"/>
                <a:gd name="T102" fmla="*/ 2147483647 w 1273"/>
                <a:gd name="T103" fmla="*/ 2147483647 h 1033"/>
                <a:gd name="T104" fmla="*/ 2147483647 w 1273"/>
                <a:gd name="T105" fmla="*/ 2147483647 h 1033"/>
                <a:gd name="T106" fmla="*/ 2147483647 w 1273"/>
                <a:gd name="T107" fmla="*/ 2147483647 h 1033"/>
                <a:gd name="T108" fmla="*/ 2147483647 w 1273"/>
                <a:gd name="T109" fmla="*/ 21474836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92D050"/>
            </a:solidFill>
            <a:ln w="12700" cap="rnd" cmpd="sng">
              <a:solidFill>
                <a:schemeClr val="bg1"/>
              </a:solidFill>
              <a:prstDash val="solid"/>
              <a:round/>
              <a:headEnd/>
              <a:tailEnd/>
            </a:ln>
          </p:spPr>
          <p:txBody>
            <a:bodyPr/>
            <a:lstStyle/>
            <a:p>
              <a:endParaRPr lang="zh-CN" altLang="en-US">
                <a:solidFill>
                  <a:schemeClr val="bg1"/>
                </a:solidFill>
              </a:endParaRPr>
            </a:p>
          </p:txBody>
        </p:sp>
        <p:sp>
          <p:nvSpPr>
            <p:cNvPr id="114" name="Freeform 37"/>
            <p:cNvSpPr>
              <a:spLocks/>
            </p:cNvSpPr>
            <p:nvPr/>
          </p:nvSpPr>
          <p:spPr bwMode="invGray">
            <a:xfrm>
              <a:off x="6761163" y="4752975"/>
              <a:ext cx="242887" cy="454025"/>
            </a:xfrm>
            <a:custGeom>
              <a:avLst/>
              <a:gdLst>
                <a:gd name="T0" fmla="*/ 2147483647 w 129"/>
                <a:gd name="T1" fmla="*/ 2147483647 h 257"/>
                <a:gd name="T2" fmla="*/ 2147483647 w 129"/>
                <a:gd name="T3" fmla="*/ 2147483647 h 257"/>
                <a:gd name="T4" fmla="*/ 2147483647 w 129"/>
                <a:gd name="T5" fmla="*/ 2147483647 h 257"/>
                <a:gd name="T6" fmla="*/ 2147483647 w 129"/>
                <a:gd name="T7" fmla="*/ 2147483647 h 257"/>
                <a:gd name="T8" fmla="*/ 2147483647 w 129"/>
                <a:gd name="T9" fmla="*/ 2147483647 h 257"/>
                <a:gd name="T10" fmla="*/ 2147483647 w 129"/>
                <a:gd name="T11" fmla="*/ 2147483647 h 257"/>
                <a:gd name="T12" fmla="*/ 2147483647 w 129"/>
                <a:gd name="T13" fmla="*/ 2147483647 h 257"/>
                <a:gd name="T14" fmla="*/ 2147483647 w 129"/>
                <a:gd name="T15" fmla="*/ 2147483647 h 257"/>
                <a:gd name="T16" fmla="*/ 2147483647 w 129"/>
                <a:gd name="T17" fmla="*/ 2147483647 h 257"/>
                <a:gd name="T18" fmla="*/ 2147483647 w 129"/>
                <a:gd name="T19" fmla="*/ 0 h 257"/>
                <a:gd name="T20" fmla="*/ 2147483647 w 129"/>
                <a:gd name="T21" fmla="*/ 2147483647 h 257"/>
                <a:gd name="T22" fmla="*/ 2147483647 w 129"/>
                <a:gd name="T23" fmla="*/ 2147483647 h 257"/>
                <a:gd name="T24" fmla="*/ 2147483647 w 129"/>
                <a:gd name="T25" fmla="*/ 2147483647 h 257"/>
                <a:gd name="T26" fmla="*/ 2147483647 w 129"/>
                <a:gd name="T27" fmla="*/ 2147483647 h 257"/>
                <a:gd name="T28" fmla="*/ 2147483647 w 129"/>
                <a:gd name="T29" fmla="*/ 2147483647 h 257"/>
                <a:gd name="T30" fmla="*/ 0 w 129"/>
                <a:gd name="T31" fmla="*/ 2147483647 h 257"/>
                <a:gd name="T32" fmla="*/ 2147483647 w 129"/>
                <a:gd name="T33" fmla="*/ 2147483647 h 257"/>
                <a:gd name="T34" fmla="*/ 2147483647 w 129"/>
                <a:gd name="T35" fmla="*/ 2147483647 h 257"/>
                <a:gd name="T36" fmla="*/ 2147483647 w 129"/>
                <a:gd name="T37" fmla="*/ 2147483647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FFCC99"/>
            </a:solidFill>
            <a:ln w="25400" cap="rnd"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115" name="Rectangle 38"/>
            <p:cNvSpPr>
              <a:spLocks noChangeArrowheads="1"/>
            </p:cNvSpPr>
            <p:nvPr/>
          </p:nvSpPr>
          <p:spPr bwMode="white">
            <a:xfrm>
              <a:off x="7047289" y="1684381"/>
              <a:ext cx="717073"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Heilongjiang</a:t>
              </a:r>
              <a:endParaRPr lang="zh-CN" altLang="en-US" sz="900" dirty="0">
                <a:solidFill>
                  <a:schemeClr val="bg1"/>
                </a:solidFill>
                <a:latin typeface="+mn-lt"/>
              </a:endParaRPr>
            </a:p>
          </p:txBody>
        </p:sp>
        <p:sp>
          <p:nvSpPr>
            <p:cNvPr id="116" name="Rectangle 39"/>
            <p:cNvSpPr>
              <a:spLocks noChangeArrowheads="1"/>
            </p:cNvSpPr>
            <p:nvPr/>
          </p:nvSpPr>
          <p:spPr bwMode="white">
            <a:xfrm>
              <a:off x="6912961" y="2177057"/>
              <a:ext cx="414836" cy="16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Jilin</a:t>
              </a:r>
              <a:endParaRPr lang="zh-CN" altLang="en-US" sz="900">
                <a:solidFill>
                  <a:schemeClr val="bg1"/>
                </a:solidFill>
                <a:latin typeface="+mn-lt"/>
              </a:endParaRPr>
            </a:p>
          </p:txBody>
        </p:sp>
        <p:sp>
          <p:nvSpPr>
            <p:cNvPr id="117" name="Rectangle 40"/>
            <p:cNvSpPr>
              <a:spLocks noChangeArrowheads="1"/>
            </p:cNvSpPr>
            <p:nvPr/>
          </p:nvSpPr>
          <p:spPr bwMode="white">
            <a:xfrm>
              <a:off x="6411208" y="2493388"/>
              <a:ext cx="815844" cy="31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gn="ctr">
                <a:lnSpc>
                  <a:spcPts val="1138"/>
                </a:lnSpc>
                <a:defRPr/>
              </a:pPr>
              <a:r>
                <a:rPr lang="en-US" altLang="zh-CN" sz="900" dirty="0">
                  <a:solidFill>
                    <a:schemeClr val="bg1"/>
                  </a:solidFill>
                  <a:latin typeface="+mn-lt"/>
                </a:rPr>
                <a:t>Liaoning</a:t>
              </a:r>
              <a:endParaRPr lang="zh-CN" altLang="zh-CN" sz="900">
                <a:solidFill>
                  <a:schemeClr val="bg1"/>
                </a:solidFill>
                <a:latin typeface="+mn-lt"/>
              </a:endParaRPr>
            </a:p>
          </p:txBody>
        </p:sp>
        <p:sp>
          <p:nvSpPr>
            <p:cNvPr id="118" name="Rectangle 41"/>
            <p:cNvSpPr>
              <a:spLocks noChangeArrowheads="1"/>
            </p:cNvSpPr>
            <p:nvPr/>
          </p:nvSpPr>
          <p:spPr bwMode="invGray">
            <a:xfrm>
              <a:off x="5950938" y="3058783"/>
              <a:ext cx="529409"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Hebei</a:t>
              </a:r>
              <a:endParaRPr lang="zh-CN" altLang="en-US" sz="900" dirty="0">
                <a:solidFill>
                  <a:schemeClr val="bg1"/>
                </a:solidFill>
                <a:latin typeface="+mn-lt"/>
              </a:endParaRPr>
            </a:p>
          </p:txBody>
        </p:sp>
        <p:sp>
          <p:nvSpPr>
            <p:cNvPr id="119" name="Rectangle 42"/>
            <p:cNvSpPr>
              <a:spLocks noChangeArrowheads="1"/>
            </p:cNvSpPr>
            <p:nvPr/>
          </p:nvSpPr>
          <p:spPr bwMode="invGray">
            <a:xfrm>
              <a:off x="6241322" y="3304212"/>
              <a:ext cx="993631" cy="16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Shandong</a:t>
              </a:r>
              <a:endParaRPr lang="zh-CN" altLang="en-US" sz="900" dirty="0">
                <a:solidFill>
                  <a:schemeClr val="bg1"/>
                </a:solidFill>
                <a:latin typeface="+mn-lt"/>
              </a:endParaRPr>
            </a:p>
          </p:txBody>
        </p:sp>
        <p:sp>
          <p:nvSpPr>
            <p:cNvPr id="120" name="Rectangle 43"/>
            <p:cNvSpPr>
              <a:spLocks noChangeArrowheads="1"/>
            </p:cNvSpPr>
            <p:nvPr/>
          </p:nvSpPr>
          <p:spPr bwMode="white">
            <a:xfrm>
              <a:off x="6261077" y="4640435"/>
              <a:ext cx="513606" cy="194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gn="ctr">
                <a:lnSpc>
                  <a:spcPts val="1138"/>
                </a:lnSpc>
                <a:defRPr/>
              </a:pPr>
              <a:r>
                <a:rPr lang="en-US" altLang="zh-CN" sz="900" dirty="0">
                  <a:solidFill>
                    <a:schemeClr val="bg1"/>
                  </a:solidFill>
                  <a:latin typeface="+mn-lt"/>
                </a:rPr>
                <a:t>Fujian</a:t>
              </a:r>
              <a:endParaRPr lang="zh-CN" altLang="en-US" sz="900" dirty="0">
                <a:solidFill>
                  <a:schemeClr val="bg1"/>
                </a:solidFill>
                <a:latin typeface="+mn-lt"/>
              </a:endParaRPr>
            </a:p>
          </p:txBody>
        </p:sp>
        <p:sp>
          <p:nvSpPr>
            <p:cNvPr id="121" name="Rectangle 44"/>
            <p:cNvSpPr>
              <a:spLocks noChangeArrowheads="1"/>
            </p:cNvSpPr>
            <p:nvPr/>
          </p:nvSpPr>
          <p:spPr bwMode="invGray">
            <a:xfrm>
              <a:off x="6051683" y="4369555"/>
              <a:ext cx="657811" cy="1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Jiangxi</a:t>
              </a:r>
              <a:endParaRPr lang="zh-CN" altLang="en-US" sz="900">
                <a:solidFill>
                  <a:schemeClr val="bg1"/>
                </a:solidFill>
                <a:latin typeface="+mn-lt"/>
              </a:endParaRPr>
            </a:p>
          </p:txBody>
        </p:sp>
        <p:sp>
          <p:nvSpPr>
            <p:cNvPr id="122" name="Rectangle 45"/>
            <p:cNvSpPr>
              <a:spLocks noChangeArrowheads="1"/>
            </p:cNvSpPr>
            <p:nvPr/>
          </p:nvSpPr>
          <p:spPr bwMode="white">
            <a:xfrm>
              <a:off x="6213667" y="3940509"/>
              <a:ext cx="561016" cy="16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Anhui</a:t>
              </a:r>
              <a:endParaRPr lang="zh-CN" altLang="en-US" sz="900">
                <a:solidFill>
                  <a:schemeClr val="bg1"/>
                </a:solidFill>
                <a:latin typeface="+mn-lt"/>
              </a:endParaRPr>
            </a:p>
          </p:txBody>
        </p:sp>
        <p:sp>
          <p:nvSpPr>
            <p:cNvPr id="123" name="Rectangle 46"/>
            <p:cNvSpPr>
              <a:spLocks noChangeArrowheads="1"/>
            </p:cNvSpPr>
            <p:nvPr/>
          </p:nvSpPr>
          <p:spPr bwMode="invGray">
            <a:xfrm>
              <a:off x="5553881" y="4047770"/>
              <a:ext cx="545212"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Hubei</a:t>
              </a:r>
              <a:endParaRPr lang="zh-CN" altLang="en-US" sz="900">
                <a:solidFill>
                  <a:schemeClr val="bg1"/>
                </a:solidFill>
                <a:latin typeface="+mn-lt"/>
              </a:endParaRPr>
            </a:p>
          </p:txBody>
        </p:sp>
        <p:sp>
          <p:nvSpPr>
            <p:cNvPr id="124" name="Rectangle 47"/>
            <p:cNvSpPr>
              <a:spLocks noChangeArrowheads="1"/>
            </p:cNvSpPr>
            <p:nvPr/>
          </p:nvSpPr>
          <p:spPr bwMode="invGray">
            <a:xfrm>
              <a:off x="5494619" y="4513176"/>
              <a:ext cx="592622"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Hunan</a:t>
              </a:r>
              <a:endParaRPr lang="zh-CN" altLang="en-US" sz="900">
                <a:solidFill>
                  <a:schemeClr val="bg1"/>
                </a:solidFill>
                <a:latin typeface="+mn-lt"/>
              </a:endParaRPr>
            </a:p>
          </p:txBody>
        </p:sp>
        <p:sp>
          <p:nvSpPr>
            <p:cNvPr id="125" name="Rectangle 48"/>
            <p:cNvSpPr>
              <a:spLocks noChangeArrowheads="1"/>
            </p:cNvSpPr>
            <p:nvPr/>
          </p:nvSpPr>
          <p:spPr bwMode="invGray">
            <a:xfrm>
              <a:off x="5814634" y="4960401"/>
              <a:ext cx="377303" cy="11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Guangdong</a:t>
              </a:r>
              <a:endParaRPr lang="zh-CN" altLang="en-US" sz="900">
                <a:solidFill>
                  <a:schemeClr val="bg1"/>
                </a:solidFill>
                <a:latin typeface="+mn-lt"/>
              </a:endParaRPr>
            </a:p>
          </p:txBody>
        </p:sp>
        <p:sp>
          <p:nvSpPr>
            <p:cNvPr id="126" name="Rectangle 49"/>
            <p:cNvSpPr>
              <a:spLocks noChangeArrowheads="1"/>
            </p:cNvSpPr>
            <p:nvPr/>
          </p:nvSpPr>
          <p:spPr bwMode="white">
            <a:xfrm>
              <a:off x="5247693" y="4964037"/>
              <a:ext cx="754606"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Guangxi</a:t>
              </a:r>
              <a:endParaRPr lang="zh-CN" altLang="en-US" sz="900">
                <a:solidFill>
                  <a:schemeClr val="bg1"/>
                </a:solidFill>
                <a:latin typeface="+mn-lt"/>
              </a:endParaRPr>
            </a:p>
          </p:txBody>
        </p:sp>
        <p:sp>
          <p:nvSpPr>
            <p:cNvPr id="127" name="Rectangle 50"/>
            <p:cNvSpPr>
              <a:spLocks noChangeArrowheads="1"/>
            </p:cNvSpPr>
            <p:nvPr/>
          </p:nvSpPr>
          <p:spPr bwMode="invGray">
            <a:xfrm>
              <a:off x="6944568" y="3936873"/>
              <a:ext cx="845474" cy="16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1000" dirty="0">
                  <a:solidFill>
                    <a:schemeClr val="bg1"/>
                  </a:solidFill>
                  <a:latin typeface="+mn-lt"/>
                </a:rPr>
                <a:t>Shanghai</a:t>
              </a:r>
              <a:endParaRPr lang="zh-CN" altLang="en-US" sz="1000" dirty="0">
                <a:solidFill>
                  <a:schemeClr val="bg1"/>
                </a:solidFill>
                <a:latin typeface="+mn-lt"/>
              </a:endParaRPr>
            </a:p>
          </p:txBody>
        </p:sp>
        <p:sp>
          <p:nvSpPr>
            <p:cNvPr id="128" name="Rectangle 51"/>
            <p:cNvSpPr>
              <a:spLocks noChangeArrowheads="1"/>
            </p:cNvSpPr>
            <p:nvPr/>
          </p:nvSpPr>
          <p:spPr bwMode="white">
            <a:xfrm>
              <a:off x="5723766" y="3649630"/>
              <a:ext cx="590647" cy="16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Henan</a:t>
              </a:r>
              <a:endParaRPr lang="zh-CN" altLang="en-US" sz="900">
                <a:solidFill>
                  <a:schemeClr val="bg1"/>
                </a:solidFill>
                <a:latin typeface="+mn-lt"/>
              </a:endParaRPr>
            </a:p>
          </p:txBody>
        </p:sp>
        <p:sp>
          <p:nvSpPr>
            <p:cNvPr id="129" name="Rectangle 52"/>
            <p:cNvSpPr>
              <a:spLocks noChangeArrowheads="1"/>
            </p:cNvSpPr>
            <p:nvPr/>
          </p:nvSpPr>
          <p:spPr bwMode="invGray">
            <a:xfrm>
              <a:off x="5899578" y="3280577"/>
              <a:ext cx="292360" cy="79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Shanxi</a:t>
              </a:r>
              <a:endParaRPr lang="zh-CN" altLang="en-US" sz="900">
                <a:solidFill>
                  <a:schemeClr val="bg1"/>
                </a:solidFill>
                <a:latin typeface="+mn-lt"/>
              </a:endParaRPr>
            </a:p>
          </p:txBody>
        </p:sp>
        <p:sp>
          <p:nvSpPr>
            <p:cNvPr id="130" name="Rectangle 53"/>
            <p:cNvSpPr>
              <a:spLocks noChangeArrowheads="1"/>
            </p:cNvSpPr>
            <p:nvPr/>
          </p:nvSpPr>
          <p:spPr bwMode="invGray">
            <a:xfrm>
              <a:off x="4821005" y="2729727"/>
              <a:ext cx="817819" cy="350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Inner Mongolia</a:t>
              </a:r>
              <a:endParaRPr lang="zh-CN" altLang="en-US" sz="900" dirty="0">
                <a:solidFill>
                  <a:schemeClr val="bg1"/>
                </a:solidFill>
                <a:latin typeface="+mn-lt"/>
              </a:endParaRPr>
            </a:p>
          </p:txBody>
        </p:sp>
        <p:sp>
          <p:nvSpPr>
            <p:cNvPr id="131" name="Rectangle 54"/>
            <p:cNvSpPr>
              <a:spLocks noChangeArrowheads="1"/>
            </p:cNvSpPr>
            <p:nvPr/>
          </p:nvSpPr>
          <p:spPr bwMode="invGray">
            <a:xfrm>
              <a:off x="5166701" y="3620542"/>
              <a:ext cx="732877" cy="16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Shannxi</a:t>
              </a:r>
              <a:endParaRPr lang="zh-CN" altLang="en-US" sz="900" dirty="0">
                <a:solidFill>
                  <a:schemeClr val="bg1"/>
                </a:solidFill>
                <a:latin typeface="+mn-lt"/>
              </a:endParaRPr>
            </a:p>
          </p:txBody>
        </p:sp>
        <p:sp>
          <p:nvSpPr>
            <p:cNvPr id="132" name="Rectangle 55"/>
            <p:cNvSpPr>
              <a:spLocks noChangeArrowheads="1"/>
            </p:cNvSpPr>
            <p:nvPr/>
          </p:nvSpPr>
          <p:spPr bwMode="invGray">
            <a:xfrm>
              <a:off x="4931628" y="3142410"/>
              <a:ext cx="687442" cy="16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Ningxia</a:t>
              </a:r>
              <a:endParaRPr lang="zh-CN" altLang="en-US" sz="900">
                <a:solidFill>
                  <a:schemeClr val="bg1"/>
                </a:solidFill>
                <a:latin typeface="+mn-lt"/>
              </a:endParaRPr>
            </a:p>
          </p:txBody>
        </p:sp>
        <p:sp>
          <p:nvSpPr>
            <p:cNvPr id="133" name="Rectangle 56"/>
            <p:cNvSpPr>
              <a:spLocks noChangeArrowheads="1"/>
            </p:cNvSpPr>
            <p:nvPr/>
          </p:nvSpPr>
          <p:spPr bwMode="invGray">
            <a:xfrm>
              <a:off x="3752309" y="2682459"/>
              <a:ext cx="576819" cy="17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Gansu</a:t>
              </a:r>
              <a:endParaRPr lang="zh-CN" altLang="en-US" sz="900">
                <a:solidFill>
                  <a:schemeClr val="bg1"/>
                </a:solidFill>
                <a:latin typeface="+mn-lt"/>
              </a:endParaRPr>
            </a:p>
          </p:txBody>
        </p:sp>
        <p:sp>
          <p:nvSpPr>
            <p:cNvPr id="134" name="Rectangle 57"/>
            <p:cNvSpPr>
              <a:spLocks noChangeArrowheads="1"/>
            </p:cNvSpPr>
            <p:nvPr/>
          </p:nvSpPr>
          <p:spPr bwMode="invGray">
            <a:xfrm>
              <a:off x="3679220" y="3275124"/>
              <a:ext cx="705220" cy="16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Qinghai</a:t>
              </a:r>
              <a:endParaRPr lang="zh-CN" altLang="en-US" sz="900" dirty="0">
                <a:solidFill>
                  <a:schemeClr val="bg1"/>
                </a:solidFill>
                <a:latin typeface="+mn-lt"/>
              </a:endParaRPr>
            </a:p>
          </p:txBody>
        </p:sp>
        <p:sp>
          <p:nvSpPr>
            <p:cNvPr id="135" name="Rectangle 58"/>
            <p:cNvSpPr>
              <a:spLocks noChangeArrowheads="1"/>
            </p:cNvSpPr>
            <p:nvPr/>
          </p:nvSpPr>
          <p:spPr bwMode="invGray">
            <a:xfrm>
              <a:off x="4394317" y="4062314"/>
              <a:ext cx="734852" cy="30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gn="ctr">
                <a:lnSpc>
                  <a:spcPts val="1138"/>
                </a:lnSpc>
                <a:defRPr/>
              </a:pPr>
              <a:r>
                <a:rPr lang="en-US" altLang="zh-CN" sz="900" dirty="0">
                  <a:solidFill>
                    <a:schemeClr val="bg1"/>
                  </a:solidFill>
                  <a:latin typeface="+mn-lt"/>
                </a:rPr>
                <a:t>Sichuan</a:t>
              </a:r>
              <a:endParaRPr lang="zh-CN" altLang="en-US" sz="900">
                <a:solidFill>
                  <a:schemeClr val="bg1"/>
                </a:solidFill>
                <a:latin typeface="+mn-lt"/>
              </a:endParaRPr>
            </a:p>
            <a:p>
              <a:pPr algn="ctr">
                <a:lnSpc>
                  <a:spcPts val="1138"/>
                </a:lnSpc>
                <a:defRPr/>
              </a:pPr>
              <a:endParaRPr lang="zh-CN" altLang="zh-CN" sz="900">
                <a:solidFill>
                  <a:schemeClr val="bg1"/>
                </a:solidFill>
                <a:latin typeface="+mn-lt"/>
              </a:endParaRPr>
            </a:p>
          </p:txBody>
        </p:sp>
        <p:sp>
          <p:nvSpPr>
            <p:cNvPr id="136" name="Rectangle 59"/>
            <p:cNvSpPr>
              <a:spLocks noChangeArrowheads="1"/>
            </p:cNvSpPr>
            <p:nvPr/>
          </p:nvSpPr>
          <p:spPr bwMode="invGray">
            <a:xfrm>
              <a:off x="4923726" y="4633163"/>
              <a:ext cx="734852" cy="15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Guizhou</a:t>
              </a:r>
              <a:endParaRPr lang="zh-CN" altLang="en-US" sz="900" dirty="0">
                <a:solidFill>
                  <a:schemeClr val="bg1"/>
                </a:solidFill>
                <a:latin typeface="+mn-lt"/>
              </a:endParaRPr>
            </a:p>
          </p:txBody>
        </p:sp>
        <p:sp>
          <p:nvSpPr>
            <p:cNvPr id="137" name="Rectangle 60"/>
            <p:cNvSpPr>
              <a:spLocks noChangeArrowheads="1"/>
            </p:cNvSpPr>
            <p:nvPr/>
          </p:nvSpPr>
          <p:spPr bwMode="invGray">
            <a:xfrm>
              <a:off x="4204678" y="4822234"/>
              <a:ext cx="687442" cy="17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Yunnan</a:t>
              </a:r>
              <a:endParaRPr lang="zh-CN" altLang="en-US" sz="900">
                <a:solidFill>
                  <a:schemeClr val="bg1"/>
                </a:solidFill>
                <a:latin typeface="+mn-lt"/>
              </a:endParaRPr>
            </a:p>
          </p:txBody>
        </p:sp>
        <p:sp>
          <p:nvSpPr>
            <p:cNvPr id="138" name="Rectangle 61"/>
            <p:cNvSpPr>
              <a:spLocks noChangeArrowheads="1"/>
            </p:cNvSpPr>
            <p:nvPr/>
          </p:nvSpPr>
          <p:spPr bwMode="invGray">
            <a:xfrm>
              <a:off x="2778434" y="3753255"/>
              <a:ext cx="513606"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Tibet</a:t>
              </a:r>
              <a:endParaRPr lang="zh-CN" altLang="en-US" sz="900" dirty="0">
                <a:solidFill>
                  <a:schemeClr val="bg1"/>
                </a:solidFill>
                <a:latin typeface="+mn-lt"/>
              </a:endParaRPr>
            </a:p>
          </p:txBody>
        </p:sp>
        <p:sp>
          <p:nvSpPr>
            <p:cNvPr id="139" name="Rectangle 62"/>
            <p:cNvSpPr>
              <a:spLocks noChangeArrowheads="1"/>
            </p:cNvSpPr>
            <p:nvPr/>
          </p:nvSpPr>
          <p:spPr bwMode="invGray">
            <a:xfrm>
              <a:off x="2717196" y="2404306"/>
              <a:ext cx="734852" cy="16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Xinjiang</a:t>
              </a:r>
              <a:endParaRPr lang="zh-CN" altLang="en-US" sz="900" dirty="0">
                <a:solidFill>
                  <a:schemeClr val="bg1"/>
                </a:solidFill>
                <a:latin typeface="+mn-lt"/>
              </a:endParaRPr>
            </a:p>
          </p:txBody>
        </p:sp>
        <p:sp>
          <p:nvSpPr>
            <p:cNvPr id="140" name="Rectangle 63"/>
            <p:cNvSpPr>
              <a:spLocks noChangeArrowheads="1"/>
            </p:cNvSpPr>
            <p:nvPr/>
          </p:nvSpPr>
          <p:spPr bwMode="invGray">
            <a:xfrm>
              <a:off x="6425036" y="3673264"/>
              <a:ext cx="1108203" cy="15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Jiangsu</a:t>
              </a:r>
              <a:endParaRPr lang="zh-CN" altLang="en-US" sz="900">
                <a:solidFill>
                  <a:schemeClr val="bg1"/>
                </a:solidFill>
                <a:latin typeface="+mn-lt"/>
              </a:endParaRPr>
            </a:p>
          </p:txBody>
        </p:sp>
        <p:sp>
          <p:nvSpPr>
            <p:cNvPr id="141" name="Rectangle 64"/>
            <p:cNvSpPr>
              <a:spLocks noChangeArrowheads="1"/>
            </p:cNvSpPr>
            <p:nvPr/>
          </p:nvSpPr>
          <p:spPr bwMode="invGray">
            <a:xfrm>
              <a:off x="6535659" y="4255021"/>
              <a:ext cx="653859" cy="10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zh-CN" altLang="en-US" sz="900" dirty="0">
                  <a:solidFill>
                    <a:schemeClr val="bg1"/>
                  </a:solidFill>
                  <a:latin typeface="+mn-lt"/>
                </a:rPr>
                <a:t>浙江</a:t>
              </a:r>
            </a:p>
          </p:txBody>
        </p:sp>
        <p:sp>
          <p:nvSpPr>
            <p:cNvPr id="142" name="Rectangle 65"/>
            <p:cNvSpPr>
              <a:spLocks noChangeArrowheads="1"/>
            </p:cNvSpPr>
            <p:nvPr/>
          </p:nvSpPr>
          <p:spPr bwMode="invGray">
            <a:xfrm>
              <a:off x="6371699" y="2924251"/>
              <a:ext cx="657811" cy="1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Beijing</a:t>
              </a:r>
              <a:endParaRPr lang="zh-CN" altLang="en-US" sz="900">
                <a:solidFill>
                  <a:schemeClr val="bg1"/>
                </a:solidFill>
                <a:latin typeface="+mn-lt"/>
              </a:endParaRPr>
            </a:p>
          </p:txBody>
        </p:sp>
        <p:sp>
          <p:nvSpPr>
            <p:cNvPr id="143" name="Rectangle 66"/>
            <p:cNvSpPr>
              <a:spLocks noChangeArrowheads="1"/>
            </p:cNvSpPr>
            <p:nvPr/>
          </p:nvSpPr>
          <p:spPr bwMode="invGray">
            <a:xfrm rot="-3078897">
              <a:off x="6696975" y="4688363"/>
              <a:ext cx="669021" cy="16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04863" eaLnBrk="0" hangingPunct="0">
                <a:defRPr>
                  <a:solidFill>
                    <a:schemeClr val="tx1"/>
                  </a:solidFill>
                  <a:latin typeface="Arial" charset="0"/>
                  <a:ea typeface="宋体" charset="-122"/>
                </a:defRPr>
              </a:lvl1pPr>
              <a:lvl2pPr marL="742950" indent="-285750" defTabSz="804863" eaLnBrk="0" hangingPunct="0">
                <a:defRPr>
                  <a:solidFill>
                    <a:schemeClr val="tx1"/>
                  </a:solidFill>
                  <a:latin typeface="Arial" charset="0"/>
                  <a:ea typeface="宋体" charset="-122"/>
                </a:defRPr>
              </a:lvl2pPr>
              <a:lvl3pPr marL="1143000" indent="-228600" defTabSz="804863" eaLnBrk="0" hangingPunct="0">
                <a:defRPr>
                  <a:solidFill>
                    <a:schemeClr val="tx1"/>
                  </a:solidFill>
                  <a:latin typeface="Arial" charset="0"/>
                  <a:ea typeface="宋体" charset="-122"/>
                </a:defRPr>
              </a:lvl3pPr>
              <a:lvl4pPr marL="1600200" indent="-228600" defTabSz="804863" eaLnBrk="0" hangingPunct="0">
                <a:defRPr>
                  <a:solidFill>
                    <a:schemeClr val="tx1"/>
                  </a:solidFill>
                  <a:latin typeface="Arial" charset="0"/>
                  <a:ea typeface="宋体" charset="-122"/>
                </a:defRPr>
              </a:lvl4pPr>
              <a:lvl5pPr marL="2057400" indent="-228600" defTabSz="804863" eaLnBrk="0" hangingPunct="0">
                <a:defRPr>
                  <a:solidFill>
                    <a:schemeClr val="tx1"/>
                  </a:solidFill>
                  <a:latin typeface="Arial" charset="0"/>
                  <a:ea typeface="宋体" charset="-122"/>
                </a:defRPr>
              </a:lvl5pPr>
              <a:lvl6pPr marL="2514600" indent="-228600" defTabSz="804863" eaLnBrk="0" fontAlgn="base" hangingPunct="0">
                <a:spcBef>
                  <a:spcPct val="0"/>
                </a:spcBef>
                <a:spcAft>
                  <a:spcPct val="0"/>
                </a:spcAft>
                <a:defRPr>
                  <a:solidFill>
                    <a:schemeClr val="tx1"/>
                  </a:solidFill>
                  <a:latin typeface="Arial" charset="0"/>
                  <a:ea typeface="宋体" charset="-122"/>
                </a:defRPr>
              </a:lvl6pPr>
              <a:lvl7pPr marL="2971800" indent="-228600" defTabSz="804863" eaLnBrk="0" fontAlgn="base" hangingPunct="0">
                <a:spcBef>
                  <a:spcPct val="0"/>
                </a:spcBef>
                <a:spcAft>
                  <a:spcPct val="0"/>
                </a:spcAft>
                <a:defRPr>
                  <a:solidFill>
                    <a:schemeClr val="tx1"/>
                  </a:solidFill>
                  <a:latin typeface="Arial" charset="0"/>
                  <a:ea typeface="宋体" charset="-122"/>
                </a:defRPr>
              </a:lvl7pPr>
              <a:lvl8pPr marL="3429000" indent="-228600" defTabSz="804863" eaLnBrk="0" fontAlgn="base" hangingPunct="0">
                <a:spcBef>
                  <a:spcPct val="0"/>
                </a:spcBef>
                <a:spcAft>
                  <a:spcPct val="0"/>
                </a:spcAft>
                <a:defRPr>
                  <a:solidFill>
                    <a:schemeClr val="tx1"/>
                  </a:solidFill>
                  <a:latin typeface="Arial" charset="0"/>
                  <a:ea typeface="宋体" charset="-122"/>
                </a:defRPr>
              </a:lvl8pPr>
              <a:lvl9pPr marL="3886200" indent="-228600" defTabSz="804863" eaLnBrk="0" fontAlgn="base" hangingPunct="0">
                <a:spcBef>
                  <a:spcPct val="0"/>
                </a:spcBef>
                <a:spcAft>
                  <a:spcPct val="0"/>
                </a:spcAft>
                <a:defRPr>
                  <a:solidFill>
                    <a:schemeClr val="tx1"/>
                  </a:solidFill>
                  <a:latin typeface="Arial" charset="0"/>
                  <a:ea typeface="宋体" charset="-122"/>
                </a:defRPr>
              </a:lvl9pPr>
            </a:lstStyle>
            <a:p>
              <a:pPr>
                <a:lnSpc>
                  <a:spcPts val="1138"/>
                </a:lnSpc>
                <a:defRPr/>
              </a:pPr>
              <a:r>
                <a:rPr lang="en-US" altLang="zh-CN" sz="900" dirty="0">
                  <a:solidFill>
                    <a:schemeClr val="bg1"/>
                  </a:solidFill>
                  <a:latin typeface="+mn-lt"/>
                </a:rPr>
                <a:t>Taiwan</a:t>
              </a:r>
              <a:endParaRPr lang="zh-CN" altLang="en-US" sz="900">
                <a:solidFill>
                  <a:schemeClr val="bg1"/>
                </a:solidFill>
                <a:latin typeface="+mn-lt"/>
              </a:endParaRPr>
            </a:p>
          </p:txBody>
        </p:sp>
      </p:grpSp>
      <p:sp>
        <p:nvSpPr>
          <p:cNvPr id="8" name="矩形 7"/>
          <p:cNvSpPr/>
          <p:nvPr/>
        </p:nvSpPr>
        <p:spPr>
          <a:xfrm>
            <a:off x="4851224" y="4035410"/>
            <a:ext cx="4185271" cy="1061829"/>
          </a:xfrm>
          <a:prstGeom prst="rect">
            <a:avLst/>
          </a:prstGeom>
        </p:spPr>
        <p:txBody>
          <a:bodyPr wrap="square">
            <a:spAutoFit/>
          </a:bodyPr>
          <a:lstStyle/>
          <a:p>
            <a:pPr>
              <a:lnSpc>
                <a:spcPct val="150000"/>
              </a:lnSpc>
            </a:pPr>
            <a:r>
              <a:rPr lang="zh-CN" altLang="en-US" sz="1400" dirty="0" smtClean="0">
                <a:solidFill>
                  <a:schemeClr val="bg1"/>
                </a:solidFill>
                <a:ea typeface="微软雅黑" pitchFamily="34" charset="-122"/>
              </a:rPr>
              <a:t>中国移动全力支持车企路测，根据</a:t>
            </a:r>
            <a:r>
              <a:rPr lang="zh-CN" altLang="en-US" sz="1400" dirty="0">
                <a:solidFill>
                  <a:schemeClr val="bg1"/>
                </a:solidFill>
                <a:ea typeface="微软雅黑" pitchFamily="34" charset="-122"/>
              </a:rPr>
              <a:t>实际路测，及时完善网络优化，达到网络覆盖无盲点，提升高速驾驶状态中的网速。</a:t>
            </a:r>
            <a:endParaRPr lang="zh-CN" altLang="en-US" sz="1400" dirty="0">
              <a:solidFill>
                <a:schemeClr val="bg1"/>
              </a:solidFill>
            </a:endParaRPr>
          </a:p>
        </p:txBody>
      </p:sp>
      <p:pic>
        <p:nvPicPr>
          <p:cNvPr id="145" name="图片 144" descr="C:\Users\X240\AppData\Roaming\Tencent\Users\122137471\QQ\WinTemp\RichOle\KVYIZCIS`V8XACT@6BAI)HU.png"/>
          <p:cNvPicPr/>
          <p:nvPr/>
        </p:nvPicPr>
        <p:blipFill>
          <a:blip r:embed="rId6" cstate="print"/>
          <a:srcRect/>
          <a:stretch>
            <a:fillRect/>
          </a:stretch>
        </p:blipFill>
        <p:spPr bwMode="auto">
          <a:xfrm>
            <a:off x="7345651" y="2541807"/>
            <a:ext cx="1450279" cy="1245645"/>
          </a:xfrm>
          <a:prstGeom prst="rect">
            <a:avLst/>
          </a:prstGeom>
          <a:noFill/>
          <a:ln w="9525">
            <a:noFill/>
            <a:miter lim="800000"/>
            <a:headEnd/>
            <a:tailEnd/>
          </a:ln>
        </p:spPr>
      </p:pic>
    </p:spTree>
    <p:extLst>
      <p:ext uri="{BB962C8B-B14F-4D97-AF65-F5344CB8AC3E}">
        <p14:creationId xmlns:p14="http://schemas.microsoft.com/office/powerpoint/2010/main" val="1381071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79912" y="2355726"/>
            <a:ext cx="1196615" cy="747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车企</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TSP</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TextBox 22"/>
          <p:cNvSpPr txBox="1">
            <a:spLocks noChangeArrowheads="1"/>
          </p:cNvSpPr>
          <p:nvPr/>
        </p:nvSpPr>
        <p:spPr bwMode="auto">
          <a:xfrm>
            <a:off x="5711904" y="1305403"/>
            <a:ext cx="3108568" cy="646331"/>
          </a:xfrm>
          <a:prstGeom prst="rect">
            <a:avLst/>
          </a:prstGeom>
          <a:noFill/>
          <a:ln w="9525">
            <a:noFill/>
            <a:miter lim="800000"/>
            <a:headEnd/>
            <a:tailEnd/>
          </a:ln>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rPr>
              <a:t>开放平台吸引应用开发者，开发车载应用，带来车载环境下的驾乘</a:t>
            </a:r>
            <a:r>
              <a:rPr lang="zh-CN" altLang="en-US" sz="1200" dirty="0" smtClean="0">
                <a:solidFill>
                  <a:schemeClr val="bg1"/>
                </a:solidFill>
                <a:latin typeface="微软雅黑" pitchFamily="34" charset="-122"/>
                <a:ea typeface="微软雅黑" pitchFamily="34" charset="-122"/>
              </a:rPr>
              <a:t>体验</a:t>
            </a:r>
            <a:endParaRPr lang="zh-CN" altLang="en-US" sz="1200" dirty="0">
              <a:solidFill>
                <a:schemeClr val="bg1"/>
              </a:solidFill>
              <a:latin typeface="微软雅黑" pitchFamily="34" charset="-122"/>
              <a:ea typeface="微软雅黑" pitchFamily="34" charset="-122"/>
            </a:endParaRPr>
          </a:p>
        </p:txBody>
      </p:sp>
      <p:sp>
        <p:nvSpPr>
          <p:cNvPr id="46" name="TextBox 24"/>
          <p:cNvSpPr txBox="1">
            <a:spLocks noChangeArrowheads="1"/>
          </p:cNvSpPr>
          <p:nvPr/>
        </p:nvSpPr>
        <p:spPr bwMode="auto">
          <a:xfrm>
            <a:off x="251520" y="980957"/>
            <a:ext cx="4356100" cy="338554"/>
          </a:xfrm>
          <a:prstGeom prst="rect">
            <a:avLst/>
          </a:prstGeom>
          <a:noFill/>
          <a:ln w="9525">
            <a:noFill/>
            <a:miter lim="800000"/>
            <a:headEnd/>
            <a:tailEnd/>
          </a:ln>
        </p:spPr>
        <p:txBody>
          <a:bodyPr>
            <a:spAutoFit/>
          </a:bodyPr>
          <a:lstStyle/>
          <a:p>
            <a:r>
              <a:rPr lang="zh-CN" altLang="en-US" sz="1600" b="1" dirty="0">
                <a:solidFill>
                  <a:schemeClr val="accent2">
                    <a:lumMod val="40000"/>
                    <a:lumOff val="60000"/>
                  </a:schemeClr>
                </a:solidFill>
                <a:latin typeface="微软雅黑" pitchFamily="34" charset="-122"/>
                <a:ea typeface="微软雅黑" pitchFamily="34" charset="-122"/>
              </a:rPr>
              <a:t>现有互联网应用的融合和移植</a:t>
            </a:r>
            <a:r>
              <a:rPr lang="zh-CN" altLang="en-US" sz="1600" dirty="0">
                <a:solidFill>
                  <a:schemeClr val="accent2">
                    <a:lumMod val="40000"/>
                    <a:lumOff val="60000"/>
                  </a:schemeClr>
                </a:solidFill>
                <a:latin typeface="微软雅黑" pitchFamily="34" charset="-122"/>
                <a:ea typeface="微软雅黑" pitchFamily="34" charset="-122"/>
              </a:rPr>
              <a:t>：</a:t>
            </a:r>
          </a:p>
        </p:txBody>
      </p:sp>
      <p:sp>
        <p:nvSpPr>
          <p:cNvPr id="47" name="TextBox 25"/>
          <p:cNvSpPr txBox="1">
            <a:spLocks noChangeArrowheads="1"/>
          </p:cNvSpPr>
          <p:nvPr/>
        </p:nvSpPr>
        <p:spPr bwMode="auto">
          <a:xfrm>
            <a:off x="290591" y="1332787"/>
            <a:ext cx="3456955" cy="646331"/>
          </a:xfrm>
          <a:prstGeom prst="rect">
            <a:avLst/>
          </a:prstGeom>
          <a:noFill/>
          <a:ln w="9525">
            <a:noFill/>
            <a:miter lim="800000"/>
            <a:headEnd/>
            <a:tailEnd/>
          </a:ln>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rPr>
              <a:t>积极引入三方应用，深度融合车载语音产品与其他应用产品，打造丰富车生活</a:t>
            </a:r>
          </a:p>
        </p:txBody>
      </p:sp>
      <p:sp>
        <p:nvSpPr>
          <p:cNvPr id="48" name="TextBox 26"/>
          <p:cNvSpPr txBox="1">
            <a:spLocks noChangeArrowheads="1"/>
          </p:cNvSpPr>
          <p:nvPr/>
        </p:nvSpPr>
        <p:spPr bwMode="auto">
          <a:xfrm>
            <a:off x="5683376" y="980957"/>
            <a:ext cx="3460624" cy="338554"/>
          </a:xfrm>
          <a:prstGeom prst="rect">
            <a:avLst/>
          </a:prstGeom>
          <a:noFill/>
          <a:ln w="9525">
            <a:noFill/>
            <a:miter lim="800000"/>
            <a:headEnd/>
            <a:tailEnd/>
          </a:ln>
        </p:spPr>
        <p:txBody>
          <a:bodyPr wrap="square">
            <a:spAutoFit/>
          </a:bodyPr>
          <a:lstStyle/>
          <a:p>
            <a:r>
              <a:rPr lang="zh-CN" altLang="en-US" sz="1600" b="1" dirty="0">
                <a:solidFill>
                  <a:schemeClr val="accent2">
                    <a:lumMod val="40000"/>
                    <a:lumOff val="60000"/>
                  </a:schemeClr>
                </a:solidFill>
                <a:latin typeface="微软雅黑" pitchFamily="34" charset="-122"/>
                <a:ea typeface="微软雅黑" pitchFamily="34" charset="-122"/>
              </a:rPr>
              <a:t>车载应用模式的探索和开发</a:t>
            </a:r>
            <a:r>
              <a:rPr lang="zh-CN" altLang="en-US" sz="1600" dirty="0">
                <a:solidFill>
                  <a:schemeClr val="accent2">
                    <a:lumMod val="40000"/>
                    <a:lumOff val="60000"/>
                  </a:schemeClr>
                </a:solidFill>
                <a:latin typeface="微软雅黑" pitchFamily="34" charset="-122"/>
                <a:ea typeface="微软雅黑" pitchFamily="34" charset="-122"/>
              </a:rPr>
              <a:t>：</a:t>
            </a:r>
          </a:p>
        </p:txBody>
      </p:sp>
      <p:pic>
        <p:nvPicPr>
          <p:cNvPr id="49" name="Picture 7" descr="cloud-1"/>
          <p:cNvPicPr>
            <a:picLocks noChangeAspect="1" noChangeArrowheads="1"/>
          </p:cNvPicPr>
          <p:nvPr/>
        </p:nvPicPr>
        <p:blipFill>
          <a:blip r:embed="rId3" cstate="print"/>
          <a:srcRect/>
          <a:stretch>
            <a:fillRect/>
          </a:stretch>
        </p:blipFill>
        <p:spPr bwMode="auto">
          <a:xfrm>
            <a:off x="3355007" y="3120080"/>
            <a:ext cx="2153097" cy="617934"/>
          </a:xfrm>
          <a:prstGeom prst="rect">
            <a:avLst/>
          </a:prstGeom>
          <a:noFill/>
          <a:ln w="9525">
            <a:noFill/>
            <a:miter lim="800000"/>
            <a:headEnd/>
            <a:tailEnd/>
          </a:ln>
        </p:spPr>
      </p:pic>
      <p:sp>
        <p:nvSpPr>
          <p:cNvPr id="50" name="圆角矩形 49"/>
          <p:cNvSpPr/>
          <p:nvPr/>
        </p:nvSpPr>
        <p:spPr>
          <a:xfrm>
            <a:off x="1692275" y="2434239"/>
            <a:ext cx="1874838" cy="37546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400" dirty="0">
                <a:solidFill>
                  <a:schemeClr val="tx1"/>
                </a:solidFill>
                <a:latin typeface="微软雅黑" pitchFamily="34" charset="-122"/>
                <a:ea typeface="微软雅黑" pitchFamily="34" charset="-122"/>
              </a:rPr>
              <a:t>互联网应用</a:t>
            </a:r>
          </a:p>
        </p:txBody>
      </p:sp>
      <p:sp>
        <p:nvSpPr>
          <p:cNvPr id="51" name="圆角矩形 50"/>
          <p:cNvSpPr/>
          <p:nvPr/>
        </p:nvSpPr>
        <p:spPr>
          <a:xfrm>
            <a:off x="5129214" y="2423524"/>
            <a:ext cx="1920875" cy="35763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sz="1400" dirty="0">
                <a:solidFill>
                  <a:schemeClr val="tx1"/>
                </a:solidFill>
                <a:latin typeface="微软雅黑" pitchFamily="34" charset="-122"/>
                <a:ea typeface="微软雅黑" pitchFamily="34" charset="-122"/>
              </a:rPr>
              <a:t>车载应用</a:t>
            </a:r>
          </a:p>
        </p:txBody>
      </p:sp>
      <p:cxnSp>
        <p:nvCxnSpPr>
          <p:cNvPr id="52" name="直接连接符 51"/>
          <p:cNvCxnSpPr/>
          <p:nvPr/>
        </p:nvCxnSpPr>
        <p:spPr>
          <a:xfrm>
            <a:off x="2483768" y="2781157"/>
            <a:ext cx="1176363" cy="510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1" idx="2"/>
          </p:cNvCxnSpPr>
          <p:nvPr/>
        </p:nvCxnSpPr>
        <p:spPr>
          <a:xfrm flipH="1">
            <a:off x="5292080" y="2781157"/>
            <a:ext cx="797572" cy="510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5" idx="3"/>
            <a:endCxn id="50" idx="1"/>
          </p:cNvCxnSpPr>
          <p:nvPr/>
        </p:nvCxnSpPr>
        <p:spPr>
          <a:xfrm>
            <a:off x="1071564" y="2553946"/>
            <a:ext cx="620711" cy="680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55" name="图片 33" descr="语音2.jpg"/>
          <p:cNvPicPr>
            <a:picLocks noChangeAspect="1"/>
          </p:cNvPicPr>
          <p:nvPr/>
        </p:nvPicPr>
        <p:blipFill>
          <a:blip r:embed="rId4" cstate="print"/>
          <a:srcRect/>
          <a:stretch>
            <a:fillRect/>
          </a:stretch>
        </p:blipFill>
        <p:spPr bwMode="auto">
          <a:xfrm>
            <a:off x="251520" y="2205093"/>
            <a:ext cx="820044" cy="697706"/>
          </a:xfrm>
          <a:prstGeom prst="rect">
            <a:avLst/>
          </a:prstGeom>
          <a:noFill/>
          <a:ln w="9525">
            <a:noFill/>
            <a:miter lim="800000"/>
            <a:headEnd/>
            <a:tailEnd/>
          </a:ln>
        </p:spPr>
      </p:pic>
      <p:sp>
        <p:nvSpPr>
          <p:cNvPr id="56" name="TextBox 34"/>
          <p:cNvSpPr txBox="1">
            <a:spLocks noChangeArrowheads="1"/>
          </p:cNvSpPr>
          <p:nvPr/>
        </p:nvSpPr>
        <p:spPr bwMode="auto">
          <a:xfrm>
            <a:off x="3654746" y="3291984"/>
            <a:ext cx="1565326" cy="307777"/>
          </a:xfrm>
          <a:prstGeom prst="rect">
            <a:avLst/>
          </a:prstGeom>
          <a:noFill/>
          <a:ln w="9525">
            <a:noFill/>
            <a:miter lim="800000"/>
            <a:headEnd/>
            <a:tailEnd/>
          </a:ln>
        </p:spPr>
        <p:txBody>
          <a:bodyPr wrap="square">
            <a:spAutoFit/>
          </a:bodyPr>
          <a:lstStyle/>
          <a:p>
            <a:pPr algn="ctr"/>
            <a:r>
              <a:rPr lang="zh-CN" altLang="en-US" sz="1400" dirty="0" smtClean="0">
                <a:latin typeface="微软雅黑" pitchFamily="34" charset="-122"/>
                <a:ea typeface="微软雅黑" pitchFamily="34" charset="-122"/>
              </a:rPr>
              <a:t>车联网开放</a:t>
            </a:r>
            <a:r>
              <a:rPr lang="zh-CN" altLang="en-US" sz="1400" dirty="0">
                <a:latin typeface="微软雅黑" pitchFamily="34" charset="-122"/>
                <a:ea typeface="微软雅黑" pitchFamily="34" charset="-122"/>
              </a:rPr>
              <a:t>平台</a:t>
            </a:r>
          </a:p>
        </p:txBody>
      </p:sp>
      <p:sp>
        <p:nvSpPr>
          <p:cNvPr id="57" name="椭圆 56"/>
          <p:cNvSpPr/>
          <p:nvPr/>
        </p:nvSpPr>
        <p:spPr>
          <a:xfrm>
            <a:off x="7707313" y="2196114"/>
            <a:ext cx="1295400" cy="431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itchFamily="34" charset="-122"/>
                <a:ea typeface="微软雅黑" pitchFamily="34" charset="-122"/>
              </a:rPr>
              <a:t>数据能力</a:t>
            </a:r>
          </a:p>
        </p:txBody>
      </p:sp>
      <p:sp>
        <p:nvSpPr>
          <p:cNvPr id="58" name="椭圆 57"/>
          <p:cNvSpPr/>
          <p:nvPr/>
        </p:nvSpPr>
        <p:spPr>
          <a:xfrm>
            <a:off x="7721601" y="2774757"/>
            <a:ext cx="1203325" cy="476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itchFamily="34" charset="-122"/>
                <a:ea typeface="微软雅黑" pitchFamily="34" charset="-122"/>
              </a:rPr>
              <a:t>基础服务能力</a:t>
            </a:r>
          </a:p>
        </p:txBody>
      </p:sp>
      <p:cxnSp>
        <p:nvCxnSpPr>
          <p:cNvPr id="59" name="直接连接符 58"/>
          <p:cNvCxnSpPr>
            <a:stCxn id="51" idx="3"/>
          </p:cNvCxnSpPr>
          <p:nvPr/>
        </p:nvCxnSpPr>
        <p:spPr>
          <a:xfrm flipV="1">
            <a:off x="7050089" y="2411619"/>
            <a:ext cx="671511" cy="19072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1" idx="3"/>
            <a:endCxn id="58" idx="2"/>
          </p:cNvCxnSpPr>
          <p:nvPr/>
        </p:nvCxnSpPr>
        <p:spPr>
          <a:xfrm>
            <a:off x="7050089" y="2602341"/>
            <a:ext cx="671512" cy="41054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2133085"/>
            <a:ext cx="9144000" cy="1190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2" name="图片 40" descr="应用2.jpg"/>
          <p:cNvPicPr>
            <a:picLocks noChangeAspect="1"/>
          </p:cNvPicPr>
          <p:nvPr/>
        </p:nvPicPr>
        <p:blipFill>
          <a:blip r:embed="rId5" cstate="print"/>
          <a:srcRect/>
          <a:stretch>
            <a:fillRect/>
          </a:stretch>
        </p:blipFill>
        <p:spPr bwMode="auto">
          <a:xfrm>
            <a:off x="3925813" y="873205"/>
            <a:ext cx="1438275" cy="1115863"/>
          </a:xfrm>
          <a:prstGeom prst="rect">
            <a:avLst/>
          </a:prstGeom>
          <a:noFill/>
          <a:ln w="9525">
            <a:noFill/>
            <a:miter lim="800000"/>
            <a:headEnd/>
            <a:tailEnd/>
          </a:ln>
        </p:spPr>
      </p:pic>
      <p:sp>
        <p:nvSpPr>
          <p:cNvPr id="63" name="TextBox 7"/>
          <p:cNvSpPr txBox="1">
            <a:spLocks noChangeArrowheads="1"/>
          </p:cNvSpPr>
          <p:nvPr/>
        </p:nvSpPr>
        <p:spPr bwMode="auto">
          <a:xfrm>
            <a:off x="1547664" y="4045009"/>
            <a:ext cx="6014764" cy="830997"/>
          </a:xfrm>
          <a:prstGeom prst="rect">
            <a:avLst/>
          </a:prstGeom>
          <a:noFill/>
          <a:ln w="9525">
            <a:noFill/>
            <a:miter lim="800000"/>
            <a:headEnd/>
            <a:tailEnd/>
          </a:ln>
        </p:spPr>
        <p:txBody>
          <a:bodyPr wrap="square">
            <a:spAutoFit/>
          </a:bodyPr>
          <a:lstStyle/>
          <a:p>
            <a:pPr algn="ctr">
              <a:lnSpc>
                <a:spcPct val="150000"/>
              </a:lnSpc>
            </a:pPr>
            <a:r>
              <a:rPr lang="zh-CN" altLang="en-US" sz="1600" dirty="0" smtClean="0">
                <a:solidFill>
                  <a:schemeClr val="bg1"/>
                </a:solidFill>
                <a:latin typeface="微软雅黑" pitchFamily="34" charset="-122"/>
                <a:ea typeface="微软雅黑" pitchFamily="34" charset="-122"/>
              </a:rPr>
              <a:t>平台</a:t>
            </a:r>
            <a:r>
              <a:rPr lang="zh-CN" altLang="en-US" sz="1600" dirty="0">
                <a:solidFill>
                  <a:schemeClr val="bg1"/>
                </a:solidFill>
                <a:latin typeface="微软雅黑" pitchFamily="34" charset="-122"/>
                <a:ea typeface="微软雅黑" pitchFamily="34" charset="-122"/>
              </a:rPr>
              <a:t>全面开放各种内容、服务、能力、数据，形成</a:t>
            </a:r>
            <a:r>
              <a:rPr lang="zh-CN" altLang="en-US" sz="1600" dirty="0" smtClean="0">
                <a:solidFill>
                  <a:schemeClr val="bg1"/>
                </a:solidFill>
                <a:latin typeface="微软雅黑" pitchFamily="34" charset="-122"/>
                <a:ea typeface="微软雅黑" pitchFamily="34" charset="-122"/>
              </a:rPr>
              <a:t>生态环境</a:t>
            </a:r>
            <a:endParaRPr lang="en-US" altLang="zh-CN" sz="1600" dirty="0" smtClean="0">
              <a:solidFill>
                <a:schemeClr val="bg1"/>
              </a:solidFill>
              <a:latin typeface="微软雅黑" pitchFamily="34" charset="-122"/>
              <a:ea typeface="微软雅黑" pitchFamily="34" charset="-122"/>
            </a:endParaRPr>
          </a:p>
          <a:p>
            <a:pPr algn="ctr">
              <a:lnSpc>
                <a:spcPct val="150000"/>
              </a:lnSpc>
            </a:pPr>
            <a:r>
              <a:rPr lang="zh-CN" altLang="en-US" sz="1600" dirty="0" smtClean="0">
                <a:solidFill>
                  <a:schemeClr val="bg1"/>
                </a:solidFill>
                <a:latin typeface="微软雅黑" pitchFamily="34" charset="-122"/>
                <a:ea typeface="微软雅黑" pitchFamily="34" charset="-122"/>
              </a:rPr>
              <a:t>提供</a:t>
            </a:r>
            <a:r>
              <a:rPr lang="zh-CN" altLang="en-US" sz="1600" dirty="0">
                <a:solidFill>
                  <a:schemeClr val="bg1"/>
                </a:solidFill>
                <a:latin typeface="微软雅黑" pitchFamily="34" charset="-122"/>
                <a:ea typeface="微软雅黑" pitchFamily="34" charset="-122"/>
              </a:rPr>
              <a:t>完善的第三方开发者支持，方便创新应用的推出</a:t>
            </a:r>
            <a:r>
              <a:rPr lang="zh-CN" altLang="en-US" sz="1600" dirty="0" smtClean="0">
                <a:solidFill>
                  <a:schemeClr val="bg1"/>
                </a:solidFill>
                <a:latin typeface="微软雅黑" pitchFamily="34" charset="-122"/>
                <a:ea typeface="微软雅黑" pitchFamily="34" charset="-122"/>
              </a:rPr>
              <a:t>。</a:t>
            </a:r>
            <a:endParaRPr lang="en-US" altLang="zh-CN" sz="1600" dirty="0">
              <a:solidFill>
                <a:schemeClr val="bg1"/>
              </a:solidFill>
              <a:latin typeface="微软雅黑" pitchFamily="34" charset="-122"/>
              <a:ea typeface="微软雅黑" pitchFamily="34" charset="-122"/>
            </a:endParaRPr>
          </a:p>
        </p:txBody>
      </p:sp>
      <p:sp>
        <p:nvSpPr>
          <p:cNvPr id="23" name="标题 1"/>
          <p:cNvSpPr txBox="1">
            <a:spLocks/>
          </p:cNvSpPr>
          <p:nvPr/>
        </p:nvSpPr>
        <p:spPr>
          <a:xfrm>
            <a:off x="107504"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中国移动开放平台聚合多种资源丰富车企</a:t>
            </a: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TSP</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应用</a:t>
            </a:r>
            <a:endParaRPr lang="zh-CN" altLang="en-US" sz="2400" b="1" dirty="0">
              <a:solidFill>
                <a:srgbClr val="FFFF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7484151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519684" y="699542"/>
            <a:ext cx="6736592" cy="3416431"/>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706709" y="833460"/>
            <a:ext cx="545354" cy="1391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车载终端接入平台</a:t>
            </a:r>
            <a:endParaRPr lang="en-US" altLang="zh-CN" sz="1000" b="1" dirty="0">
              <a:latin typeface="微软雅黑" pitchFamily="34" charset="-122"/>
              <a:ea typeface="微软雅黑" pitchFamily="34" charset="-122"/>
            </a:endParaRPr>
          </a:p>
        </p:txBody>
      </p:sp>
      <p:sp>
        <p:nvSpPr>
          <p:cNvPr id="5" name="矩形 4"/>
          <p:cNvSpPr/>
          <p:nvPr/>
        </p:nvSpPr>
        <p:spPr>
          <a:xfrm>
            <a:off x="1706709" y="2386853"/>
            <a:ext cx="557893" cy="140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门户</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客户端接入平台</a:t>
            </a:r>
            <a:endParaRPr lang="en-US" altLang="zh-CN" sz="1000" b="1" dirty="0">
              <a:latin typeface="微软雅黑" pitchFamily="34" charset="-122"/>
              <a:ea typeface="微软雅黑" pitchFamily="34" charset="-122"/>
            </a:endParaRPr>
          </a:p>
        </p:txBody>
      </p:sp>
      <p:sp>
        <p:nvSpPr>
          <p:cNvPr id="6" name="矩形 5"/>
          <p:cNvSpPr/>
          <p:nvPr/>
        </p:nvSpPr>
        <p:spPr>
          <a:xfrm>
            <a:off x="4433009" y="3087449"/>
            <a:ext cx="908925"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经销商管理</a:t>
            </a:r>
            <a:endParaRPr lang="en-US" altLang="zh-CN" sz="1000" b="1" dirty="0">
              <a:latin typeface="微软雅黑" pitchFamily="34" charset="-122"/>
              <a:ea typeface="微软雅黑" pitchFamily="34" charset="-122"/>
            </a:endParaRPr>
          </a:p>
        </p:txBody>
      </p:sp>
      <p:pic>
        <p:nvPicPr>
          <p:cNvPr id="7" name="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637" y="3309129"/>
            <a:ext cx="422563" cy="338243"/>
          </a:xfrm>
          <a:prstGeom prst="rect">
            <a:avLst/>
          </a:prstGeom>
        </p:spPr>
      </p:pic>
      <p:pic>
        <p:nvPicPr>
          <p:cNvPr id="8" name="图片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7613" y="2634496"/>
            <a:ext cx="334337" cy="326883"/>
          </a:xfrm>
          <a:prstGeom prst="rect">
            <a:avLst/>
          </a:prstGeom>
        </p:spPr>
      </p:pic>
      <p:pic>
        <p:nvPicPr>
          <p:cNvPr id="10" name="图片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3655" y="1081433"/>
            <a:ext cx="509536" cy="264815"/>
          </a:xfrm>
          <a:prstGeom prst="rect">
            <a:avLst/>
          </a:prstGeom>
        </p:spPr>
      </p:pic>
      <p:sp>
        <p:nvSpPr>
          <p:cNvPr id="11" name="左右箭头 10"/>
          <p:cNvSpPr/>
          <p:nvPr/>
        </p:nvSpPr>
        <p:spPr>
          <a:xfrm rot="2135298">
            <a:off x="1399330" y="1238869"/>
            <a:ext cx="231817" cy="11199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800" b="1">
              <a:solidFill>
                <a:srgbClr val="FFC000"/>
              </a:solidFill>
              <a:latin typeface="微软雅黑" pitchFamily="34" charset="-122"/>
              <a:ea typeface="微软雅黑" pitchFamily="34" charset="-122"/>
            </a:endParaRPr>
          </a:p>
        </p:txBody>
      </p:sp>
      <p:sp>
        <p:nvSpPr>
          <p:cNvPr id="15" name="左右箭头 14"/>
          <p:cNvSpPr/>
          <p:nvPr/>
        </p:nvSpPr>
        <p:spPr>
          <a:xfrm rot="19322074">
            <a:off x="1398543" y="3171482"/>
            <a:ext cx="231817" cy="11199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800" b="1">
              <a:solidFill>
                <a:srgbClr val="FFC000"/>
              </a:solidFill>
              <a:latin typeface="微软雅黑" pitchFamily="34" charset="-122"/>
              <a:ea typeface="微软雅黑" pitchFamily="34" charset="-122"/>
            </a:endParaRPr>
          </a:p>
        </p:txBody>
      </p:sp>
      <p:sp>
        <p:nvSpPr>
          <p:cNvPr id="16" name="左右箭头 15"/>
          <p:cNvSpPr/>
          <p:nvPr/>
        </p:nvSpPr>
        <p:spPr>
          <a:xfrm rot="2135298">
            <a:off x="1399330" y="2845862"/>
            <a:ext cx="231817" cy="11199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800" b="1">
              <a:solidFill>
                <a:srgbClr val="FFC000"/>
              </a:solidFill>
              <a:latin typeface="微软雅黑" pitchFamily="34" charset="-122"/>
              <a:ea typeface="微软雅黑" pitchFamily="34" charset="-122"/>
            </a:endParaRPr>
          </a:p>
        </p:txBody>
      </p:sp>
      <p:sp>
        <p:nvSpPr>
          <p:cNvPr id="17" name="文本框 5"/>
          <p:cNvSpPr txBox="1"/>
          <p:nvPr/>
        </p:nvSpPr>
        <p:spPr>
          <a:xfrm>
            <a:off x="701044" y="2991700"/>
            <a:ext cx="702689" cy="246221"/>
          </a:xfrm>
          <a:prstGeom prst="rect">
            <a:avLst/>
          </a:prstGeom>
          <a:noFill/>
        </p:spPr>
        <p:txBody>
          <a:bodyPr wrap="square" rtlCol="0">
            <a:spAutoFit/>
          </a:bodyPr>
          <a:lstStyle/>
          <a:p>
            <a:pPr algn="ctr"/>
            <a:r>
              <a:rPr lang="zh-CN" altLang="en-US" sz="1000" b="1" dirty="0">
                <a:solidFill>
                  <a:schemeClr val="bg1"/>
                </a:solidFill>
                <a:latin typeface="微软雅黑" pitchFamily="34" charset="-122"/>
                <a:ea typeface="微软雅黑" pitchFamily="34" charset="-122"/>
              </a:rPr>
              <a:t>手机</a:t>
            </a:r>
            <a:r>
              <a:rPr lang="en-US" altLang="zh-CN" sz="1000" b="1" dirty="0">
                <a:solidFill>
                  <a:schemeClr val="bg1"/>
                </a:solidFill>
                <a:latin typeface="微软雅黑" pitchFamily="34" charset="-122"/>
                <a:ea typeface="微软雅黑" pitchFamily="34" charset="-122"/>
              </a:rPr>
              <a:t>APP</a:t>
            </a:r>
            <a:endParaRPr lang="zh-CN" altLang="en-US" sz="1000" b="1" dirty="0">
              <a:solidFill>
                <a:schemeClr val="bg1"/>
              </a:solidFill>
              <a:latin typeface="微软雅黑" pitchFamily="34" charset="-122"/>
              <a:ea typeface="微软雅黑" pitchFamily="34" charset="-122"/>
            </a:endParaRPr>
          </a:p>
        </p:txBody>
      </p:sp>
      <p:sp>
        <p:nvSpPr>
          <p:cNvPr id="18" name="文本框 21"/>
          <p:cNvSpPr txBox="1"/>
          <p:nvPr/>
        </p:nvSpPr>
        <p:spPr>
          <a:xfrm>
            <a:off x="423835" y="3643630"/>
            <a:ext cx="527815" cy="215444"/>
          </a:xfrm>
          <a:prstGeom prst="rect">
            <a:avLst/>
          </a:prstGeom>
          <a:noFill/>
        </p:spPr>
        <p:txBody>
          <a:bodyPr wrap="square" rtlCol="0">
            <a:spAutoFit/>
          </a:bodyPr>
          <a:lstStyle/>
          <a:p>
            <a:pPr algn="ctr"/>
            <a:r>
              <a:rPr lang="en-US" altLang="zh-CN" sz="800" b="1" dirty="0">
                <a:solidFill>
                  <a:schemeClr val="bg1"/>
                </a:solidFill>
                <a:latin typeface="微软雅黑" pitchFamily="34" charset="-122"/>
                <a:ea typeface="微软雅黑" pitchFamily="34" charset="-122"/>
              </a:rPr>
              <a:t>PC</a:t>
            </a:r>
            <a:r>
              <a:rPr lang="zh-CN" altLang="en-US" sz="800" b="1" dirty="0">
                <a:solidFill>
                  <a:schemeClr val="bg1"/>
                </a:solidFill>
                <a:latin typeface="微软雅黑" pitchFamily="34" charset="-122"/>
                <a:ea typeface="微软雅黑" pitchFamily="34" charset="-122"/>
              </a:rPr>
              <a:t>门户</a:t>
            </a:r>
          </a:p>
        </p:txBody>
      </p:sp>
      <p:sp>
        <p:nvSpPr>
          <p:cNvPr id="20" name="文本框 23"/>
          <p:cNvSpPr txBox="1"/>
          <p:nvPr/>
        </p:nvSpPr>
        <p:spPr>
          <a:xfrm>
            <a:off x="473655" y="1351084"/>
            <a:ext cx="527815" cy="246221"/>
          </a:xfrm>
          <a:prstGeom prst="rect">
            <a:avLst/>
          </a:prstGeom>
          <a:noFill/>
        </p:spPr>
        <p:txBody>
          <a:bodyPr wrap="square" rtlCol="0">
            <a:spAutoFit/>
          </a:bodyPr>
          <a:lstStyle/>
          <a:p>
            <a:pPr algn="ctr"/>
            <a:r>
              <a:rPr lang="zh-CN" altLang="en-US" sz="1000" b="1" dirty="0">
                <a:solidFill>
                  <a:schemeClr val="bg1"/>
                </a:solidFill>
                <a:latin typeface="微软雅黑" pitchFamily="34" charset="-122"/>
                <a:ea typeface="微软雅黑" pitchFamily="34" charset="-122"/>
              </a:rPr>
              <a:t>车机</a:t>
            </a:r>
          </a:p>
        </p:txBody>
      </p:sp>
      <p:pic>
        <p:nvPicPr>
          <p:cNvPr id="21" name="图片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5185" y="1566806"/>
            <a:ext cx="976634" cy="323391"/>
          </a:xfrm>
          <a:prstGeom prst="rect">
            <a:avLst/>
          </a:prstGeom>
        </p:spPr>
      </p:pic>
      <p:sp>
        <p:nvSpPr>
          <p:cNvPr id="22" name="矩形 115"/>
          <p:cNvSpPr>
            <a:spLocks noChangeArrowheads="1"/>
          </p:cNvSpPr>
          <p:nvPr>
            <p:custDataLst>
              <p:tags r:id="rId1"/>
            </p:custDataLst>
          </p:nvPr>
        </p:nvSpPr>
        <p:spPr bwMode="auto">
          <a:xfrm>
            <a:off x="517566" y="1890389"/>
            <a:ext cx="477442" cy="246221"/>
          </a:xfrm>
          <a:prstGeom prst="rect">
            <a:avLst/>
          </a:prstGeom>
          <a:noFill/>
        </p:spPr>
        <p:txBody>
          <a:bodyPr wrap="square" rtlCol="0">
            <a:spAutoFit/>
          </a:bodyPr>
          <a:lstStyle/>
          <a:p>
            <a:pPr algn="ctr">
              <a:defRPr/>
            </a:pPr>
            <a:r>
              <a:rPr lang="en-US" altLang="zh-CN" sz="1000" b="1" dirty="0">
                <a:solidFill>
                  <a:schemeClr val="bg1"/>
                </a:solidFill>
                <a:latin typeface="微软雅黑" pitchFamily="34" charset="-122"/>
                <a:ea typeface="微软雅黑" pitchFamily="34" charset="-122"/>
              </a:rPr>
              <a:t>CAN</a:t>
            </a:r>
          </a:p>
        </p:txBody>
      </p:sp>
      <p:pic>
        <p:nvPicPr>
          <p:cNvPr id="23" name="图片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199" y="2688426"/>
            <a:ext cx="570130" cy="264815"/>
          </a:xfrm>
          <a:prstGeom prst="rect">
            <a:avLst/>
          </a:prstGeom>
        </p:spPr>
      </p:pic>
      <p:sp>
        <p:nvSpPr>
          <p:cNvPr id="24" name="文本框 23"/>
          <p:cNvSpPr txBox="1"/>
          <p:nvPr/>
        </p:nvSpPr>
        <p:spPr>
          <a:xfrm>
            <a:off x="74405" y="2958078"/>
            <a:ext cx="752614" cy="246221"/>
          </a:xfrm>
          <a:prstGeom prst="rect">
            <a:avLst/>
          </a:prstGeom>
          <a:noFill/>
        </p:spPr>
        <p:txBody>
          <a:bodyPr wrap="square" rtlCol="0">
            <a:spAutoFit/>
          </a:bodyPr>
          <a:lstStyle/>
          <a:p>
            <a:pPr algn="ctr"/>
            <a:r>
              <a:rPr lang="zh-CN" altLang="en-US" sz="1000" b="1" dirty="0">
                <a:solidFill>
                  <a:schemeClr val="bg1"/>
                </a:solidFill>
                <a:latin typeface="微软雅黑" pitchFamily="34" charset="-122"/>
                <a:ea typeface="微软雅黑" pitchFamily="34" charset="-122"/>
              </a:rPr>
              <a:t>车机</a:t>
            </a:r>
            <a:r>
              <a:rPr lang="en-US" altLang="zh-CN" sz="1000" b="1" dirty="0">
                <a:solidFill>
                  <a:schemeClr val="bg1"/>
                </a:solidFill>
                <a:latin typeface="微软雅黑" pitchFamily="34" charset="-122"/>
                <a:ea typeface="微软雅黑" pitchFamily="34" charset="-122"/>
              </a:rPr>
              <a:t>APP</a:t>
            </a:r>
            <a:endParaRPr lang="zh-CN" altLang="en-US" sz="1000" b="1" dirty="0">
              <a:solidFill>
                <a:schemeClr val="bg1"/>
              </a:solidFill>
              <a:latin typeface="微软雅黑" pitchFamily="34" charset="-122"/>
              <a:ea typeface="微软雅黑" pitchFamily="34" charset="-122"/>
            </a:endParaRPr>
          </a:p>
        </p:txBody>
      </p:sp>
      <p:sp>
        <p:nvSpPr>
          <p:cNvPr id="25" name="矩形 24"/>
          <p:cNvSpPr/>
          <p:nvPr/>
        </p:nvSpPr>
        <p:spPr>
          <a:xfrm>
            <a:off x="8430547" y="1218504"/>
            <a:ext cx="605949" cy="4314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sz="1000" b="1" dirty="0" smtClean="0">
                <a:latin typeface="微软雅黑" pitchFamily="34" charset="-122"/>
                <a:ea typeface="微软雅黑" pitchFamily="34" charset="-122"/>
              </a:rPr>
              <a:t>车企</a:t>
            </a:r>
            <a:endParaRPr lang="en-US" altLang="zh-CN" sz="1000" b="1" dirty="0" smtClean="0">
              <a:latin typeface="微软雅黑" pitchFamily="34" charset="-122"/>
              <a:ea typeface="微软雅黑" pitchFamily="34" charset="-122"/>
            </a:endParaRPr>
          </a:p>
          <a:p>
            <a:pPr algn="ctr"/>
            <a:r>
              <a:rPr lang="zh-CN" altLang="en-US" sz="1000" b="1" dirty="0" smtClean="0">
                <a:latin typeface="微软雅黑" pitchFamily="34" charset="-122"/>
                <a:ea typeface="微软雅黑" pitchFamily="34" charset="-122"/>
              </a:rPr>
              <a:t>平台</a:t>
            </a:r>
            <a:endParaRPr lang="en-US" altLang="zh-CN" sz="1000" b="1" dirty="0">
              <a:latin typeface="微软雅黑" pitchFamily="34" charset="-122"/>
              <a:ea typeface="微软雅黑" pitchFamily="34" charset="-122"/>
            </a:endParaRPr>
          </a:p>
        </p:txBody>
      </p:sp>
      <p:sp>
        <p:nvSpPr>
          <p:cNvPr id="26" name="上下箭头 25"/>
          <p:cNvSpPr/>
          <p:nvPr/>
        </p:nvSpPr>
        <p:spPr>
          <a:xfrm rot="16200000" flipV="1">
            <a:off x="8102353" y="1229403"/>
            <a:ext cx="188757" cy="346441"/>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b="1">
              <a:latin typeface="微软雅黑" pitchFamily="34" charset="-122"/>
              <a:ea typeface="微软雅黑" pitchFamily="34" charset="-122"/>
            </a:endParaRPr>
          </a:p>
        </p:txBody>
      </p:sp>
      <p:sp>
        <p:nvSpPr>
          <p:cNvPr id="31" name="矩形 30"/>
          <p:cNvSpPr/>
          <p:nvPr/>
        </p:nvSpPr>
        <p:spPr>
          <a:xfrm>
            <a:off x="3099921" y="876801"/>
            <a:ext cx="3393315" cy="227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开放平台</a:t>
            </a:r>
            <a:endParaRPr lang="en-US" altLang="zh-CN" sz="1000" b="1" dirty="0">
              <a:latin typeface="微软雅黑" pitchFamily="34" charset="-122"/>
              <a:ea typeface="微软雅黑" pitchFamily="34" charset="-122"/>
            </a:endParaRPr>
          </a:p>
        </p:txBody>
      </p:sp>
      <p:sp>
        <p:nvSpPr>
          <p:cNvPr id="32" name="矩形 31"/>
          <p:cNvSpPr/>
          <p:nvPr/>
        </p:nvSpPr>
        <p:spPr>
          <a:xfrm>
            <a:off x="7511785" y="1235997"/>
            <a:ext cx="484759" cy="176240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itchFamily="34" charset="-122"/>
                <a:ea typeface="微软雅黑" pitchFamily="34" charset="-122"/>
              </a:rPr>
              <a:t>B2B</a:t>
            </a:r>
            <a:r>
              <a:rPr lang="zh-CN" altLang="en-US" sz="1000" b="1" dirty="0">
                <a:latin typeface="微软雅黑" pitchFamily="34" charset="-122"/>
                <a:ea typeface="微软雅黑" pitchFamily="34" charset="-122"/>
              </a:rPr>
              <a:t>平台</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（标准</a:t>
            </a:r>
            <a:r>
              <a:rPr lang="en-US" altLang="zh-CN" sz="1000" b="1" dirty="0">
                <a:latin typeface="微软雅黑" pitchFamily="34" charset="-122"/>
                <a:ea typeface="微软雅黑" pitchFamily="34" charset="-122"/>
              </a:rPr>
              <a:t>API</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p:txBody>
      </p:sp>
      <p:sp>
        <p:nvSpPr>
          <p:cNvPr id="33" name="矩形 32"/>
          <p:cNvSpPr/>
          <p:nvPr/>
        </p:nvSpPr>
        <p:spPr>
          <a:xfrm>
            <a:off x="3099921" y="1631828"/>
            <a:ext cx="1817848" cy="21572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业务鉴权</a:t>
            </a:r>
            <a:endParaRPr lang="en-US" altLang="zh-CN" sz="1000" b="1" dirty="0">
              <a:latin typeface="微软雅黑" pitchFamily="34" charset="-122"/>
              <a:ea typeface="微软雅黑" pitchFamily="34" charset="-122"/>
            </a:endParaRPr>
          </a:p>
        </p:txBody>
      </p:sp>
      <p:sp>
        <p:nvSpPr>
          <p:cNvPr id="34" name="矩形 33"/>
          <p:cNvSpPr/>
          <p:nvPr/>
        </p:nvSpPr>
        <p:spPr>
          <a:xfrm>
            <a:off x="3099920" y="1146453"/>
            <a:ext cx="2120823" cy="2180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应用</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服务</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能力整合平台</a:t>
            </a:r>
            <a:endParaRPr lang="en-US" altLang="zh-CN" sz="1000" b="1" dirty="0">
              <a:latin typeface="微软雅黑" pitchFamily="34" charset="-122"/>
              <a:ea typeface="微软雅黑" pitchFamily="34" charset="-122"/>
            </a:endParaRPr>
          </a:p>
        </p:txBody>
      </p:sp>
      <p:sp>
        <p:nvSpPr>
          <p:cNvPr id="35" name="矩形 34"/>
          <p:cNvSpPr/>
          <p:nvPr/>
        </p:nvSpPr>
        <p:spPr>
          <a:xfrm>
            <a:off x="5341934" y="1146453"/>
            <a:ext cx="1151303" cy="2180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解决方案整合</a:t>
            </a:r>
          </a:p>
        </p:txBody>
      </p:sp>
      <p:sp>
        <p:nvSpPr>
          <p:cNvPr id="36" name="矩形 35"/>
          <p:cNvSpPr/>
          <p:nvPr/>
        </p:nvSpPr>
        <p:spPr>
          <a:xfrm>
            <a:off x="101371" y="833460"/>
            <a:ext cx="1241768" cy="1380925"/>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rgbClr val="FFC000"/>
              </a:solidFill>
              <a:latin typeface="微软雅黑" pitchFamily="34" charset="-122"/>
              <a:ea typeface="微软雅黑" pitchFamily="34" charset="-122"/>
            </a:endParaRPr>
          </a:p>
        </p:txBody>
      </p:sp>
      <p:sp>
        <p:nvSpPr>
          <p:cNvPr id="37" name="矩形 36"/>
          <p:cNvSpPr/>
          <p:nvPr/>
        </p:nvSpPr>
        <p:spPr>
          <a:xfrm>
            <a:off x="101371" y="2602575"/>
            <a:ext cx="1241768" cy="1286989"/>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rgbClr val="FFC000"/>
              </a:solidFill>
              <a:latin typeface="微软雅黑" pitchFamily="34" charset="-122"/>
              <a:ea typeface="微软雅黑" pitchFamily="34" charset="-122"/>
            </a:endParaRPr>
          </a:p>
        </p:txBody>
      </p:sp>
      <p:sp>
        <p:nvSpPr>
          <p:cNvPr id="38" name="矩形 37"/>
          <p:cNvSpPr/>
          <p:nvPr/>
        </p:nvSpPr>
        <p:spPr>
          <a:xfrm>
            <a:off x="5402530" y="3087449"/>
            <a:ext cx="1090706"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供应商管理</a:t>
            </a:r>
            <a:endParaRPr lang="en-US" altLang="zh-CN" sz="1000" b="1" dirty="0">
              <a:latin typeface="微软雅黑" pitchFamily="34" charset="-122"/>
              <a:ea typeface="微软雅黑" pitchFamily="34" charset="-122"/>
            </a:endParaRPr>
          </a:p>
        </p:txBody>
      </p:sp>
      <p:sp>
        <p:nvSpPr>
          <p:cNvPr id="39" name="矩形 38"/>
          <p:cNvSpPr/>
          <p:nvPr/>
        </p:nvSpPr>
        <p:spPr>
          <a:xfrm>
            <a:off x="3099921" y="3087449"/>
            <a:ext cx="1272493"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运营营销管理</a:t>
            </a:r>
            <a:endParaRPr lang="en-US" altLang="zh-CN" sz="1000" b="1" dirty="0">
              <a:latin typeface="微软雅黑" pitchFamily="34" charset="-122"/>
              <a:ea typeface="微软雅黑" pitchFamily="34" charset="-122"/>
            </a:endParaRPr>
          </a:p>
        </p:txBody>
      </p:sp>
      <p:grpSp>
        <p:nvGrpSpPr>
          <p:cNvPr id="40" name="组合 56"/>
          <p:cNvGrpSpPr/>
          <p:nvPr/>
        </p:nvGrpSpPr>
        <p:grpSpPr>
          <a:xfrm>
            <a:off x="5463124" y="4166559"/>
            <a:ext cx="1073821" cy="647165"/>
            <a:chOff x="7164288" y="5517232"/>
            <a:chExt cx="1276076" cy="1051644"/>
          </a:xfrm>
        </p:grpSpPr>
        <p:sp>
          <p:nvSpPr>
            <p:cNvPr id="41" name="矩形 40"/>
            <p:cNvSpPr/>
            <p:nvPr/>
          </p:nvSpPr>
          <p:spPr>
            <a:xfrm>
              <a:off x="7164288" y="5517232"/>
              <a:ext cx="1276076" cy="10516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CN" sz="1000" b="1" dirty="0">
                  <a:latin typeface="微软雅黑" pitchFamily="34" charset="-122"/>
                  <a:ea typeface="微软雅黑" pitchFamily="34" charset="-122"/>
                </a:rPr>
                <a:t>BSS</a:t>
              </a:r>
            </a:p>
          </p:txBody>
        </p:sp>
        <p:sp>
          <p:nvSpPr>
            <p:cNvPr id="42" name="矩形 41"/>
            <p:cNvSpPr/>
            <p:nvPr/>
          </p:nvSpPr>
          <p:spPr>
            <a:xfrm>
              <a:off x="7243648" y="5809123"/>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客户</a:t>
              </a:r>
              <a:endParaRPr lang="en-US" altLang="zh-CN" sz="800" b="1" dirty="0">
                <a:latin typeface="微软雅黑" pitchFamily="34" charset="-122"/>
                <a:ea typeface="微软雅黑" pitchFamily="34" charset="-122"/>
              </a:endParaRPr>
            </a:p>
          </p:txBody>
        </p:sp>
        <p:sp>
          <p:nvSpPr>
            <p:cNvPr id="43" name="矩形 42"/>
            <p:cNvSpPr/>
            <p:nvPr/>
          </p:nvSpPr>
          <p:spPr>
            <a:xfrm>
              <a:off x="7243648" y="6175432"/>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产品</a:t>
              </a:r>
              <a:endParaRPr lang="en-US" altLang="zh-CN" sz="800" b="1" dirty="0">
                <a:latin typeface="微软雅黑" pitchFamily="34" charset="-122"/>
                <a:ea typeface="微软雅黑" pitchFamily="34" charset="-122"/>
              </a:endParaRPr>
            </a:p>
          </p:txBody>
        </p:sp>
        <p:sp>
          <p:nvSpPr>
            <p:cNvPr id="44" name="矩形 43"/>
            <p:cNvSpPr/>
            <p:nvPr/>
          </p:nvSpPr>
          <p:spPr>
            <a:xfrm>
              <a:off x="7841053" y="5809123"/>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计费</a:t>
              </a:r>
              <a:endParaRPr lang="en-US" altLang="zh-CN" sz="800" b="1" dirty="0">
                <a:latin typeface="微软雅黑" pitchFamily="34" charset="-122"/>
                <a:ea typeface="微软雅黑" pitchFamily="34" charset="-122"/>
              </a:endParaRPr>
            </a:p>
          </p:txBody>
        </p:sp>
        <p:sp>
          <p:nvSpPr>
            <p:cNvPr id="45" name="矩形 44"/>
            <p:cNvSpPr/>
            <p:nvPr/>
          </p:nvSpPr>
          <p:spPr>
            <a:xfrm>
              <a:off x="7841053" y="6175432"/>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结算</a:t>
              </a:r>
              <a:endParaRPr lang="en-US" altLang="zh-CN" sz="800" b="1" dirty="0">
                <a:latin typeface="微软雅黑" pitchFamily="34" charset="-122"/>
                <a:ea typeface="微软雅黑" pitchFamily="34" charset="-122"/>
              </a:endParaRPr>
            </a:p>
          </p:txBody>
        </p:sp>
      </p:grpSp>
      <p:grpSp>
        <p:nvGrpSpPr>
          <p:cNvPr id="46" name="组合 63"/>
          <p:cNvGrpSpPr/>
          <p:nvPr/>
        </p:nvGrpSpPr>
        <p:grpSpPr>
          <a:xfrm>
            <a:off x="3342302" y="4166559"/>
            <a:ext cx="1031676" cy="645057"/>
            <a:chOff x="124708" y="5520047"/>
            <a:chExt cx="1225993" cy="861281"/>
          </a:xfrm>
        </p:grpSpPr>
        <p:sp>
          <p:nvSpPr>
            <p:cNvPr id="47" name="矩形 46"/>
            <p:cNvSpPr/>
            <p:nvPr/>
          </p:nvSpPr>
          <p:spPr>
            <a:xfrm>
              <a:off x="124708" y="5520047"/>
              <a:ext cx="1225993" cy="8612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CN" sz="1000" b="1" dirty="0">
                  <a:latin typeface="微软雅黑" pitchFamily="34" charset="-122"/>
                  <a:ea typeface="微软雅黑" pitchFamily="34" charset="-122"/>
                </a:rPr>
                <a:t>OSS</a:t>
              </a:r>
            </a:p>
          </p:txBody>
        </p:sp>
        <p:sp>
          <p:nvSpPr>
            <p:cNvPr id="48" name="矩形 47"/>
            <p:cNvSpPr/>
            <p:nvPr/>
          </p:nvSpPr>
          <p:spPr>
            <a:xfrm>
              <a:off x="186301" y="5769895"/>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故障</a:t>
              </a:r>
              <a:endParaRPr lang="en-US" altLang="zh-CN" sz="800" b="1" dirty="0">
                <a:latin typeface="微软雅黑" pitchFamily="34" charset="-122"/>
                <a:ea typeface="微软雅黑" pitchFamily="34" charset="-122"/>
              </a:endParaRPr>
            </a:p>
          </p:txBody>
        </p:sp>
        <p:sp>
          <p:nvSpPr>
            <p:cNvPr id="49" name="矩形 48"/>
            <p:cNvSpPr/>
            <p:nvPr/>
          </p:nvSpPr>
          <p:spPr>
            <a:xfrm>
              <a:off x="764856" y="5769895"/>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调度</a:t>
              </a:r>
              <a:endParaRPr lang="en-US" altLang="zh-CN" sz="800" b="1" dirty="0">
                <a:latin typeface="微软雅黑" pitchFamily="34" charset="-122"/>
                <a:ea typeface="微软雅黑" pitchFamily="34" charset="-122"/>
              </a:endParaRPr>
            </a:p>
          </p:txBody>
        </p:sp>
        <p:sp>
          <p:nvSpPr>
            <p:cNvPr id="50" name="矩形 49"/>
            <p:cNvSpPr/>
            <p:nvPr/>
          </p:nvSpPr>
          <p:spPr>
            <a:xfrm>
              <a:off x="186301" y="6088068"/>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割接</a:t>
              </a:r>
              <a:endParaRPr lang="en-US" altLang="zh-CN" sz="800" b="1" dirty="0">
                <a:latin typeface="微软雅黑" pitchFamily="34" charset="-122"/>
                <a:ea typeface="微软雅黑" pitchFamily="34" charset="-122"/>
              </a:endParaRPr>
            </a:p>
          </p:txBody>
        </p:sp>
        <p:sp>
          <p:nvSpPr>
            <p:cNvPr id="51" name="矩形 50"/>
            <p:cNvSpPr/>
            <p:nvPr/>
          </p:nvSpPr>
          <p:spPr>
            <a:xfrm>
              <a:off x="764856" y="6088068"/>
              <a:ext cx="498561" cy="2576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800" b="1" dirty="0">
                  <a:latin typeface="微软雅黑" pitchFamily="34" charset="-122"/>
                  <a:ea typeface="微软雅黑" pitchFamily="34" charset="-122"/>
                </a:rPr>
                <a:t>重保</a:t>
              </a:r>
              <a:endParaRPr lang="en-US" altLang="zh-CN" sz="800" b="1" dirty="0">
                <a:latin typeface="微软雅黑" pitchFamily="34" charset="-122"/>
                <a:ea typeface="微软雅黑" pitchFamily="34" charset="-122"/>
              </a:endParaRPr>
            </a:p>
          </p:txBody>
        </p:sp>
      </p:grpSp>
      <p:sp>
        <p:nvSpPr>
          <p:cNvPr id="52" name="左右箭头 51"/>
          <p:cNvSpPr/>
          <p:nvPr/>
        </p:nvSpPr>
        <p:spPr>
          <a:xfrm rot="19322074">
            <a:off x="3841239" y="3949020"/>
            <a:ext cx="231817" cy="11199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b="1">
              <a:latin typeface="微软雅黑" pitchFamily="34" charset="-122"/>
              <a:ea typeface="微软雅黑" pitchFamily="34" charset="-122"/>
            </a:endParaRPr>
          </a:p>
        </p:txBody>
      </p:sp>
      <p:sp>
        <p:nvSpPr>
          <p:cNvPr id="53" name="左右箭头 52"/>
          <p:cNvSpPr/>
          <p:nvPr/>
        </p:nvSpPr>
        <p:spPr>
          <a:xfrm rot="2135298">
            <a:off x="5781064" y="3946983"/>
            <a:ext cx="231817" cy="11199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b="1">
              <a:latin typeface="微软雅黑" pitchFamily="34" charset="-122"/>
              <a:ea typeface="微软雅黑" pitchFamily="34" charset="-122"/>
            </a:endParaRPr>
          </a:p>
        </p:txBody>
      </p:sp>
      <p:sp>
        <p:nvSpPr>
          <p:cNvPr id="54" name="矩形 53"/>
          <p:cNvSpPr/>
          <p:nvPr/>
        </p:nvSpPr>
        <p:spPr>
          <a:xfrm>
            <a:off x="5341935" y="1901933"/>
            <a:ext cx="1151303" cy="22699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日志处理</a:t>
            </a:r>
            <a:endParaRPr lang="en-US" altLang="zh-CN" sz="1000" b="1" dirty="0">
              <a:latin typeface="微软雅黑" pitchFamily="34" charset="-122"/>
              <a:ea typeface="微软雅黑" pitchFamily="34" charset="-122"/>
            </a:endParaRPr>
          </a:p>
        </p:txBody>
      </p:sp>
      <p:sp>
        <p:nvSpPr>
          <p:cNvPr id="55" name="矩形 54"/>
          <p:cNvSpPr/>
          <p:nvPr/>
        </p:nvSpPr>
        <p:spPr>
          <a:xfrm>
            <a:off x="8418294" y="1973531"/>
            <a:ext cx="605949" cy="4314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sz="1000" b="1" dirty="0">
                <a:latin typeface="微软雅黑" pitchFamily="34" charset="-122"/>
                <a:ea typeface="微软雅黑" pitchFamily="34" charset="-122"/>
              </a:rPr>
              <a:t>车联网</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专网</a:t>
            </a:r>
            <a:endParaRPr lang="en-US" altLang="zh-CN" sz="1000" b="1" dirty="0">
              <a:latin typeface="微软雅黑" pitchFamily="34" charset="-122"/>
              <a:ea typeface="微软雅黑" pitchFamily="34" charset="-122"/>
            </a:endParaRPr>
          </a:p>
        </p:txBody>
      </p:sp>
      <p:sp>
        <p:nvSpPr>
          <p:cNvPr id="56" name="矩形 55"/>
          <p:cNvSpPr/>
          <p:nvPr/>
        </p:nvSpPr>
        <p:spPr>
          <a:xfrm>
            <a:off x="8418294" y="2728557"/>
            <a:ext cx="605949" cy="377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sz="1000" b="1" dirty="0">
                <a:latin typeface="微软雅黑" pitchFamily="34" charset="-122"/>
                <a:ea typeface="微软雅黑" pitchFamily="34" charset="-122"/>
              </a:rPr>
              <a:t>呼叫</a:t>
            </a:r>
            <a:endParaRPr lang="en-US" altLang="zh-CN" sz="1000" b="1" dirty="0">
              <a:latin typeface="微软雅黑" pitchFamily="34" charset="-122"/>
              <a:ea typeface="微软雅黑" pitchFamily="34" charset="-122"/>
            </a:endParaRPr>
          </a:p>
          <a:p>
            <a:pPr algn="ctr"/>
            <a:r>
              <a:rPr lang="zh-CN" altLang="en-US" sz="1000" b="1" dirty="0">
                <a:latin typeface="微软雅黑" pitchFamily="34" charset="-122"/>
                <a:ea typeface="微软雅黑" pitchFamily="34" charset="-122"/>
              </a:rPr>
              <a:t>中心</a:t>
            </a:r>
            <a:endParaRPr lang="en-US" altLang="zh-CN" sz="1000" b="1" dirty="0">
              <a:latin typeface="微软雅黑" pitchFamily="34" charset="-122"/>
              <a:ea typeface="微软雅黑" pitchFamily="34" charset="-122"/>
            </a:endParaRPr>
          </a:p>
        </p:txBody>
      </p:sp>
      <p:sp>
        <p:nvSpPr>
          <p:cNvPr id="57" name="上下箭头 56"/>
          <p:cNvSpPr/>
          <p:nvPr/>
        </p:nvSpPr>
        <p:spPr>
          <a:xfrm rot="16200000" flipV="1">
            <a:off x="8102353" y="1957463"/>
            <a:ext cx="188757" cy="346441"/>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b="1">
              <a:latin typeface="微软雅黑" pitchFamily="34" charset="-122"/>
              <a:ea typeface="微软雅黑" pitchFamily="34" charset="-122"/>
            </a:endParaRPr>
          </a:p>
        </p:txBody>
      </p:sp>
      <p:sp>
        <p:nvSpPr>
          <p:cNvPr id="58" name="上下箭头 57"/>
          <p:cNvSpPr/>
          <p:nvPr/>
        </p:nvSpPr>
        <p:spPr>
          <a:xfrm rot="16200000" flipV="1">
            <a:off x="8109867" y="2685642"/>
            <a:ext cx="188757" cy="346441"/>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b="1">
              <a:latin typeface="微软雅黑" pitchFamily="34" charset="-122"/>
              <a:ea typeface="微软雅黑" pitchFamily="34" charset="-122"/>
            </a:endParaRPr>
          </a:p>
        </p:txBody>
      </p:sp>
      <p:sp>
        <p:nvSpPr>
          <p:cNvPr id="59" name="矩形 58"/>
          <p:cNvSpPr/>
          <p:nvPr/>
        </p:nvSpPr>
        <p:spPr>
          <a:xfrm>
            <a:off x="5099554" y="3357003"/>
            <a:ext cx="1393683" cy="21582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终端设备配置管理</a:t>
            </a:r>
            <a:endParaRPr lang="en-US" altLang="zh-CN" sz="1000" b="1" dirty="0">
              <a:latin typeface="微软雅黑" pitchFamily="34" charset="-122"/>
              <a:ea typeface="微软雅黑" pitchFamily="34" charset="-122"/>
            </a:endParaRPr>
          </a:p>
        </p:txBody>
      </p:sp>
      <p:sp>
        <p:nvSpPr>
          <p:cNvPr id="60" name="矩形 59"/>
          <p:cNvSpPr/>
          <p:nvPr/>
        </p:nvSpPr>
        <p:spPr>
          <a:xfrm>
            <a:off x="3099921" y="3627254"/>
            <a:ext cx="1636063"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运维监控</a:t>
            </a:r>
            <a:endParaRPr lang="en-US" altLang="zh-CN" sz="1000" b="1" dirty="0">
              <a:latin typeface="微软雅黑" pitchFamily="34" charset="-122"/>
              <a:ea typeface="微软雅黑" pitchFamily="34" charset="-122"/>
            </a:endParaRPr>
          </a:p>
        </p:txBody>
      </p:sp>
      <p:sp>
        <p:nvSpPr>
          <p:cNvPr id="61" name="矩形 60"/>
          <p:cNvSpPr/>
          <p:nvPr/>
        </p:nvSpPr>
        <p:spPr>
          <a:xfrm>
            <a:off x="4857175" y="3627254"/>
            <a:ext cx="1636061"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业务支撑</a:t>
            </a:r>
            <a:endParaRPr lang="en-US" altLang="zh-CN" sz="1000" b="1" dirty="0">
              <a:latin typeface="微软雅黑" pitchFamily="34" charset="-122"/>
              <a:ea typeface="微软雅黑" pitchFamily="34" charset="-122"/>
            </a:endParaRPr>
          </a:p>
        </p:txBody>
      </p:sp>
      <p:sp>
        <p:nvSpPr>
          <p:cNvPr id="62" name="矩形 61"/>
          <p:cNvSpPr/>
          <p:nvPr/>
        </p:nvSpPr>
        <p:spPr>
          <a:xfrm>
            <a:off x="3099921" y="3357101"/>
            <a:ext cx="969519"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出入库管理</a:t>
            </a:r>
            <a:endParaRPr lang="en-US" altLang="zh-CN" sz="1000" b="1" dirty="0">
              <a:latin typeface="微软雅黑" pitchFamily="34" charset="-122"/>
              <a:ea typeface="微软雅黑" pitchFamily="34" charset="-122"/>
            </a:endParaRPr>
          </a:p>
        </p:txBody>
      </p:sp>
      <p:sp>
        <p:nvSpPr>
          <p:cNvPr id="63" name="矩形 62"/>
          <p:cNvSpPr/>
          <p:nvPr/>
        </p:nvSpPr>
        <p:spPr>
          <a:xfrm>
            <a:off x="4130035" y="3357101"/>
            <a:ext cx="908924" cy="2162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itchFamily="34" charset="-122"/>
                <a:ea typeface="微软雅黑" pitchFamily="34" charset="-122"/>
              </a:rPr>
              <a:t>SIM</a:t>
            </a:r>
            <a:r>
              <a:rPr lang="zh-CN" altLang="en-US" sz="1000" b="1" dirty="0">
                <a:latin typeface="微软雅黑" pitchFamily="34" charset="-122"/>
                <a:ea typeface="微软雅黑" pitchFamily="34" charset="-122"/>
              </a:rPr>
              <a:t>卡管理</a:t>
            </a:r>
            <a:endParaRPr lang="en-US" altLang="zh-CN" sz="1000" b="1" dirty="0">
              <a:latin typeface="微软雅黑" pitchFamily="34" charset="-122"/>
              <a:ea typeface="微软雅黑" pitchFamily="34" charset="-122"/>
            </a:endParaRPr>
          </a:p>
        </p:txBody>
      </p:sp>
      <p:sp>
        <p:nvSpPr>
          <p:cNvPr id="64" name="矩形 63"/>
          <p:cNvSpPr/>
          <p:nvPr/>
        </p:nvSpPr>
        <p:spPr>
          <a:xfrm>
            <a:off x="5038959" y="1630016"/>
            <a:ext cx="1454278" cy="21753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业务流程控制</a:t>
            </a:r>
            <a:endParaRPr lang="en-US" altLang="zh-CN" sz="1000" b="1" dirty="0">
              <a:latin typeface="微软雅黑" pitchFamily="34" charset="-122"/>
              <a:ea typeface="微软雅黑" pitchFamily="34" charset="-122"/>
            </a:endParaRPr>
          </a:p>
        </p:txBody>
      </p:sp>
      <p:sp>
        <p:nvSpPr>
          <p:cNvPr id="65" name="矩形 64"/>
          <p:cNvSpPr/>
          <p:nvPr/>
        </p:nvSpPr>
        <p:spPr>
          <a:xfrm>
            <a:off x="4433009" y="2385853"/>
            <a:ext cx="908925" cy="21622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数据分析</a:t>
            </a:r>
            <a:endParaRPr lang="en-US" altLang="zh-CN" sz="1000" b="1" dirty="0">
              <a:latin typeface="微软雅黑" pitchFamily="34" charset="-122"/>
              <a:ea typeface="微软雅黑" pitchFamily="34" charset="-122"/>
            </a:endParaRPr>
          </a:p>
        </p:txBody>
      </p:sp>
      <p:sp>
        <p:nvSpPr>
          <p:cNvPr id="66" name="矩形 65"/>
          <p:cNvSpPr/>
          <p:nvPr/>
        </p:nvSpPr>
        <p:spPr>
          <a:xfrm>
            <a:off x="5402530" y="2385853"/>
            <a:ext cx="1090706" cy="21622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数据可视化</a:t>
            </a:r>
            <a:endParaRPr lang="en-US" altLang="zh-CN" sz="1000" b="1" dirty="0">
              <a:latin typeface="微软雅黑" pitchFamily="34" charset="-122"/>
              <a:ea typeface="微软雅黑" pitchFamily="34" charset="-122"/>
            </a:endParaRPr>
          </a:p>
        </p:txBody>
      </p:sp>
      <p:sp>
        <p:nvSpPr>
          <p:cNvPr id="67" name="矩形 66"/>
          <p:cNvSpPr/>
          <p:nvPr/>
        </p:nvSpPr>
        <p:spPr>
          <a:xfrm>
            <a:off x="3099921" y="2385853"/>
            <a:ext cx="1272493" cy="21622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数据采集</a:t>
            </a:r>
            <a:endParaRPr lang="en-US" altLang="zh-CN" sz="1000" b="1" dirty="0">
              <a:latin typeface="微软雅黑" pitchFamily="34" charset="-122"/>
              <a:ea typeface="微软雅黑" pitchFamily="34" charset="-122"/>
            </a:endParaRPr>
          </a:p>
        </p:txBody>
      </p:sp>
      <p:sp>
        <p:nvSpPr>
          <p:cNvPr id="68" name="矩形 67"/>
          <p:cNvSpPr/>
          <p:nvPr/>
        </p:nvSpPr>
        <p:spPr>
          <a:xfrm>
            <a:off x="4069440" y="2656005"/>
            <a:ext cx="2423797" cy="21622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数据安全及脱敏</a:t>
            </a:r>
            <a:endParaRPr lang="en-US" altLang="zh-CN" sz="1000" b="1" dirty="0">
              <a:latin typeface="微软雅黑" pitchFamily="34" charset="-122"/>
              <a:ea typeface="微软雅黑" pitchFamily="34" charset="-122"/>
            </a:endParaRPr>
          </a:p>
        </p:txBody>
      </p:sp>
      <p:sp>
        <p:nvSpPr>
          <p:cNvPr id="69" name="矩形 68"/>
          <p:cNvSpPr/>
          <p:nvPr/>
        </p:nvSpPr>
        <p:spPr>
          <a:xfrm>
            <a:off x="3099921" y="2656005"/>
            <a:ext cx="848329" cy="21622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数据存储</a:t>
            </a:r>
            <a:endParaRPr lang="en-US" altLang="zh-CN" sz="1000" b="1" dirty="0">
              <a:latin typeface="微软雅黑" pitchFamily="34" charset="-122"/>
              <a:ea typeface="微软雅黑" pitchFamily="34" charset="-122"/>
            </a:endParaRPr>
          </a:p>
        </p:txBody>
      </p:sp>
      <p:sp>
        <p:nvSpPr>
          <p:cNvPr id="70" name="矩形 69"/>
          <p:cNvSpPr/>
          <p:nvPr/>
        </p:nvSpPr>
        <p:spPr>
          <a:xfrm>
            <a:off x="3099922" y="1899668"/>
            <a:ext cx="2120822" cy="21753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账号密码体系</a:t>
            </a:r>
            <a:endParaRPr lang="en-US" altLang="zh-CN" sz="1000" b="1" dirty="0">
              <a:latin typeface="微软雅黑" pitchFamily="34" charset="-122"/>
              <a:ea typeface="微软雅黑" pitchFamily="34" charset="-122"/>
            </a:endParaRPr>
          </a:p>
        </p:txBody>
      </p:sp>
      <p:sp>
        <p:nvSpPr>
          <p:cNvPr id="3" name="文本框 2"/>
          <p:cNvSpPr txBox="1"/>
          <p:nvPr/>
        </p:nvSpPr>
        <p:spPr>
          <a:xfrm>
            <a:off x="6583258" y="862327"/>
            <a:ext cx="737900" cy="507831"/>
          </a:xfrm>
          <a:prstGeom prst="rect">
            <a:avLst/>
          </a:prstGeom>
          <a:noFill/>
        </p:spPr>
        <p:txBody>
          <a:bodyPr wrap="square" rtlCol="0">
            <a:spAutoFit/>
          </a:bodyPr>
          <a:lstStyle/>
          <a:p>
            <a:r>
              <a:rPr lang="zh-CN" altLang="en-US" sz="1350" b="1" dirty="0">
                <a:solidFill>
                  <a:schemeClr val="accent2"/>
                </a:solidFill>
              </a:rPr>
              <a:t>应用开放平台</a:t>
            </a:r>
          </a:p>
        </p:txBody>
      </p:sp>
      <p:sp>
        <p:nvSpPr>
          <p:cNvPr id="79" name="文本框 78"/>
          <p:cNvSpPr txBox="1"/>
          <p:nvPr/>
        </p:nvSpPr>
        <p:spPr>
          <a:xfrm>
            <a:off x="6582090" y="1649214"/>
            <a:ext cx="737900" cy="507831"/>
          </a:xfrm>
          <a:prstGeom prst="rect">
            <a:avLst/>
          </a:prstGeom>
          <a:noFill/>
        </p:spPr>
        <p:txBody>
          <a:bodyPr wrap="square" rtlCol="0">
            <a:spAutoFit/>
          </a:bodyPr>
          <a:lstStyle/>
          <a:p>
            <a:r>
              <a:rPr lang="zh-CN" altLang="en-US" sz="1350" b="1" dirty="0">
                <a:solidFill>
                  <a:schemeClr val="bg2">
                    <a:lumMod val="50000"/>
                  </a:schemeClr>
                </a:solidFill>
              </a:rPr>
              <a:t>公共能力平台</a:t>
            </a:r>
          </a:p>
        </p:txBody>
      </p:sp>
      <p:sp>
        <p:nvSpPr>
          <p:cNvPr id="80" name="文本框 79"/>
          <p:cNvSpPr txBox="1"/>
          <p:nvPr/>
        </p:nvSpPr>
        <p:spPr>
          <a:xfrm>
            <a:off x="6582090" y="2351292"/>
            <a:ext cx="737900" cy="507831"/>
          </a:xfrm>
          <a:prstGeom prst="rect">
            <a:avLst/>
          </a:prstGeom>
          <a:noFill/>
        </p:spPr>
        <p:txBody>
          <a:bodyPr wrap="square" rtlCol="0">
            <a:spAutoFit/>
          </a:bodyPr>
          <a:lstStyle/>
          <a:p>
            <a:r>
              <a:rPr lang="zh-CN" altLang="en-US" sz="1350" b="1" dirty="0">
                <a:solidFill>
                  <a:schemeClr val="accent4"/>
                </a:solidFill>
              </a:rPr>
              <a:t>数据分析平台</a:t>
            </a:r>
          </a:p>
        </p:txBody>
      </p:sp>
      <p:sp>
        <p:nvSpPr>
          <p:cNvPr id="81" name="文本框 80"/>
          <p:cNvSpPr txBox="1"/>
          <p:nvPr/>
        </p:nvSpPr>
        <p:spPr>
          <a:xfrm>
            <a:off x="6582090" y="3215388"/>
            <a:ext cx="737900" cy="507831"/>
          </a:xfrm>
          <a:prstGeom prst="rect">
            <a:avLst/>
          </a:prstGeom>
          <a:noFill/>
        </p:spPr>
        <p:txBody>
          <a:bodyPr wrap="square" rtlCol="0">
            <a:spAutoFit/>
          </a:bodyPr>
          <a:lstStyle/>
          <a:p>
            <a:r>
              <a:rPr lang="zh-CN" altLang="en-US" sz="1350" b="1" dirty="0">
                <a:solidFill>
                  <a:schemeClr val="accent6">
                    <a:lumMod val="75000"/>
                  </a:schemeClr>
                </a:solidFill>
              </a:rPr>
              <a:t>业务运营平台</a:t>
            </a:r>
          </a:p>
        </p:txBody>
      </p:sp>
      <p:sp>
        <p:nvSpPr>
          <p:cNvPr id="82" name="文本框 81"/>
          <p:cNvSpPr txBox="1"/>
          <p:nvPr/>
        </p:nvSpPr>
        <p:spPr>
          <a:xfrm>
            <a:off x="7411316" y="3069392"/>
            <a:ext cx="737900" cy="507831"/>
          </a:xfrm>
          <a:prstGeom prst="rect">
            <a:avLst/>
          </a:prstGeom>
          <a:noFill/>
        </p:spPr>
        <p:txBody>
          <a:bodyPr wrap="square" rtlCol="0">
            <a:spAutoFit/>
          </a:bodyPr>
          <a:lstStyle/>
          <a:p>
            <a:r>
              <a:rPr lang="zh-CN" altLang="en-US" sz="1350" b="1" dirty="0">
                <a:solidFill>
                  <a:schemeClr val="accent5"/>
                </a:solidFill>
              </a:rPr>
              <a:t>业务运营平台</a:t>
            </a:r>
          </a:p>
        </p:txBody>
      </p:sp>
      <p:sp>
        <p:nvSpPr>
          <p:cNvPr id="83" name="文本框 82"/>
          <p:cNvSpPr txBox="1"/>
          <p:nvPr/>
        </p:nvSpPr>
        <p:spPr>
          <a:xfrm>
            <a:off x="2300404" y="2008434"/>
            <a:ext cx="737900" cy="507831"/>
          </a:xfrm>
          <a:prstGeom prst="rect">
            <a:avLst/>
          </a:prstGeom>
          <a:noFill/>
        </p:spPr>
        <p:txBody>
          <a:bodyPr wrap="square" rtlCol="0">
            <a:spAutoFit/>
          </a:bodyPr>
          <a:lstStyle/>
          <a:p>
            <a:r>
              <a:rPr lang="zh-CN" altLang="en-US" sz="1350" b="1" dirty="0">
                <a:solidFill>
                  <a:schemeClr val="tx2"/>
                </a:solidFill>
              </a:rPr>
              <a:t>终端接入平台</a:t>
            </a:r>
          </a:p>
        </p:txBody>
      </p:sp>
      <p:sp>
        <p:nvSpPr>
          <p:cNvPr id="71" name="标题 1"/>
          <p:cNvSpPr txBox="1">
            <a:spLocks/>
          </p:cNvSpPr>
          <p:nvPr/>
        </p:nvSpPr>
        <p:spPr>
          <a:xfrm>
            <a:off x="146726" y="-20538"/>
            <a:ext cx="7377602" cy="644318"/>
          </a:xfrm>
          <a:prstGeom prst="rect">
            <a:avLst/>
          </a:prstGeom>
        </p:spPr>
        <p:txBody>
          <a:bodyPr vert="horz" lIns="91440" tIns="45720" rIns="91440" bIns="45720" rtlCol="0" anchor="ctr">
            <a:noAutofit/>
          </a:bodyPr>
          <a:lstStyle/>
          <a:p>
            <a:pPr lvl="0">
              <a:spcBef>
                <a:spcPct val="0"/>
              </a:spcBef>
              <a:defRPr/>
            </a:pPr>
            <a:r>
              <a:rPr lang="en-US" altLang="zh-CN" sz="2400" b="1" dirty="0" smtClean="0">
                <a:solidFill>
                  <a:srgbClr val="FFFF00"/>
                </a:solidFill>
                <a:latin typeface="微软雅黑" panose="020B0503020204020204" pitchFamily="34" charset="-122"/>
                <a:ea typeface="微软雅黑" panose="020B0503020204020204" pitchFamily="34" charset="-122"/>
                <a:cs typeface="+mj-cs"/>
              </a:rPr>
              <a:t>4G</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车联网开放平台整体架构</a:t>
            </a:r>
            <a:endParaRPr lang="zh-CN" altLang="en-US" sz="2000" b="1" dirty="0">
              <a:solidFill>
                <a:srgbClr val="FFFF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533236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平台引入</a:t>
            </a:r>
            <a:r>
              <a:rPr lang="zh-CN" altLang="en-US" sz="2400" b="1" dirty="0">
                <a:solidFill>
                  <a:srgbClr val="FFFF00"/>
                </a:solidFill>
                <a:latin typeface="微软雅黑" panose="020B0503020204020204" pitchFamily="34" charset="-122"/>
                <a:ea typeface="微软雅黑" panose="020B0503020204020204" pitchFamily="34" charset="-122"/>
                <a:cs typeface="+mj-cs"/>
              </a:rPr>
              <a:t>不同内容、服务，满足用户多样化需求</a:t>
            </a:r>
          </a:p>
        </p:txBody>
      </p:sp>
      <p:grpSp>
        <p:nvGrpSpPr>
          <p:cNvPr id="11" name="组合 15"/>
          <p:cNvGrpSpPr>
            <a:grpSpLocks/>
          </p:cNvGrpSpPr>
          <p:nvPr/>
        </p:nvGrpSpPr>
        <p:grpSpPr bwMode="auto">
          <a:xfrm>
            <a:off x="539553" y="843559"/>
            <a:ext cx="1512169" cy="1728190"/>
            <a:chOff x="993096" y="3480693"/>
            <a:chExt cx="1512839" cy="2629158"/>
          </a:xfrm>
        </p:grpSpPr>
        <p:sp>
          <p:nvSpPr>
            <p:cNvPr id="12" name="圆角矩形 11"/>
            <p:cNvSpPr/>
            <p:nvPr/>
          </p:nvSpPr>
          <p:spPr>
            <a:xfrm>
              <a:off x="993096" y="3480693"/>
              <a:ext cx="1512839" cy="56529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工具、导航</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93096" y="4295239"/>
              <a:ext cx="1512838" cy="1814612"/>
            </a:xfrm>
            <a:prstGeom prst="roundRect">
              <a:avLst>
                <a:gd name="adj" fmla="val 12850"/>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应用市场</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语音识别</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导航</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路况信息</a:t>
              </a:r>
              <a:endParaRPr lang="en-US" altLang="zh-CN" sz="1600" dirty="0" smtClean="0">
                <a:solidFill>
                  <a:schemeClr val="bg1"/>
                </a:solidFill>
                <a:latin typeface="微软雅黑" pitchFamily="34" charset="-122"/>
                <a:ea typeface="微软雅黑" pitchFamily="34" charset="-122"/>
              </a:endParaRPr>
            </a:p>
          </p:txBody>
        </p:sp>
        <p:cxnSp>
          <p:nvCxnSpPr>
            <p:cNvPr id="14" name="直接连接符 13"/>
            <p:cNvCxnSpPr>
              <a:stCxn id="12" idx="2"/>
              <a:endCxn id="13" idx="0"/>
            </p:cNvCxnSpPr>
            <p:nvPr/>
          </p:nvCxnSpPr>
          <p:spPr>
            <a:xfrm flipH="1">
              <a:off x="1749514" y="4045987"/>
              <a:ext cx="2" cy="24925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组合 15"/>
          <p:cNvGrpSpPr>
            <a:grpSpLocks/>
          </p:cNvGrpSpPr>
          <p:nvPr/>
        </p:nvGrpSpPr>
        <p:grpSpPr bwMode="auto">
          <a:xfrm>
            <a:off x="2483767" y="843560"/>
            <a:ext cx="1512169" cy="1728190"/>
            <a:chOff x="993096" y="3480693"/>
            <a:chExt cx="1512839" cy="2629158"/>
          </a:xfrm>
        </p:grpSpPr>
        <p:sp>
          <p:nvSpPr>
            <p:cNvPr id="16" name="圆角矩形 15"/>
            <p:cNvSpPr/>
            <p:nvPr/>
          </p:nvSpPr>
          <p:spPr>
            <a:xfrm>
              <a:off x="993096" y="3480693"/>
              <a:ext cx="1512839" cy="56529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娱乐社交</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993096" y="4295239"/>
              <a:ext cx="1512838" cy="1814612"/>
            </a:xfrm>
            <a:prstGeom prst="roundRect">
              <a:avLst>
                <a:gd name="adj" fmla="val 1285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即时通信</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音乐电台</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a:solidFill>
                    <a:schemeClr val="bg1"/>
                  </a:solidFill>
                  <a:latin typeface="微软雅黑" pitchFamily="34" charset="-122"/>
                  <a:ea typeface="微软雅黑" pitchFamily="34" charset="-122"/>
                </a:rPr>
                <a:t>旅游</a:t>
              </a:r>
              <a:endParaRPr lang="en-US" altLang="zh-CN" sz="1600" dirty="0" smtClean="0">
                <a:solidFill>
                  <a:schemeClr val="bg1"/>
                </a:solidFill>
                <a:latin typeface="微软雅黑" pitchFamily="34" charset="-122"/>
                <a:ea typeface="微软雅黑" pitchFamily="34" charset="-122"/>
              </a:endParaRPr>
            </a:p>
          </p:txBody>
        </p:sp>
        <p:cxnSp>
          <p:nvCxnSpPr>
            <p:cNvPr id="18" name="直接连接符 17"/>
            <p:cNvCxnSpPr>
              <a:stCxn id="16" idx="2"/>
              <a:endCxn id="17" idx="0"/>
            </p:cNvCxnSpPr>
            <p:nvPr/>
          </p:nvCxnSpPr>
          <p:spPr>
            <a:xfrm flipH="1">
              <a:off x="1749514" y="4045987"/>
              <a:ext cx="2" cy="24925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组合 15"/>
          <p:cNvGrpSpPr>
            <a:grpSpLocks/>
          </p:cNvGrpSpPr>
          <p:nvPr/>
        </p:nvGrpSpPr>
        <p:grpSpPr bwMode="auto">
          <a:xfrm>
            <a:off x="4427983" y="843558"/>
            <a:ext cx="1512169" cy="1728190"/>
            <a:chOff x="993096" y="3480693"/>
            <a:chExt cx="1512839" cy="2629158"/>
          </a:xfrm>
        </p:grpSpPr>
        <p:sp>
          <p:nvSpPr>
            <p:cNvPr id="20" name="圆角矩形 19"/>
            <p:cNvSpPr/>
            <p:nvPr/>
          </p:nvSpPr>
          <p:spPr>
            <a:xfrm>
              <a:off x="993096" y="3480693"/>
              <a:ext cx="1512839" cy="56529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资讯</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93096" y="4295239"/>
              <a:ext cx="1512838" cy="1814612"/>
            </a:xfrm>
            <a:prstGeom prst="roundRect">
              <a:avLst>
                <a:gd name="adj" fmla="val 12850"/>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新闻资讯</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汽车资讯</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天气</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a:solidFill>
                    <a:schemeClr val="bg1"/>
                  </a:solidFill>
                  <a:latin typeface="微软雅黑" pitchFamily="34" charset="-122"/>
                  <a:ea typeface="微软雅黑" pitchFamily="34" charset="-122"/>
                </a:rPr>
                <a:t>查违章</a:t>
              </a:r>
              <a:endParaRPr lang="en-US" altLang="zh-CN" sz="1600" dirty="0" smtClean="0">
                <a:solidFill>
                  <a:schemeClr val="bg1"/>
                </a:solidFill>
                <a:latin typeface="微软雅黑" pitchFamily="34" charset="-122"/>
                <a:ea typeface="微软雅黑" pitchFamily="34" charset="-122"/>
              </a:endParaRPr>
            </a:p>
          </p:txBody>
        </p:sp>
        <p:cxnSp>
          <p:nvCxnSpPr>
            <p:cNvPr id="22" name="直接连接符 21"/>
            <p:cNvCxnSpPr>
              <a:stCxn id="20" idx="2"/>
              <a:endCxn id="21" idx="0"/>
            </p:cNvCxnSpPr>
            <p:nvPr/>
          </p:nvCxnSpPr>
          <p:spPr>
            <a:xfrm flipH="1">
              <a:off x="1749514" y="4045987"/>
              <a:ext cx="2" cy="249253"/>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3" name="组合 15"/>
          <p:cNvGrpSpPr>
            <a:grpSpLocks/>
          </p:cNvGrpSpPr>
          <p:nvPr/>
        </p:nvGrpSpPr>
        <p:grpSpPr bwMode="auto">
          <a:xfrm>
            <a:off x="539552" y="3003799"/>
            <a:ext cx="1512169" cy="1728190"/>
            <a:chOff x="993096" y="3480693"/>
            <a:chExt cx="1512839" cy="2629158"/>
          </a:xfrm>
        </p:grpSpPr>
        <p:sp>
          <p:nvSpPr>
            <p:cNvPr id="24" name="圆角矩形 23"/>
            <p:cNvSpPr/>
            <p:nvPr/>
          </p:nvSpPr>
          <p:spPr>
            <a:xfrm>
              <a:off x="993096" y="3480693"/>
              <a:ext cx="1512839" cy="56529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用车服务</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993096" y="4295239"/>
              <a:ext cx="1512838" cy="1814612"/>
            </a:xfrm>
            <a:prstGeom prst="roundRect">
              <a:avLst>
                <a:gd name="adj" fmla="val 12850"/>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停车</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a:solidFill>
                    <a:schemeClr val="bg1"/>
                  </a:solidFill>
                  <a:latin typeface="微软雅黑" pitchFamily="34" charset="-122"/>
                  <a:ea typeface="微软雅黑" pitchFamily="34" charset="-122"/>
                </a:rPr>
                <a:t>代</a:t>
              </a:r>
              <a:r>
                <a:rPr lang="zh-CN" altLang="en-US" sz="1600" dirty="0" smtClean="0">
                  <a:solidFill>
                    <a:schemeClr val="bg1"/>
                  </a:solidFill>
                  <a:latin typeface="微软雅黑" pitchFamily="34" charset="-122"/>
                  <a:ea typeface="微软雅黑" pitchFamily="34" charset="-122"/>
                </a:rPr>
                <a:t>驾</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a:solidFill>
                    <a:schemeClr val="bg1"/>
                  </a:solidFill>
                  <a:latin typeface="微软雅黑" pitchFamily="34" charset="-122"/>
                  <a:ea typeface="微软雅黑" pitchFamily="34" charset="-122"/>
                </a:rPr>
                <a:t>拼车</a:t>
              </a:r>
              <a:endParaRPr lang="en-US" altLang="zh-CN" sz="1600" dirty="0" smtClean="0">
                <a:solidFill>
                  <a:schemeClr val="bg1"/>
                </a:solidFill>
                <a:latin typeface="微软雅黑" pitchFamily="34" charset="-122"/>
                <a:ea typeface="微软雅黑" pitchFamily="34" charset="-122"/>
              </a:endParaRPr>
            </a:p>
          </p:txBody>
        </p:sp>
        <p:cxnSp>
          <p:nvCxnSpPr>
            <p:cNvPr id="26" name="直接连接符 25"/>
            <p:cNvCxnSpPr>
              <a:stCxn id="24" idx="2"/>
              <a:endCxn id="25" idx="0"/>
            </p:cNvCxnSpPr>
            <p:nvPr/>
          </p:nvCxnSpPr>
          <p:spPr>
            <a:xfrm flipH="1">
              <a:off x="1749514" y="4045987"/>
              <a:ext cx="2" cy="249253"/>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7" name="组合 15"/>
          <p:cNvGrpSpPr>
            <a:grpSpLocks/>
          </p:cNvGrpSpPr>
          <p:nvPr/>
        </p:nvGrpSpPr>
        <p:grpSpPr bwMode="auto">
          <a:xfrm>
            <a:off x="2483766" y="3003800"/>
            <a:ext cx="1512169" cy="1728190"/>
            <a:chOff x="993096" y="3480693"/>
            <a:chExt cx="1512839" cy="2629158"/>
          </a:xfrm>
        </p:grpSpPr>
        <p:sp>
          <p:nvSpPr>
            <p:cNvPr id="28" name="圆角矩形 27"/>
            <p:cNvSpPr/>
            <p:nvPr/>
          </p:nvSpPr>
          <p:spPr>
            <a:xfrm>
              <a:off x="993096" y="3480693"/>
              <a:ext cx="1512839" cy="56529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车况监测</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993096" y="4295239"/>
              <a:ext cx="1512838" cy="1814612"/>
            </a:xfrm>
            <a:prstGeom prst="roundRect">
              <a:avLst>
                <a:gd name="adj" fmla="val 12850"/>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车况监控</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行车记录仪</a:t>
              </a:r>
              <a:endParaRPr lang="en-US" altLang="zh-CN" sz="1600" dirty="0" smtClean="0">
                <a:solidFill>
                  <a:schemeClr val="bg1"/>
                </a:solidFill>
                <a:latin typeface="微软雅黑" pitchFamily="34" charset="-122"/>
                <a:ea typeface="微软雅黑" pitchFamily="34" charset="-122"/>
              </a:endParaRPr>
            </a:p>
          </p:txBody>
        </p:sp>
        <p:cxnSp>
          <p:nvCxnSpPr>
            <p:cNvPr id="30" name="直接连接符 29"/>
            <p:cNvCxnSpPr>
              <a:stCxn id="28" idx="2"/>
              <a:endCxn id="29" idx="0"/>
            </p:cNvCxnSpPr>
            <p:nvPr/>
          </p:nvCxnSpPr>
          <p:spPr>
            <a:xfrm flipH="1">
              <a:off x="1749514" y="4045987"/>
              <a:ext cx="2" cy="2492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31" name="组合 15"/>
          <p:cNvGrpSpPr>
            <a:grpSpLocks/>
          </p:cNvGrpSpPr>
          <p:nvPr/>
        </p:nvGrpSpPr>
        <p:grpSpPr bwMode="auto">
          <a:xfrm>
            <a:off x="4427982" y="3003798"/>
            <a:ext cx="1512169" cy="1728190"/>
            <a:chOff x="993096" y="3480693"/>
            <a:chExt cx="1512839" cy="2629158"/>
          </a:xfrm>
        </p:grpSpPr>
        <p:sp>
          <p:nvSpPr>
            <p:cNvPr id="32" name="圆角矩形 31"/>
            <p:cNvSpPr/>
            <p:nvPr/>
          </p:nvSpPr>
          <p:spPr>
            <a:xfrm>
              <a:off x="993096" y="3480693"/>
              <a:ext cx="1512839" cy="56529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smtClean="0">
                  <a:solidFill>
                    <a:srgbClr val="FFFFFF"/>
                  </a:solidFill>
                  <a:latin typeface="微软雅黑" panose="020B0503020204020204" pitchFamily="34" charset="-122"/>
                  <a:ea typeface="微软雅黑" panose="020B0503020204020204" pitchFamily="34" charset="-122"/>
                </a:rPr>
                <a:t>后服务</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993096" y="4295239"/>
              <a:ext cx="1512838" cy="1814612"/>
            </a:xfrm>
            <a:prstGeom prst="roundRect">
              <a:avLst>
                <a:gd name="adj" fmla="val 12850"/>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洗车保养</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故障救援</a:t>
              </a:r>
              <a:endParaRPr lang="en-US" altLang="zh-CN" sz="1600" dirty="0" smtClean="0">
                <a:solidFill>
                  <a:schemeClr val="bg1"/>
                </a:solidFill>
                <a:latin typeface="微软雅黑" pitchFamily="34" charset="-122"/>
                <a:ea typeface="微软雅黑" pitchFamily="34" charset="-122"/>
              </a:endParaRPr>
            </a:p>
            <a:p>
              <a:pPr fontAlgn="auto">
                <a:spcBef>
                  <a:spcPts val="0"/>
                </a:spcBef>
                <a:spcAft>
                  <a:spcPts val="0"/>
                </a:spcAft>
                <a:buFont typeface="Wingdings" pitchFamily="2" charset="2"/>
                <a:buChar char="l"/>
                <a:defRPr/>
              </a:pPr>
              <a:r>
                <a:rPr lang="zh-CN" altLang="en-US" sz="1600" dirty="0" smtClean="0">
                  <a:solidFill>
                    <a:schemeClr val="bg1"/>
                  </a:solidFill>
                  <a:latin typeface="微软雅黑" pitchFamily="34" charset="-122"/>
                  <a:ea typeface="微软雅黑" pitchFamily="34" charset="-122"/>
                </a:rPr>
                <a:t>汽车卖卖</a:t>
              </a:r>
              <a:endParaRPr lang="en-US" altLang="zh-CN" sz="1600" dirty="0" smtClean="0">
                <a:solidFill>
                  <a:schemeClr val="bg1"/>
                </a:solidFill>
                <a:latin typeface="微软雅黑" pitchFamily="34" charset="-122"/>
                <a:ea typeface="微软雅黑" pitchFamily="34" charset="-122"/>
              </a:endParaRPr>
            </a:p>
          </p:txBody>
        </p:sp>
        <p:cxnSp>
          <p:nvCxnSpPr>
            <p:cNvPr id="34" name="直接连接符 33"/>
            <p:cNvCxnSpPr>
              <a:stCxn id="32" idx="2"/>
              <a:endCxn id="33" idx="0"/>
            </p:cNvCxnSpPr>
            <p:nvPr/>
          </p:nvCxnSpPr>
          <p:spPr>
            <a:xfrm flipH="1">
              <a:off x="1749514" y="4045987"/>
              <a:ext cx="2" cy="24925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35" name="Picture 2"/>
          <p:cNvPicPr>
            <a:picLocks noChangeAspect="1" noChangeArrowheads="1"/>
          </p:cNvPicPr>
          <p:nvPr/>
        </p:nvPicPr>
        <p:blipFill>
          <a:blip r:embed="rId3" cstate="print"/>
          <a:srcRect/>
          <a:stretch>
            <a:fillRect/>
          </a:stretch>
        </p:blipFill>
        <p:spPr bwMode="auto">
          <a:xfrm>
            <a:off x="6515857" y="1375876"/>
            <a:ext cx="734412" cy="702824"/>
          </a:xfrm>
          <a:prstGeom prst="rect">
            <a:avLst/>
          </a:prstGeom>
          <a:noFill/>
          <a:ln w="9525">
            <a:noFill/>
            <a:miter lim="800000"/>
            <a:headEnd/>
            <a:tailEnd/>
          </a:ln>
        </p:spPr>
      </p:pic>
      <p:pic>
        <p:nvPicPr>
          <p:cNvPr id="36" name="Picture 3"/>
          <p:cNvPicPr>
            <a:picLocks noChangeAspect="1" noChangeArrowheads="1"/>
          </p:cNvPicPr>
          <p:nvPr/>
        </p:nvPicPr>
        <p:blipFill>
          <a:blip r:embed="rId4" cstate="print"/>
          <a:srcRect/>
          <a:stretch>
            <a:fillRect/>
          </a:stretch>
        </p:blipFill>
        <p:spPr bwMode="auto">
          <a:xfrm>
            <a:off x="7956017" y="1378973"/>
            <a:ext cx="720790" cy="724358"/>
          </a:xfrm>
          <a:prstGeom prst="rect">
            <a:avLst/>
          </a:prstGeom>
          <a:noFill/>
          <a:ln w="9525">
            <a:noFill/>
            <a:miter lim="800000"/>
            <a:headEnd/>
            <a:tailEnd/>
          </a:ln>
        </p:spPr>
      </p:pic>
      <p:pic>
        <p:nvPicPr>
          <p:cNvPr id="37" name="Picture 4"/>
          <p:cNvPicPr>
            <a:picLocks noChangeAspect="1" noChangeArrowheads="1"/>
          </p:cNvPicPr>
          <p:nvPr/>
        </p:nvPicPr>
        <p:blipFill>
          <a:blip r:embed="rId5" cstate="print"/>
          <a:srcRect/>
          <a:stretch>
            <a:fillRect/>
          </a:stretch>
        </p:blipFill>
        <p:spPr bwMode="auto">
          <a:xfrm>
            <a:off x="6531647" y="2459093"/>
            <a:ext cx="776298" cy="792088"/>
          </a:xfrm>
          <a:prstGeom prst="rect">
            <a:avLst/>
          </a:prstGeom>
          <a:noFill/>
          <a:ln w="9525">
            <a:noFill/>
            <a:miter lim="800000"/>
            <a:headEnd/>
            <a:tailEnd/>
          </a:ln>
        </p:spPr>
      </p:pic>
      <p:pic>
        <p:nvPicPr>
          <p:cNvPr id="38" name="Picture 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5857" y="3611221"/>
            <a:ext cx="792088"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6"/>
          <p:cNvPicPr>
            <a:picLocks noChangeAspect="1" noChangeArrowheads="1"/>
          </p:cNvPicPr>
          <p:nvPr/>
        </p:nvPicPr>
        <p:blipFill>
          <a:blip r:embed="rId7" cstate="print"/>
          <a:srcRect/>
          <a:stretch>
            <a:fillRect/>
          </a:stretch>
        </p:blipFill>
        <p:spPr bwMode="auto">
          <a:xfrm>
            <a:off x="7927616" y="3666211"/>
            <a:ext cx="748481" cy="737098"/>
          </a:xfrm>
          <a:prstGeom prst="rect">
            <a:avLst/>
          </a:prstGeom>
          <a:noFill/>
          <a:ln w="9525">
            <a:noFill/>
            <a:miter lim="800000"/>
            <a:headEnd/>
            <a:tailEnd/>
          </a:ln>
        </p:spPr>
      </p:pic>
      <p:pic>
        <p:nvPicPr>
          <p:cNvPr id="40" name="Picture 7"/>
          <p:cNvPicPr>
            <a:picLocks noChangeAspect="1" noChangeArrowheads="1"/>
          </p:cNvPicPr>
          <p:nvPr/>
        </p:nvPicPr>
        <p:blipFill>
          <a:blip r:embed="rId8" cstate="print"/>
          <a:srcRect/>
          <a:stretch>
            <a:fillRect/>
          </a:stretch>
        </p:blipFill>
        <p:spPr bwMode="auto">
          <a:xfrm>
            <a:off x="7935728" y="2522115"/>
            <a:ext cx="740369" cy="729066"/>
          </a:xfrm>
          <a:prstGeom prst="rect">
            <a:avLst/>
          </a:prstGeom>
          <a:noFill/>
          <a:ln w="9525">
            <a:noFill/>
            <a:miter lim="800000"/>
            <a:headEnd/>
            <a:tailEnd/>
          </a:ln>
        </p:spPr>
      </p:pic>
    </p:spTree>
    <p:extLst>
      <p:ext uri="{BB962C8B-B14F-4D97-AF65-F5344CB8AC3E}">
        <p14:creationId xmlns:p14="http://schemas.microsoft.com/office/powerpoint/2010/main" val="2708919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a:spLocks noChangeArrowheads="1"/>
          </p:cNvSpPr>
          <p:nvPr/>
        </p:nvSpPr>
        <p:spPr bwMode="auto">
          <a:xfrm>
            <a:off x="954944" y="3484357"/>
            <a:ext cx="6016023" cy="461665"/>
          </a:xfrm>
          <a:prstGeom prst="rect">
            <a:avLst/>
          </a:prstGeom>
          <a:noFill/>
          <a:ln w="9525">
            <a:noFill/>
            <a:miter lim="800000"/>
            <a:headEnd/>
            <a:tailEnd/>
          </a:ln>
        </p:spPr>
        <p:txBody>
          <a:bodyPr wrap="square">
            <a:spAutoFit/>
          </a:bodyPr>
          <a:lstStyle/>
          <a:p>
            <a:pPr>
              <a:lnSpc>
                <a:spcPct val="150000"/>
              </a:lnSpc>
            </a:pPr>
            <a:r>
              <a:rPr lang="zh-CN" altLang="en-US" sz="1600" dirty="0" smtClean="0">
                <a:solidFill>
                  <a:schemeClr val="bg1"/>
                </a:solidFill>
                <a:latin typeface="微软雅黑" pitchFamily="34" charset="-122"/>
                <a:ea typeface="微软雅黑" pitchFamily="34" charset="-122"/>
              </a:rPr>
              <a:t>平台形成接入</a:t>
            </a:r>
            <a:r>
              <a:rPr lang="zh-CN" altLang="en-US" sz="1600" dirty="0">
                <a:solidFill>
                  <a:schemeClr val="bg1"/>
                </a:solidFill>
                <a:latin typeface="微软雅黑" pitchFamily="34" charset="-122"/>
                <a:ea typeface="微软雅黑" pitchFamily="34" charset="-122"/>
              </a:rPr>
              <a:t>标准，可接入多样化的车载终端和车用传感器</a:t>
            </a:r>
            <a:r>
              <a:rPr lang="zh-CN" altLang="en-US" sz="1600" dirty="0" smtClean="0">
                <a:solidFill>
                  <a:schemeClr val="bg1"/>
                </a:solidFill>
                <a:latin typeface="微软雅黑" pitchFamily="34" charset="-122"/>
                <a:ea typeface="微软雅黑" pitchFamily="34" charset="-122"/>
              </a:rPr>
              <a:t>。</a:t>
            </a:r>
            <a:endParaRPr lang="en-US" altLang="zh-CN" sz="1600" dirty="0">
              <a:solidFill>
                <a:schemeClr val="bg1"/>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2" cstate="print"/>
          <a:srcRect/>
          <a:stretch>
            <a:fillRect/>
          </a:stretch>
        </p:blipFill>
        <p:spPr bwMode="auto">
          <a:xfrm>
            <a:off x="2258324" y="1016276"/>
            <a:ext cx="782461" cy="394529"/>
          </a:xfrm>
          <a:prstGeom prst="rect">
            <a:avLst/>
          </a:prstGeom>
          <a:noFill/>
          <a:ln w="9525">
            <a:noFill/>
            <a:miter lim="800000"/>
            <a:headEnd/>
            <a:tailEnd/>
          </a:ln>
        </p:spPr>
      </p:pic>
      <p:pic>
        <p:nvPicPr>
          <p:cNvPr id="7" name="Picture 1"/>
          <p:cNvPicPr>
            <a:picLocks noChangeAspect="1" noChangeArrowheads="1"/>
          </p:cNvPicPr>
          <p:nvPr/>
        </p:nvPicPr>
        <p:blipFill>
          <a:blip r:embed="rId3" cstate="print"/>
          <a:srcRect/>
          <a:stretch>
            <a:fillRect/>
          </a:stretch>
        </p:blipFill>
        <p:spPr bwMode="auto">
          <a:xfrm>
            <a:off x="3824034" y="1035720"/>
            <a:ext cx="1235366" cy="479065"/>
          </a:xfrm>
          <a:prstGeom prst="rect">
            <a:avLst/>
          </a:prstGeom>
          <a:noFill/>
          <a:ln w="9525">
            <a:noFill/>
            <a:miter lim="800000"/>
            <a:headEnd/>
            <a:tailEnd/>
          </a:ln>
        </p:spPr>
      </p:pic>
      <p:pic>
        <p:nvPicPr>
          <p:cNvPr id="8" name="Picture 3" descr="D:\IMG_1389.JPG"/>
          <p:cNvPicPr>
            <a:picLocks noChangeAspect="1" noChangeArrowheads="1"/>
          </p:cNvPicPr>
          <p:nvPr/>
        </p:nvPicPr>
        <p:blipFill>
          <a:blip r:embed="rId4" cstate="print"/>
          <a:srcRect/>
          <a:stretch>
            <a:fillRect/>
          </a:stretch>
        </p:blipFill>
        <p:spPr bwMode="auto">
          <a:xfrm>
            <a:off x="7917295" y="1035719"/>
            <a:ext cx="673836" cy="467021"/>
          </a:xfrm>
          <a:prstGeom prst="rect">
            <a:avLst/>
          </a:prstGeom>
          <a:noFill/>
          <a:ln w="9525">
            <a:noFill/>
            <a:miter lim="800000"/>
            <a:headEnd/>
            <a:tailEnd/>
          </a:ln>
        </p:spPr>
      </p:pic>
      <p:pic>
        <p:nvPicPr>
          <p:cNvPr id="9" name="Picture 4"/>
          <p:cNvPicPr>
            <a:picLocks noChangeAspect="1" noChangeArrowheads="1"/>
          </p:cNvPicPr>
          <p:nvPr/>
        </p:nvPicPr>
        <p:blipFill>
          <a:blip r:embed="rId5" cstate="print"/>
          <a:srcRect/>
          <a:stretch>
            <a:fillRect/>
          </a:stretch>
        </p:blipFill>
        <p:spPr bwMode="auto">
          <a:xfrm>
            <a:off x="2163678" y="2047717"/>
            <a:ext cx="954601" cy="488683"/>
          </a:xfrm>
          <a:prstGeom prst="rect">
            <a:avLst/>
          </a:prstGeom>
          <a:noFill/>
          <a:ln w="9525">
            <a:noFill/>
            <a:miter lim="800000"/>
            <a:headEnd/>
            <a:tailEnd/>
          </a:ln>
        </p:spPr>
      </p:pic>
      <p:pic>
        <p:nvPicPr>
          <p:cNvPr id="10" name="Picture 5"/>
          <p:cNvPicPr>
            <a:picLocks noChangeAspect="1" noChangeArrowheads="1"/>
          </p:cNvPicPr>
          <p:nvPr/>
        </p:nvPicPr>
        <p:blipFill>
          <a:blip r:embed="rId6" cstate="print"/>
          <a:srcRect/>
          <a:stretch>
            <a:fillRect/>
          </a:stretch>
        </p:blipFill>
        <p:spPr bwMode="auto">
          <a:xfrm>
            <a:off x="7713962" y="2134819"/>
            <a:ext cx="1179213" cy="509242"/>
          </a:xfrm>
          <a:prstGeom prst="rect">
            <a:avLst/>
          </a:prstGeom>
          <a:noFill/>
          <a:ln w="9525">
            <a:noFill/>
            <a:miter lim="800000"/>
            <a:headEnd/>
            <a:tailEnd/>
          </a:ln>
        </p:spPr>
      </p:pic>
      <p:pic>
        <p:nvPicPr>
          <p:cNvPr id="11" name="Picture 6"/>
          <p:cNvPicPr>
            <a:picLocks noChangeAspect="1" noChangeArrowheads="1"/>
          </p:cNvPicPr>
          <p:nvPr/>
        </p:nvPicPr>
        <p:blipFill>
          <a:blip r:embed="rId7" cstate="print"/>
          <a:srcRect/>
          <a:stretch>
            <a:fillRect/>
          </a:stretch>
        </p:blipFill>
        <p:spPr bwMode="auto">
          <a:xfrm>
            <a:off x="3969914" y="2178371"/>
            <a:ext cx="908357" cy="435513"/>
          </a:xfrm>
          <a:prstGeom prst="rect">
            <a:avLst/>
          </a:prstGeom>
          <a:noFill/>
          <a:ln w="9525">
            <a:noFill/>
            <a:miter lim="800000"/>
            <a:headEnd/>
            <a:tailEnd/>
          </a:ln>
        </p:spPr>
      </p:pic>
      <p:pic>
        <p:nvPicPr>
          <p:cNvPr id="14" name="Picture 8"/>
          <p:cNvPicPr>
            <a:picLocks noChangeAspect="1" noChangeArrowheads="1"/>
          </p:cNvPicPr>
          <p:nvPr/>
        </p:nvPicPr>
        <p:blipFill>
          <a:blip r:embed="rId8" cstate="print"/>
          <a:srcRect/>
          <a:stretch>
            <a:fillRect/>
          </a:stretch>
        </p:blipFill>
        <p:spPr bwMode="auto">
          <a:xfrm>
            <a:off x="5812450" y="2027359"/>
            <a:ext cx="1403825" cy="624970"/>
          </a:xfrm>
          <a:prstGeom prst="rect">
            <a:avLst/>
          </a:prstGeom>
          <a:noFill/>
          <a:ln w="9525">
            <a:noFill/>
            <a:miter lim="800000"/>
            <a:headEnd/>
            <a:tailEnd/>
          </a:ln>
        </p:spPr>
      </p:pic>
      <p:pic>
        <p:nvPicPr>
          <p:cNvPr id="15" name="Picture 2"/>
          <p:cNvPicPr>
            <a:picLocks noChangeAspect="1" noChangeArrowheads="1"/>
          </p:cNvPicPr>
          <p:nvPr/>
        </p:nvPicPr>
        <p:blipFill>
          <a:blip r:embed="rId9" cstate="print"/>
          <a:srcRect/>
          <a:stretch>
            <a:fillRect/>
          </a:stretch>
        </p:blipFill>
        <p:spPr bwMode="auto">
          <a:xfrm>
            <a:off x="6016366" y="992168"/>
            <a:ext cx="954601" cy="524524"/>
          </a:xfrm>
          <a:prstGeom prst="rect">
            <a:avLst/>
          </a:prstGeom>
          <a:noFill/>
          <a:ln w="9525">
            <a:noFill/>
            <a:miter lim="800000"/>
            <a:headEnd/>
            <a:tailEnd/>
          </a:ln>
        </p:spPr>
      </p:pic>
      <p:pic>
        <p:nvPicPr>
          <p:cNvPr id="16" name="图片 12"/>
          <p:cNvPicPr>
            <a:picLocks noChangeAspect="1" noChangeArrowheads="1"/>
          </p:cNvPicPr>
          <p:nvPr/>
        </p:nvPicPr>
        <p:blipFill>
          <a:blip r:embed="rId10" cstate="print"/>
          <a:srcRect/>
          <a:stretch>
            <a:fillRect/>
          </a:stretch>
        </p:blipFill>
        <p:spPr bwMode="auto">
          <a:xfrm>
            <a:off x="394862" y="2110338"/>
            <a:ext cx="898448" cy="479065"/>
          </a:xfrm>
          <a:prstGeom prst="rect">
            <a:avLst/>
          </a:prstGeom>
          <a:noFill/>
          <a:ln w="9525">
            <a:noFill/>
            <a:miter lim="800000"/>
            <a:headEnd/>
            <a:tailEnd/>
          </a:ln>
        </p:spPr>
      </p:pic>
      <p:pic>
        <p:nvPicPr>
          <p:cNvPr id="17" name="Picture 8" descr="C:\Users\X240\Documents\美图图库\766-240_副本.jpg"/>
          <p:cNvPicPr>
            <a:picLocks noChangeAspect="1" noChangeArrowheads="1"/>
          </p:cNvPicPr>
          <p:nvPr/>
        </p:nvPicPr>
        <p:blipFill>
          <a:blip r:embed="rId11" cstate="print"/>
          <a:srcRect/>
          <a:stretch>
            <a:fillRect/>
          </a:stretch>
        </p:blipFill>
        <p:spPr bwMode="auto">
          <a:xfrm>
            <a:off x="287338" y="948617"/>
            <a:ext cx="1179213" cy="526880"/>
          </a:xfrm>
          <a:prstGeom prst="rect">
            <a:avLst/>
          </a:prstGeom>
          <a:noFill/>
          <a:ln w="9525">
            <a:noFill/>
            <a:miter lim="800000"/>
            <a:headEnd/>
            <a:tailEnd/>
          </a:ln>
        </p:spPr>
      </p:pic>
      <p:sp>
        <p:nvSpPr>
          <p:cNvPr id="18" name="TextBox 14"/>
          <p:cNvSpPr txBox="1">
            <a:spLocks noChangeArrowheads="1"/>
          </p:cNvSpPr>
          <p:nvPr/>
        </p:nvSpPr>
        <p:spPr bwMode="auto">
          <a:xfrm>
            <a:off x="459997" y="1475801"/>
            <a:ext cx="902811" cy="307777"/>
          </a:xfrm>
          <a:prstGeom prst="rect">
            <a:avLst/>
          </a:prstGeom>
          <a:noFill/>
          <a:ln w="9525">
            <a:noFill/>
            <a:miter lim="800000"/>
            <a:headEnd/>
            <a:tailEnd/>
          </a:ln>
        </p:spPr>
        <p:txBody>
          <a:bodyPr wrap="none">
            <a:spAutoFit/>
          </a:bodyPr>
          <a:lstStyle/>
          <a:p>
            <a:r>
              <a:rPr lang="zh-CN" altLang="en-US" sz="1400">
                <a:solidFill>
                  <a:schemeClr val="bg1"/>
                </a:solidFill>
                <a:latin typeface="微软雅黑" pitchFamily="34" charset="-122"/>
                <a:ea typeface="微软雅黑" pitchFamily="34" charset="-122"/>
              </a:rPr>
              <a:t>智能车机</a:t>
            </a:r>
          </a:p>
        </p:txBody>
      </p:sp>
      <p:sp>
        <p:nvSpPr>
          <p:cNvPr id="19" name="TextBox 15"/>
          <p:cNvSpPr txBox="1">
            <a:spLocks noChangeArrowheads="1"/>
          </p:cNvSpPr>
          <p:nvPr/>
        </p:nvSpPr>
        <p:spPr bwMode="auto">
          <a:xfrm>
            <a:off x="2425868" y="1472623"/>
            <a:ext cx="579005" cy="307777"/>
          </a:xfrm>
          <a:prstGeom prst="rect">
            <a:avLst/>
          </a:prstGeom>
          <a:noFill/>
          <a:ln w="9525">
            <a:noFill/>
            <a:miter lim="800000"/>
            <a:headEnd/>
            <a:tailEnd/>
          </a:ln>
        </p:spPr>
        <p:txBody>
          <a:bodyPr wrap="none">
            <a:spAutoFit/>
          </a:bodyPr>
          <a:lstStyle/>
          <a:p>
            <a:r>
              <a:rPr lang="en-US" altLang="zh-CN" sz="1400">
                <a:solidFill>
                  <a:schemeClr val="bg1"/>
                </a:solidFill>
                <a:latin typeface="微软雅黑" pitchFamily="34" charset="-122"/>
                <a:ea typeface="微软雅黑" pitchFamily="34" charset="-122"/>
              </a:rPr>
              <a:t>OBD</a:t>
            </a:r>
            <a:endParaRPr lang="zh-CN" altLang="en-US" sz="1400">
              <a:solidFill>
                <a:schemeClr val="bg1"/>
              </a:solidFill>
              <a:latin typeface="微软雅黑" pitchFamily="34" charset="-122"/>
              <a:ea typeface="微软雅黑" pitchFamily="34" charset="-122"/>
            </a:endParaRPr>
          </a:p>
        </p:txBody>
      </p:sp>
      <p:sp>
        <p:nvSpPr>
          <p:cNvPr id="20" name="TextBox 16"/>
          <p:cNvSpPr txBox="1">
            <a:spLocks noChangeArrowheads="1"/>
          </p:cNvSpPr>
          <p:nvPr/>
        </p:nvSpPr>
        <p:spPr bwMode="auto">
          <a:xfrm>
            <a:off x="3982863" y="1488515"/>
            <a:ext cx="1082348" cy="307777"/>
          </a:xfrm>
          <a:prstGeom prst="rect">
            <a:avLst/>
          </a:prstGeom>
          <a:noFill/>
          <a:ln w="9525">
            <a:noFill/>
            <a:miter lim="800000"/>
            <a:headEnd/>
            <a:tailEnd/>
          </a:ln>
        </p:spPr>
        <p:txBody>
          <a:bodyPr wrap="none">
            <a:spAutoFit/>
          </a:bodyPr>
          <a:lstStyle/>
          <a:p>
            <a:r>
              <a:rPr lang="zh-CN" altLang="en-US" sz="1400">
                <a:solidFill>
                  <a:schemeClr val="bg1"/>
                </a:solidFill>
                <a:latin typeface="微软雅黑" pitchFamily="34" charset="-122"/>
                <a:ea typeface="微软雅黑" pitchFamily="34" charset="-122"/>
              </a:rPr>
              <a:t>智能后视镜</a:t>
            </a:r>
          </a:p>
        </p:txBody>
      </p:sp>
      <p:sp>
        <p:nvSpPr>
          <p:cNvPr id="21" name="TextBox 17"/>
          <p:cNvSpPr txBox="1">
            <a:spLocks noChangeArrowheads="1"/>
          </p:cNvSpPr>
          <p:nvPr/>
        </p:nvSpPr>
        <p:spPr bwMode="auto">
          <a:xfrm>
            <a:off x="6225447" y="1452747"/>
            <a:ext cx="595035" cy="307777"/>
          </a:xfrm>
          <a:prstGeom prst="rect">
            <a:avLst/>
          </a:prstGeom>
          <a:noFill/>
          <a:ln w="9525">
            <a:noFill/>
            <a:miter lim="800000"/>
            <a:headEnd/>
            <a:tailEnd/>
          </a:ln>
        </p:spPr>
        <p:txBody>
          <a:bodyPr wrap="none">
            <a:spAutoFit/>
          </a:bodyPr>
          <a:lstStyle/>
          <a:p>
            <a:r>
              <a:rPr lang="en-US" altLang="zh-CN" sz="1400" dirty="0">
                <a:solidFill>
                  <a:schemeClr val="bg1"/>
                </a:solidFill>
                <a:latin typeface="微软雅黑" pitchFamily="34" charset="-122"/>
                <a:ea typeface="微软雅黑" pitchFamily="34" charset="-122"/>
              </a:rPr>
              <a:t>HUD</a:t>
            </a:r>
            <a:endParaRPr lang="zh-CN" altLang="en-US" sz="1400" dirty="0">
              <a:solidFill>
                <a:schemeClr val="bg1"/>
              </a:solidFill>
              <a:latin typeface="微软雅黑" pitchFamily="34" charset="-122"/>
              <a:ea typeface="微软雅黑" pitchFamily="34" charset="-122"/>
            </a:endParaRPr>
          </a:p>
        </p:txBody>
      </p:sp>
      <p:sp>
        <p:nvSpPr>
          <p:cNvPr id="22" name="TextBox 18"/>
          <p:cNvSpPr txBox="1">
            <a:spLocks noChangeArrowheads="1"/>
          </p:cNvSpPr>
          <p:nvPr/>
        </p:nvSpPr>
        <p:spPr bwMode="auto">
          <a:xfrm>
            <a:off x="7794831" y="1523478"/>
            <a:ext cx="1082348" cy="307777"/>
          </a:xfrm>
          <a:prstGeom prst="rect">
            <a:avLst/>
          </a:prstGeom>
          <a:noFill/>
          <a:ln w="9525">
            <a:noFill/>
            <a:miter lim="800000"/>
            <a:headEnd/>
            <a:tailEnd/>
          </a:ln>
        </p:spPr>
        <p:txBody>
          <a:bodyPr wrap="none">
            <a:spAutoFit/>
          </a:bodyPr>
          <a:lstStyle/>
          <a:p>
            <a:r>
              <a:rPr lang="zh-CN" altLang="en-US" sz="1400">
                <a:solidFill>
                  <a:schemeClr val="bg1"/>
                </a:solidFill>
                <a:latin typeface="微软雅黑" pitchFamily="34" charset="-122"/>
                <a:ea typeface="微软雅黑" pitchFamily="34" charset="-122"/>
              </a:rPr>
              <a:t>行车记录仪</a:t>
            </a:r>
          </a:p>
        </p:txBody>
      </p:sp>
      <p:sp>
        <p:nvSpPr>
          <p:cNvPr id="23" name="TextBox 19"/>
          <p:cNvSpPr txBox="1">
            <a:spLocks noChangeArrowheads="1"/>
          </p:cNvSpPr>
          <p:nvPr/>
        </p:nvSpPr>
        <p:spPr bwMode="auto">
          <a:xfrm>
            <a:off x="6804606" y="2624013"/>
            <a:ext cx="1082348" cy="307777"/>
          </a:xfrm>
          <a:prstGeom prst="rect">
            <a:avLst/>
          </a:prstGeom>
          <a:noFill/>
          <a:ln w="9525">
            <a:noFill/>
            <a:miter lim="800000"/>
            <a:headEnd/>
            <a:tailEnd/>
          </a:ln>
        </p:spPr>
        <p:txBody>
          <a:bodyPr wrap="none">
            <a:spAutoFit/>
          </a:bodyPr>
          <a:lstStyle/>
          <a:p>
            <a:r>
              <a:rPr lang="zh-CN" altLang="en-US" sz="1400">
                <a:solidFill>
                  <a:schemeClr val="bg1"/>
                </a:solidFill>
                <a:latin typeface="微软雅黑" pitchFamily="34" charset="-122"/>
                <a:ea typeface="微软雅黑" pitchFamily="34" charset="-122"/>
              </a:rPr>
              <a:t>车辆传感器</a:t>
            </a:r>
          </a:p>
        </p:txBody>
      </p:sp>
      <p:sp>
        <p:nvSpPr>
          <p:cNvPr id="24" name="TextBox 20"/>
          <p:cNvSpPr txBox="1">
            <a:spLocks noChangeArrowheads="1"/>
          </p:cNvSpPr>
          <p:nvPr/>
        </p:nvSpPr>
        <p:spPr bwMode="auto">
          <a:xfrm>
            <a:off x="550859" y="2580165"/>
            <a:ext cx="675249" cy="307777"/>
          </a:xfrm>
          <a:prstGeom prst="rect">
            <a:avLst/>
          </a:prstGeom>
          <a:noFill/>
          <a:ln w="9525">
            <a:noFill/>
            <a:miter lim="800000"/>
            <a:headEnd/>
            <a:tailEnd/>
          </a:ln>
        </p:spPr>
        <p:txBody>
          <a:bodyPr wrap="none">
            <a:spAutoFit/>
          </a:bodyPr>
          <a:lstStyle/>
          <a:p>
            <a:r>
              <a:rPr lang="en-US" altLang="zh-CN" sz="1400">
                <a:solidFill>
                  <a:schemeClr val="bg1"/>
                </a:solidFill>
                <a:latin typeface="微软雅黑" pitchFamily="34" charset="-122"/>
                <a:ea typeface="微软雅黑" pitchFamily="34" charset="-122"/>
              </a:rPr>
              <a:t>ADAS</a:t>
            </a:r>
            <a:endParaRPr lang="zh-CN" altLang="en-US" sz="1400">
              <a:solidFill>
                <a:schemeClr val="bg1"/>
              </a:solidFill>
              <a:latin typeface="微软雅黑" pitchFamily="34" charset="-122"/>
              <a:ea typeface="微软雅黑" pitchFamily="34" charset="-122"/>
            </a:endParaRPr>
          </a:p>
        </p:txBody>
      </p:sp>
      <p:sp>
        <p:nvSpPr>
          <p:cNvPr id="25" name="TextBox 21"/>
          <p:cNvSpPr txBox="1">
            <a:spLocks noChangeArrowheads="1"/>
          </p:cNvSpPr>
          <p:nvPr/>
        </p:nvSpPr>
        <p:spPr bwMode="auto">
          <a:xfrm>
            <a:off x="3131840" y="2588467"/>
            <a:ext cx="910827" cy="307777"/>
          </a:xfrm>
          <a:prstGeom prst="rect">
            <a:avLst/>
          </a:prstGeom>
          <a:noFill/>
          <a:ln w="9525">
            <a:noFill/>
            <a:miter lim="800000"/>
            <a:headEnd/>
            <a:tailEnd/>
          </a:ln>
        </p:spPr>
        <p:txBody>
          <a:bodyPr wrap="none">
            <a:spAutoFit/>
          </a:bodyPr>
          <a:lstStyle/>
          <a:p>
            <a:r>
              <a:rPr lang="zh-CN" altLang="en-US" sz="1400" dirty="0">
                <a:solidFill>
                  <a:schemeClr val="bg1"/>
                </a:solidFill>
                <a:latin typeface="微软雅黑" pitchFamily="34" charset="-122"/>
                <a:ea typeface="微软雅黑" pitchFamily="34" charset="-122"/>
              </a:rPr>
              <a:t>车内</a:t>
            </a:r>
            <a:r>
              <a:rPr lang="en-US" altLang="zh-CN" sz="1400" dirty="0" err="1">
                <a:solidFill>
                  <a:schemeClr val="bg1"/>
                </a:solidFill>
                <a:latin typeface="微软雅黑" pitchFamily="34" charset="-122"/>
                <a:ea typeface="微软雅黑" pitchFamily="34" charset="-122"/>
              </a:rPr>
              <a:t>MiFi</a:t>
            </a:r>
            <a:endParaRPr lang="zh-CN" altLang="en-US" sz="1400" dirty="0">
              <a:solidFill>
                <a:schemeClr val="bg1"/>
              </a:solidFill>
              <a:latin typeface="微软雅黑" pitchFamily="34" charset="-122"/>
              <a:ea typeface="微软雅黑" pitchFamily="34" charset="-122"/>
            </a:endParaRPr>
          </a:p>
        </p:txBody>
      </p:sp>
      <p:sp>
        <p:nvSpPr>
          <p:cNvPr id="26"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开放平台</a:t>
            </a:r>
            <a:r>
              <a:rPr lang="zh-CN" altLang="en-US" sz="2400" b="1" dirty="0">
                <a:solidFill>
                  <a:srgbClr val="FFFF00"/>
                </a:solidFill>
                <a:latin typeface="微软雅黑" panose="020B0503020204020204" pitchFamily="34" charset="-122"/>
                <a:ea typeface="微软雅黑" panose="020B0503020204020204" pitchFamily="34" charset="-122"/>
                <a:cs typeface="+mj-cs"/>
              </a:rPr>
              <a:t>支持</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客户</a:t>
            </a:r>
            <a:r>
              <a:rPr lang="zh-CN" altLang="en-US" sz="2400" b="1" dirty="0">
                <a:solidFill>
                  <a:srgbClr val="FFFF00"/>
                </a:solidFill>
                <a:latin typeface="微软雅黑" panose="020B0503020204020204" pitchFamily="34" charset="-122"/>
                <a:ea typeface="微软雅黑" panose="020B0503020204020204" pitchFamily="34" charset="-122"/>
                <a:cs typeface="+mj-cs"/>
              </a:rPr>
              <a:t>多样化终端接入</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需求</a:t>
            </a:r>
            <a:endParaRPr lang="zh-CN" altLang="en-US" sz="2400" b="1" dirty="0">
              <a:solidFill>
                <a:srgbClr val="FFFF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342692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a:spLocks/>
          </p:cNvSpPr>
          <p:nvPr/>
        </p:nvSpPr>
        <p:spPr>
          <a:xfrm>
            <a:off x="35496" y="-65552"/>
            <a:ext cx="8280920" cy="644318"/>
          </a:xfrm>
          <a:prstGeom prst="rect">
            <a:avLst/>
          </a:prstGeom>
        </p:spPr>
        <p:txBody>
          <a:bodyPr vert="horz" lIns="91440" tIns="45720" rIns="91440" bIns="45720" rtlCol="0" anchor="ctr">
            <a:noAutofit/>
          </a:bodyPr>
          <a:lstStyle>
            <a:defPPr>
              <a:defRPr lang="zh-CN"/>
            </a:defPPr>
            <a:lvl1pPr lvl="0">
              <a:spcBef>
                <a:spcPct val="0"/>
              </a:spcBef>
              <a:defRPr sz="2400" b="1">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smtClean="0"/>
              <a:t>中国移动可为车企定制车载电子终端，适应多种应用场景</a:t>
            </a:r>
            <a:endParaRPr lang="en-US" altLang="zh-CN" dirty="0"/>
          </a:p>
        </p:txBody>
      </p:sp>
      <p:sp>
        <p:nvSpPr>
          <p:cNvPr id="3" name="TextBox 183"/>
          <p:cNvSpPr txBox="1"/>
          <p:nvPr/>
        </p:nvSpPr>
        <p:spPr>
          <a:xfrm>
            <a:off x="251520" y="555526"/>
            <a:ext cx="5112568" cy="1177245"/>
          </a:xfrm>
          <a:prstGeom prst="rect">
            <a:avLst/>
          </a:prstGeom>
          <a:noFill/>
          <a:ln w="19050">
            <a:solidFill>
              <a:schemeClr val="accent1"/>
            </a:solidFill>
            <a:prstDash val="dash"/>
          </a:ln>
        </p:spPr>
        <p:txBody>
          <a:bodyPr wrap="square" rtlCol="0">
            <a:spAutoFit/>
          </a:bodyPr>
          <a:lstStyle/>
          <a:p>
            <a:pPr>
              <a:lnSpc>
                <a:spcPct val="150000"/>
              </a:lnSpc>
            </a:pPr>
            <a:r>
              <a:rPr lang="en-US" altLang="zh-CN" sz="1400" dirty="0" smtClean="0">
                <a:solidFill>
                  <a:srgbClr val="FFFF00"/>
                </a:solidFill>
                <a:latin typeface="微软雅黑" panose="020B0503020204020204" pitchFamily="34" charset="-122"/>
                <a:ea typeface="微软雅黑" panose="020B0503020204020204" pitchFamily="34" charset="-122"/>
              </a:rPr>
              <a:t>4G</a:t>
            </a:r>
            <a:r>
              <a:rPr lang="zh-CN" altLang="en-US" sz="1400" dirty="0" smtClean="0">
                <a:solidFill>
                  <a:srgbClr val="FFFF00"/>
                </a:solidFill>
                <a:latin typeface="微软雅黑" panose="020B0503020204020204" pitchFamily="34" charset="-122"/>
                <a:ea typeface="微软雅黑" panose="020B0503020204020204" pitchFamily="34" charset="-122"/>
              </a:rPr>
              <a:t>多功能车机</a:t>
            </a:r>
            <a:endParaRPr lang="en-US" altLang="zh-CN" sz="1400" dirty="0" smtClean="0">
              <a:solidFill>
                <a:srgbClr val="FFFF00"/>
              </a:solidFill>
              <a:latin typeface="微软雅黑" panose="020B0503020204020204" pitchFamily="34" charset="-122"/>
              <a:ea typeface="微软雅黑" panose="020B0503020204020204" pitchFamily="34" charset="-122"/>
            </a:endParaRPr>
          </a:p>
          <a:p>
            <a:pPr>
              <a:lnSpc>
                <a:spcPct val="150000"/>
              </a:lnSpc>
            </a:pPr>
            <a:r>
              <a:rPr lang="en-US" altLang="zh-CN" sz="1100" dirty="0" smtClean="0">
                <a:solidFill>
                  <a:schemeClr val="bg1"/>
                </a:solidFill>
                <a:latin typeface="微软雅黑" panose="020B0503020204020204" pitchFamily="34" charset="-122"/>
                <a:ea typeface="微软雅黑" panose="020B0503020204020204" pitchFamily="34" charset="-122"/>
              </a:rPr>
              <a:t>        </a:t>
            </a:r>
            <a:r>
              <a:rPr lang="zh-CN" altLang="en-US" sz="1100" dirty="0" smtClean="0">
                <a:solidFill>
                  <a:schemeClr val="bg1"/>
                </a:solidFill>
                <a:latin typeface="微软雅黑" panose="020B0503020204020204" pitchFamily="34" charset="-122"/>
                <a:ea typeface="微软雅黑" panose="020B0503020204020204" pitchFamily="34" charset="-122"/>
              </a:rPr>
              <a:t>针对大众朗逸、速腾、帕萨特、迈腾、捷达、宝来、桑塔纳、</a:t>
            </a:r>
            <a:r>
              <a:rPr lang="en-US" altLang="zh-CN" sz="1100" dirty="0" smtClean="0">
                <a:solidFill>
                  <a:schemeClr val="bg1"/>
                </a:solidFill>
                <a:latin typeface="微软雅黑" panose="020B0503020204020204" pitchFamily="34" charset="-122"/>
                <a:ea typeface="微软雅黑" panose="020B0503020204020204" pitchFamily="34" charset="-122"/>
              </a:rPr>
              <a:t>POLO</a:t>
            </a:r>
            <a:r>
              <a:rPr lang="zh-CN" altLang="en-US" sz="1100" dirty="0" smtClean="0">
                <a:solidFill>
                  <a:schemeClr val="bg1"/>
                </a:solidFill>
                <a:latin typeface="微软雅黑" panose="020B0503020204020204" pitchFamily="34" charset="-122"/>
                <a:ea typeface="微软雅黑" panose="020B0503020204020204" pitchFamily="34" charset="-122"/>
              </a:rPr>
              <a:t>、日产轩逸、丰田凯美瑞、卡罗拉、起亚</a:t>
            </a:r>
            <a:r>
              <a:rPr lang="en-US" altLang="zh-CN" sz="1100" dirty="0" smtClean="0">
                <a:solidFill>
                  <a:schemeClr val="bg1"/>
                </a:solidFill>
                <a:latin typeface="微软雅黑" panose="020B0503020204020204" pitchFamily="34" charset="-122"/>
                <a:ea typeface="微软雅黑" panose="020B0503020204020204" pitchFamily="34" charset="-122"/>
              </a:rPr>
              <a:t>K3</a:t>
            </a:r>
            <a:r>
              <a:rPr lang="zh-CN" altLang="en-US" sz="1100" dirty="0" smtClean="0">
                <a:solidFill>
                  <a:schemeClr val="bg1"/>
                </a:solidFill>
                <a:latin typeface="微软雅黑" panose="020B0503020204020204" pitchFamily="34" charset="-122"/>
                <a:ea typeface="微软雅黑" panose="020B0503020204020204" pitchFamily="34" charset="-122"/>
              </a:rPr>
              <a:t>、福特等</a:t>
            </a:r>
            <a:r>
              <a:rPr lang="en-US" altLang="zh-CN" sz="1100" dirty="0" smtClean="0">
                <a:solidFill>
                  <a:schemeClr val="bg1"/>
                </a:solidFill>
                <a:latin typeface="微软雅黑" panose="020B0503020204020204" pitchFamily="34" charset="-122"/>
                <a:ea typeface="微软雅黑" panose="020B0503020204020204" pitchFamily="34" charset="-122"/>
              </a:rPr>
              <a:t>13</a:t>
            </a:r>
            <a:r>
              <a:rPr lang="zh-CN" altLang="en-US" sz="1100" dirty="0" smtClean="0">
                <a:solidFill>
                  <a:schemeClr val="bg1"/>
                </a:solidFill>
                <a:latin typeface="微软雅黑" panose="020B0503020204020204" pitchFamily="34" charset="-122"/>
                <a:ea typeface="微软雅黑" panose="020B0503020204020204" pitchFamily="34" charset="-122"/>
              </a:rPr>
              <a:t>款车型设计</a:t>
            </a:r>
            <a:r>
              <a:rPr lang="en-US" altLang="zh-CN" sz="1100" dirty="0" smtClean="0">
                <a:solidFill>
                  <a:schemeClr val="bg1"/>
                </a:solidFill>
                <a:latin typeface="微软雅黑" panose="020B0503020204020204" pitchFamily="34" charset="-122"/>
                <a:ea typeface="微软雅黑" panose="020B0503020204020204" pitchFamily="34" charset="-122"/>
              </a:rPr>
              <a:t>10.1</a:t>
            </a:r>
            <a:r>
              <a:rPr lang="zh-CN" altLang="en-US" sz="1100" dirty="0" smtClean="0">
                <a:solidFill>
                  <a:schemeClr val="bg1"/>
                </a:solidFill>
                <a:latin typeface="微软雅黑" panose="020B0503020204020204" pitchFamily="34" charset="-122"/>
                <a:ea typeface="微软雅黑" panose="020B0503020204020204" pitchFamily="34" charset="-122"/>
              </a:rPr>
              <a:t>寸屏</a:t>
            </a:r>
            <a:r>
              <a:rPr lang="en-US" altLang="zh-CN" sz="1100" dirty="0" smtClean="0">
                <a:solidFill>
                  <a:schemeClr val="bg1"/>
                </a:solidFill>
                <a:latin typeface="微软雅黑" panose="020B0503020204020204" pitchFamily="34" charset="-122"/>
                <a:ea typeface="微软雅黑" panose="020B0503020204020204" pitchFamily="34" charset="-122"/>
              </a:rPr>
              <a:t>4G</a:t>
            </a:r>
            <a:r>
              <a:rPr lang="zh-CN" altLang="en-US" sz="1100" dirty="0" smtClean="0">
                <a:solidFill>
                  <a:schemeClr val="bg1"/>
                </a:solidFill>
                <a:latin typeface="微软雅黑" panose="020B0503020204020204" pitchFamily="34" charset="-122"/>
                <a:ea typeface="微软雅黑" panose="020B0503020204020204" pitchFamily="34" charset="-122"/>
              </a:rPr>
              <a:t>车机，为车主提供丰富的互联网信息娱乐体验。 </a:t>
            </a:r>
            <a:r>
              <a:rPr lang="en-US" altLang="zh-CN" sz="1100" dirty="0" smtClean="0">
                <a:solidFill>
                  <a:schemeClr val="bg1"/>
                </a:solidFill>
                <a:latin typeface="微软雅黑" panose="020B0503020204020204" pitchFamily="34" charset="-122"/>
                <a:ea typeface="微软雅黑" panose="020B0503020204020204" pitchFamily="34" charset="-122"/>
              </a:rPr>
              <a:t>2015</a:t>
            </a:r>
            <a:r>
              <a:rPr lang="zh-CN" altLang="en-US" sz="1100" dirty="0" smtClean="0">
                <a:solidFill>
                  <a:schemeClr val="bg1"/>
                </a:solidFill>
                <a:latin typeface="微软雅黑" panose="020B0503020204020204" pitchFamily="34" charset="-122"/>
                <a:ea typeface="微软雅黑" panose="020B0503020204020204" pitchFamily="34" charset="-122"/>
              </a:rPr>
              <a:t>年</a:t>
            </a:r>
            <a:r>
              <a:rPr lang="en-US" altLang="zh-CN" sz="1100" dirty="0" smtClean="0">
                <a:solidFill>
                  <a:schemeClr val="bg1"/>
                </a:solidFill>
                <a:latin typeface="微软雅黑" panose="020B0503020204020204" pitchFamily="34" charset="-122"/>
                <a:ea typeface="微软雅黑" panose="020B0503020204020204" pitchFamily="34" charset="-122"/>
              </a:rPr>
              <a:t>12</a:t>
            </a:r>
            <a:r>
              <a:rPr lang="zh-CN" altLang="en-US" sz="1100" dirty="0" smtClean="0">
                <a:solidFill>
                  <a:schemeClr val="bg1"/>
                </a:solidFill>
                <a:latin typeface="微软雅黑" panose="020B0503020204020204" pitchFamily="34" charset="-122"/>
                <a:ea typeface="微软雅黑" panose="020B0503020204020204" pitchFamily="34" charset="-122"/>
              </a:rPr>
              <a:t>月底前具备量产条件。</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42" name="TextBox 183"/>
          <p:cNvSpPr txBox="1"/>
          <p:nvPr/>
        </p:nvSpPr>
        <p:spPr>
          <a:xfrm>
            <a:off x="251520" y="1851670"/>
            <a:ext cx="5112568" cy="923330"/>
          </a:xfrm>
          <a:prstGeom prst="rect">
            <a:avLst/>
          </a:prstGeom>
          <a:noFill/>
          <a:ln w="19050">
            <a:solidFill>
              <a:schemeClr val="accent1"/>
            </a:solidFill>
            <a:prstDash val="dash"/>
          </a:ln>
        </p:spPr>
        <p:txBody>
          <a:bodyPr wrap="square" rtlCol="0">
            <a:spAutoFit/>
          </a:bodyPr>
          <a:lstStyle/>
          <a:p>
            <a:pPr>
              <a:lnSpc>
                <a:spcPct val="150000"/>
              </a:lnSpc>
            </a:pPr>
            <a:r>
              <a:rPr lang="en-US" altLang="zh-CN" sz="1400" dirty="0" smtClean="0">
                <a:solidFill>
                  <a:srgbClr val="FFFF00"/>
                </a:solidFill>
                <a:latin typeface="微软雅黑" panose="020B0503020204020204" pitchFamily="34" charset="-122"/>
                <a:ea typeface="微软雅黑" panose="020B0503020204020204" pitchFamily="34" charset="-122"/>
              </a:rPr>
              <a:t>4G OBD</a:t>
            </a:r>
          </a:p>
          <a:p>
            <a:pPr>
              <a:lnSpc>
                <a:spcPct val="150000"/>
              </a:lnSpc>
            </a:pPr>
            <a:r>
              <a:rPr lang="en-US" altLang="zh-CN" sz="1100" dirty="0" smtClean="0"/>
              <a:t>        </a:t>
            </a:r>
            <a:r>
              <a:rPr lang="zh-CN" altLang="zh-CN" sz="1100" dirty="0" smtClean="0">
                <a:solidFill>
                  <a:schemeClr val="bg1"/>
                </a:solidFill>
                <a:latin typeface="微软雅黑" panose="020B0503020204020204" pitchFamily="34" charset="-122"/>
                <a:ea typeface="微软雅黑" panose="020B0503020204020204" pitchFamily="34" charset="-122"/>
              </a:rPr>
              <a:t>中国移动</a:t>
            </a:r>
            <a:r>
              <a:rPr lang="en-US" altLang="zh-CN" sz="1100" dirty="0" smtClean="0">
                <a:solidFill>
                  <a:schemeClr val="bg1"/>
                </a:solidFill>
                <a:latin typeface="微软雅黑" panose="020B0503020204020204" pitchFamily="34" charset="-122"/>
                <a:ea typeface="微软雅黑" panose="020B0503020204020204" pitchFamily="34" charset="-122"/>
              </a:rPr>
              <a:t>4G OBD</a:t>
            </a:r>
            <a:r>
              <a:rPr lang="zh-CN" altLang="zh-CN" sz="1100" dirty="0" smtClean="0">
                <a:solidFill>
                  <a:schemeClr val="bg1"/>
                </a:solidFill>
                <a:latin typeface="微软雅黑" panose="020B0503020204020204" pitchFamily="34" charset="-122"/>
                <a:ea typeface="微软雅黑" panose="020B0503020204020204" pitchFamily="34" charset="-122"/>
              </a:rPr>
              <a:t>盒子，是一款兼具</a:t>
            </a:r>
            <a:r>
              <a:rPr lang="en-US" altLang="zh-CN" sz="1100" dirty="0" smtClean="0">
                <a:solidFill>
                  <a:schemeClr val="bg1"/>
                </a:solidFill>
                <a:latin typeface="微软雅黑" panose="020B0503020204020204" pitchFamily="34" charset="-122"/>
                <a:ea typeface="微软雅黑" panose="020B0503020204020204" pitchFamily="34" charset="-122"/>
              </a:rPr>
              <a:t>4G</a:t>
            </a:r>
            <a:r>
              <a:rPr lang="zh-CN" altLang="zh-CN" sz="1100" dirty="0" smtClean="0">
                <a:solidFill>
                  <a:schemeClr val="bg1"/>
                </a:solidFill>
                <a:latin typeface="微软雅黑" panose="020B0503020204020204" pitchFamily="34" charset="-122"/>
                <a:ea typeface="微软雅黑" panose="020B0503020204020204" pitchFamily="34" charset="-122"/>
              </a:rPr>
              <a:t>路由以及车载诊断功能的设备</a:t>
            </a:r>
            <a:r>
              <a:rPr lang="zh-CN" altLang="en-US" sz="1100" dirty="0" smtClean="0">
                <a:solidFill>
                  <a:schemeClr val="bg1"/>
                </a:solidFill>
                <a:latin typeface="微软雅黑" panose="020B0503020204020204" pitchFamily="34" charset="-122"/>
                <a:ea typeface="微软雅黑" panose="020B0503020204020204" pitchFamily="34" charset="-122"/>
              </a:rPr>
              <a:t>，目前已具备量产条件。</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pic>
        <p:nvPicPr>
          <p:cNvPr id="2050" name="图片 1"/>
          <p:cNvPicPr>
            <a:picLocks noChangeAspect="1" noChangeArrowheads="1"/>
          </p:cNvPicPr>
          <p:nvPr/>
        </p:nvPicPr>
        <p:blipFill>
          <a:blip r:embed="rId2" cstate="print"/>
          <a:srcRect/>
          <a:stretch>
            <a:fillRect/>
          </a:stretch>
        </p:blipFill>
        <p:spPr bwMode="auto">
          <a:xfrm>
            <a:off x="6948264" y="2067694"/>
            <a:ext cx="792089" cy="578989"/>
          </a:xfrm>
          <a:prstGeom prst="rect">
            <a:avLst/>
          </a:prstGeom>
          <a:noFill/>
        </p:spPr>
      </p:pic>
      <p:pic>
        <p:nvPicPr>
          <p:cNvPr id="2049" name="图片 2"/>
          <p:cNvPicPr>
            <a:picLocks noChangeAspect="1" noChangeArrowheads="1"/>
          </p:cNvPicPr>
          <p:nvPr/>
        </p:nvPicPr>
        <p:blipFill>
          <a:blip r:embed="rId3" cstate="print"/>
          <a:srcRect/>
          <a:stretch>
            <a:fillRect/>
          </a:stretch>
        </p:blipFill>
        <p:spPr bwMode="auto">
          <a:xfrm>
            <a:off x="5724128" y="2067694"/>
            <a:ext cx="792088" cy="612827"/>
          </a:xfrm>
          <a:prstGeom prst="rect">
            <a:avLst/>
          </a:prstGeom>
          <a:noFill/>
        </p:spPr>
      </p:pic>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52" name="Rectangle 4"/>
          <p:cNvSpPr>
            <a:spLocks noChangeArrowheads="1"/>
          </p:cNvSpPr>
          <p:nvPr/>
        </p:nvSpPr>
        <p:spPr bwMode="auto">
          <a:xfrm>
            <a:off x="0" y="3228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43" name="TextBox 183"/>
          <p:cNvSpPr txBox="1"/>
          <p:nvPr/>
        </p:nvSpPr>
        <p:spPr>
          <a:xfrm>
            <a:off x="251520" y="2872556"/>
            <a:ext cx="5112568" cy="923330"/>
          </a:xfrm>
          <a:prstGeom prst="rect">
            <a:avLst/>
          </a:prstGeom>
          <a:noFill/>
          <a:ln w="19050">
            <a:solidFill>
              <a:schemeClr val="accent1"/>
            </a:solidFill>
            <a:prstDash val="dash"/>
          </a:ln>
        </p:spPr>
        <p:txBody>
          <a:bodyPr wrap="square" rtlCol="0">
            <a:spAutoFit/>
          </a:bodyPr>
          <a:lstStyle/>
          <a:p>
            <a:pPr>
              <a:lnSpc>
                <a:spcPct val="150000"/>
              </a:lnSpc>
            </a:pPr>
            <a:r>
              <a:rPr lang="en-US" altLang="zh-CN" sz="1400" dirty="0" smtClean="0">
                <a:solidFill>
                  <a:srgbClr val="FFFF00"/>
                </a:solidFill>
                <a:latin typeface="微软雅黑" panose="020B0503020204020204" pitchFamily="34" charset="-122"/>
                <a:ea typeface="微软雅黑" panose="020B0503020204020204" pitchFamily="34" charset="-122"/>
              </a:rPr>
              <a:t>4G TBOX</a:t>
            </a:r>
          </a:p>
          <a:p>
            <a:pPr>
              <a:lnSpc>
                <a:spcPct val="150000"/>
              </a:lnSpc>
            </a:pPr>
            <a:r>
              <a:rPr lang="en-US" altLang="zh-CN" sz="1100" dirty="0" smtClean="0">
                <a:solidFill>
                  <a:schemeClr val="bg1"/>
                </a:solidFill>
                <a:latin typeface="微软雅黑" panose="020B0503020204020204" pitchFamily="34" charset="-122"/>
                <a:ea typeface="微软雅黑" panose="020B0503020204020204" pitchFamily="34" charset="-122"/>
              </a:rPr>
              <a:t>     4G T-BOX</a:t>
            </a:r>
            <a:r>
              <a:rPr lang="zh-CN" altLang="zh-CN" sz="1100" dirty="0" smtClean="0">
                <a:solidFill>
                  <a:schemeClr val="bg1"/>
                </a:solidFill>
                <a:latin typeface="微软雅黑" panose="020B0503020204020204" pitchFamily="34" charset="-122"/>
                <a:ea typeface="微软雅黑" panose="020B0503020204020204" pitchFamily="34" charset="-122"/>
              </a:rPr>
              <a:t>是</a:t>
            </a:r>
            <a:r>
              <a:rPr lang="zh-CN" altLang="en-US" sz="1100" dirty="0" smtClean="0">
                <a:solidFill>
                  <a:schemeClr val="bg1"/>
                </a:solidFill>
                <a:latin typeface="微软雅黑" panose="020B0503020204020204" pitchFamily="34" charset="-122"/>
                <a:ea typeface="微软雅黑" panose="020B0503020204020204" pitchFamily="34" charset="-122"/>
              </a:rPr>
              <a:t>具有</a:t>
            </a:r>
            <a:r>
              <a:rPr lang="en-US" altLang="zh-CN" sz="1100" dirty="0" smtClean="0">
                <a:solidFill>
                  <a:schemeClr val="bg1"/>
                </a:solidFill>
                <a:latin typeface="微软雅黑" panose="020B0503020204020204" pitchFamily="34" charset="-122"/>
                <a:ea typeface="微软雅黑" panose="020B0503020204020204" pitchFamily="34" charset="-122"/>
              </a:rPr>
              <a:t>4G</a:t>
            </a:r>
            <a:r>
              <a:rPr lang="zh-CN" altLang="en-US" sz="1100" dirty="0" smtClean="0">
                <a:solidFill>
                  <a:schemeClr val="bg1"/>
                </a:solidFill>
                <a:latin typeface="微软雅黑" panose="020B0503020204020204" pitchFamily="34" charset="-122"/>
                <a:ea typeface="微软雅黑" panose="020B0503020204020204" pitchFamily="34" charset="-122"/>
              </a:rPr>
              <a:t>路由、</a:t>
            </a:r>
            <a:r>
              <a:rPr lang="en-US" altLang="zh-CN" sz="1100" dirty="0" smtClean="0">
                <a:solidFill>
                  <a:schemeClr val="bg1"/>
                </a:solidFill>
                <a:latin typeface="微软雅黑" panose="020B0503020204020204" pitchFamily="34" charset="-122"/>
                <a:ea typeface="微软雅黑" panose="020B0503020204020204" pitchFamily="34" charset="-122"/>
              </a:rPr>
              <a:t>GPS</a:t>
            </a:r>
            <a:r>
              <a:rPr lang="zh-CN" altLang="en-US" sz="1100" dirty="0" smtClean="0">
                <a:solidFill>
                  <a:schemeClr val="bg1"/>
                </a:solidFill>
                <a:latin typeface="微软雅黑" panose="020B0503020204020204" pitchFamily="34" charset="-122"/>
                <a:ea typeface="微软雅黑" panose="020B0503020204020204" pitchFamily="34" charset="-122"/>
              </a:rPr>
              <a:t>定位、驾驶行为分析的一款轻量级车载产品。</a:t>
            </a:r>
            <a:r>
              <a:rPr lang="en-US" altLang="zh-CN" sz="1100" dirty="0" smtClean="0">
                <a:solidFill>
                  <a:schemeClr val="bg1"/>
                </a:solidFill>
                <a:latin typeface="微软雅黑" panose="020B0503020204020204" pitchFamily="34" charset="-122"/>
                <a:ea typeface="微软雅黑" panose="020B0503020204020204" pitchFamily="34" charset="-122"/>
              </a:rPr>
              <a:t>1</a:t>
            </a:r>
            <a:r>
              <a:rPr lang="zh-CN" altLang="en-US" sz="1100" dirty="0" smtClean="0">
                <a:solidFill>
                  <a:schemeClr val="bg1"/>
                </a:solidFill>
                <a:latin typeface="微软雅黑" panose="020B0503020204020204" pitchFamily="34" charset="-122"/>
                <a:ea typeface="微软雅黑" panose="020B0503020204020204" pitchFamily="34" charset="-122"/>
              </a:rPr>
              <a:t>月初具备量产条件。</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pic>
        <p:nvPicPr>
          <p:cNvPr id="144" name="图片 143"/>
          <p:cNvPicPr/>
          <p:nvPr/>
        </p:nvPicPr>
        <p:blipFill>
          <a:blip r:embed="rId4" cstate="print"/>
          <a:srcRect/>
          <a:stretch>
            <a:fillRect/>
          </a:stretch>
        </p:blipFill>
        <p:spPr bwMode="auto">
          <a:xfrm>
            <a:off x="5724128" y="3075806"/>
            <a:ext cx="936104" cy="648072"/>
          </a:xfrm>
          <a:prstGeom prst="rect">
            <a:avLst/>
          </a:prstGeom>
          <a:noFill/>
          <a:ln w="9525">
            <a:noFill/>
            <a:miter lim="800000"/>
            <a:headEnd/>
            <a:tailEnd/>
          </a:ln>
        </p:spPr>
      </p:pic>
      <p:sp>
        <p:nvSpPr>
          <p:cNvPr id="145" name="TextBox 183"/>
          <p:cNvSpPr txBox="1"/>
          <p:nvPr/>
        </p:nvSpPr>
        <p:spPr>
          <a:xfrm>
            <a:off x="251520" y="3867894"/>
            <a:ext cx="5112568" cy="1203598"/>
          </a:xfrm>
          <a:prstGeom prst="rect">
            <a:avLst/>
          </a:prstGeom>
          <a:noFill/>
          <a:ln w="19050">
            <a:solidFill>
              <a:schemeClr val="accent1"/>
            </a:solidFill>
            <a:prstDash val="dash"/>
          </a:ln>
        </p:spPr>
        <p:txBody>
          <a:bodyPr wrap="square" rtlCol="0">
            <a:spAutoFit/>
          </a:bodyPr>
          <a:lstStyle/>
          <a:p>
            <a:pPr>
              <a:lnSpc>
                <a:spcPct val="150000"/>
              </a:lnSpc>
            </a:pPr>
            <a:r>
              <a:rPr lang="en-US" altLang="zh-CN" sz="1400" dirty="0" smtClean="0">
                <a:solidFill>
                  <a:srgbClr val="FFFF00"/>
                </a:solidFill>
                <a:latin typeface="微软雅黑" panose="020B0503020204020204" pitchFamily="34" charset="-122"/>
                <a:ea typeface="微软雅黑" panose="020B0503020204020204" pitchFamily="34" charset="-122"/>
              </a:rPr>
              <a:t>ADAS</a:t>
            </a:r>
            <a:r>
              <a:rPr lang="zh-CN" altLang="en-US" sz="1400" dirty="0" smtClean="0">
                <a:solidFill>
                  <a:srgbClr val="FFFF00"/>
                </a:solidFill>
                <a:latin typeface="微软雅黑" panose="020B0503020204020204" pitchFamily="34" charset="-122"/>
                <a:ea typeface="微软雅黑" panose="020B0503020204020204" pitchFamily="34" charset="-122"/>
              </a:rPr>
              <a:t>行车记录仪</a:t>
            </a:r>
            <a:endParaRPr lang="en-US" altLang="zh-CN" sz="1400" dirty="0" smtClean="0">
              <a:solidFill>
                <a:srgbClr val="FFFF00"/>
              </a:solidFill>
              <a:latin typeface="微软雅黑" panose="020B0503020204020204" pitchFamily="34" charset="-122"/>
              <a:ea typeface="微软雅黑" panose="020B0503020204020204" pitchFamily="34" charset="-122"/>
            </a:endParaRPr>
          </a:p>
          <a:p>
            <a:pPr>
              <a:lnSpc>
                <a:spcPct val="150000"/>
              </a:lnSpc>
            </a:pPr>
            <a:r>
              <a:rPr lang="en-US" altLang="zh-CN" sz="1100" dirty="0" smtClean="0">
                <a:solidFill>
                  <a:schemeClr val="bg1"/>
                </a:solidFill>
                <a:latin typeface="微软雅黑" panose="020B0503020204020204" pitchFamily="34" charset="-122"/>
                <a:ea typeface="微软雅黑" panose="020B0503020204020204" pitchFamily="34" charset="-122"/>
              </a:rPr>
              <a:t>     ADAS</a:t>
            </a:r>
            <a:r>
              <a:rPr lang="zh-CN" altLang="zh-CN" sz="1100" dirty="0" smtClean="0">
                <a:solidFill>
                  <a:schemeClr val="bg1"/>
                </a:solidFill>
                <a:latin typeface="微软雅黑" panose="020B0503020204020204" pitchFamily="34" charset="-122"/>
                <a:ea typeface="微软雅黑" panose="020B0503020204020204" pitchFamily="34" charset="-122"/>
              </a:rPr>
              <a:t>行车记录仪是具备高级辅助驾驶功能的行车记录仪。采用机器视觉的方法分析处理所得到的图像，获取车道偏离预警信息、前车碰撞预警信息</a:t>
            </a:r>
            <a:r>
              <a:rPr lang="zh-CN" altLang="en-US" sz="1100" dirty="0" smtClean="0">
                <a:solidFill>
                  <a:schemeClr val="bg1"/>
                </a:solidFill>
                <a:latin typeface="微软雅黑" panose="020B0503020204020204" pitchFamily="34" charset="-122"/>
                <a:ea typeface="微软雅黑" panose="020B0503020204020204" pitchFamily="34" charset="-122"/>
              </a:rPr>
              <a:t>，</a:t>
            </a:r>
            <a:r>
              <a:rPr lang="en-US" altLang="zh-CN" sz="1100" dirty="0" smtClean="0">
                <a:solidFill>
                  <a:schemeClr val="bg1"/>
                </a:solidFill>
                <a:latin typeface="微软雅黑" panose="020B0503020204020204" pitchFamily="34" charset="-122"/>
                <a:ea typeface="微软雅黑" panose="020B0503020204020204" pitchFamily="34" charset="-122"/>
              </a:rPr>
              <a:t>2</a:t>
            </a:r>
            <a:r>
              <a:rPr lang="zh-CN" altLang="en-US" sz="1100" dirty="0" smtClean="0">
                <a:solidFill>
                  <a:schemeClr val="bg1"/>
                </a:solidFill>
                <a:latin typeface="微软雅黑" panose="020B0503020204020204" pitchFamily="34" charset="-122"/>
                <a:ea typeface="微软雅黑" panose="020B0503020204020204" pitchFamily="34" charset="-122"/>
              </a:rPr>
              <a:t>月初具备量产条件。</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pic>
        <p:nvPicPr>
          <p:cNvPr id="21" name="图片 133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915566"/>
            <a:ext cx="1008112" cy="6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256" y="915566"/>
            <a:ext cx="914028"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a:spLocks noChangeArrowheads="1"/>
          </p:cNvSpPr>
          <p:nvPr/>
        </p:nvSpPr>
        <p:spPr bwMode="auto">
          <a:xfrm>
            <a:off x="5940152" y="653956"/>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宝来</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7" name="TextBox 123"/>
          <p:cNvSpPr txBox="1">
            <a:spLocks noChangeArrowheads="1"/>
          </p:cNvSpPr>
          <p:nvPr/>
        </p:nvSpPr>
        <p:spPr bwMode="auto">
          <a:xfrm>
            <a:off x="7092280" y="62753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100" dirty="0" smtClean="0">
                <a:solidFill>
                  <a:schemeClr val="bg1"/>
                </a:solidFill>
                <a:latin typeface="微软雅黑" panose="020B0503020204020204" pitchFamily="34" charset="-122"/>
                <a:ea typeface="微软雅黑" panose="020B0503020204020204" pitchFamily="34" charset="-122"/>
              </a:rPr>
              <a:t>速腾</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9" name="TextBox 15"/>
          <p:cNvSpPr txBox="1">
            <a:spLocks noChangeArrowheads="1"/>
          </p:cNvSpPr>
          <p:nvPr/>
        </p:nvSpPr>
        <p:spPr bwMode="auto">
          <a:xfrm>
            <a:off x="8028384" y="987574"/>
            <a:ext cx="7200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p:nvPr/>
        </p:nvPicPr>
        <p:blipFill>
          <a:blip r:embed="rId7" cstate="print"/>
          <a:srcRect/>
          <a:stretch>
            <a:fillRect/>
          </a:stretch>
        </p:blipFill>
        <p:spPr bwMode="auto">
          <a:xfrm>
            <a:off x="5724128" y="4299942"/>
            <a:ext cx="1224136" cy="576064"/>
          </a:xfrm>
          <a:prstGeom prst="rect">
            <a:avLst/>
          </a:prstGeom>
          <a:noFill/>
          <a:ln w="9525">
            <a:noFill/>
            <a:miter lim="800000"/>
            <a:headEnd/>
            <a:tailEnd/>
          </a:ln>
        </p:spPr>
      </p:pic>
      <p:pic>
        <p:nvPicPr>
          <p:cNvPr id="31" name="图片 30"/>
          <p:cNvPicPr/>
          <p:nvPr/>
        </p:nvPicPr>
        <p:blipFill>
          <a:blip r:embed="rId8" cstate="print"/>
          <a:srcRect/>
          <a:stretch>
            <a:fillRect/>
          </a:stretch>
        </p:blipFill>
        <p:spPr bwMode="auto">
          <a:xfrm>
            <a:off x="7308304" y="4299942"/>
            <a:ext cx="864096" cy="576064"/>
          </a:xfrm>
          <a:prstGeom prst="rect">
            <a:avLst/>
          </a:prstGeom>
          <a:noFill/>
          <a:ln w="9525">
            <a:noFill/>
            <a:miter lim="800000"/>
            <a:headEnd/>
            <a:tailEnd/>
          </a:ln>
        </p:spPr>
      </p:pic>
    </p:spTree>
    <p:extLst>
      <p:ext uri="{BB962C8B-B14F-4D97-AF65-F5344CB8AC3E}">
        <p14:creationId xmlns:p14="http://schemas.microsoft.com/office/powerpoint/2010/main" val="414555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4"/>
          <p:cNvSpPr txBox="1">
            <a:spLocks noChangeArrowheads="1"/>
          </p:cNvSpPr>
          <p:nvPr/>
        </p:nvSpPr>
        <p:spPr bwMode="auto">
          <a:xfrm>
            <a:off x="60325" y="861913"/>
            <a:ext cx="4224338" cy="307777"/>
          </a:xfrm>
          <a:prstGeom prst="rect">
            <a:avLst/>
          </a:prstGeom>
          <a:noFill/>
          <a:ln w="9525">
            <a:noFill/>
            <a:miter lim="800000"/>
            <a:headEnd/>
            <a:tailEnd/>
          </a:ln>
        </p:spPr>
        <p:txBody>
          <a:bodyPr>
            <a:spAutoFit/>
          </a:bodyPr>
          <a:lstStyle/>
          <a:p>
            <a:pPr marL="0" lvl="1"/>
            <a:r>
              <a:rPr lang="zh-CN" altLang="zh-CN" sz="1400" dirty="0">
                <a:solidFill>
                  <a:schemeClr val="bg1"/>
                </a:solidFill>
                <a:latin typeface="微软雅黑" pitchFamily="34" charset="-122"/>
                <a:ea typeface="微软雅黑" pitchFamily="34" charset="-122"/>
              </a:rPr>
              <a:t>通过</a:t>
            </a:r>
            <a:r>
              <a:rPr lang="zh-CN" altLang="en-US" sz="1400" dirty="0">
                <a:solidFill>
                  <a:schemeClr val="bg1"/>
                </a:solidFill>
                <a:latin typeface="微软雅黑" pitchFamily="34" charset="-122"/>
                <a:ea typeface="微软雅黑" pitchFamily="34" charset="-122"/>
              </a:rPr>
              <a:t>驾驶习惯分析及时警示司机</a:t>
            </a:r>
            <a:r>
              <a:rPr lang="zh-CN" altLang="zh-CN" sz="1400" dirty="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保障</a:t>
            </a:r>
            <a:r>
              <a:rPr lang="zh-CN" altLang="en-US" sz="1400" dirty="0">
                <a:solidFill>
                  <a:schemeClr val="accent2">
                    <a:lumMod val="40000"/>
                    <a:lumOff val="60000"/>
                  </a:schemeClr>
                </a:solidFill>
                <a:latin typeface="微软雅黑" pitchFamily="34" charset="-122"/>
                <a:ea typeface="微软雅黑" pitchFamily="34" charset="-122"/>
              </a:rPr>
              <a:t>出行安全</a:t>
            </a:r>
            <a:endParaRPr lang="en-US" altLang="zh-CN" sz="1400" dirty="0">
              <a:solidFill>
                <a:schemeClr val="accent2">
                  <a:lumMod val="40000"/>
                  <a:lumOff val="60000"/>
                </a:schemeClr>
              </a:solidFill>
              <a:latin typeface="微软雅黑" pitchFamily="34" charset="-122"/>
              <a:ea typeface="微软雅黑" pitchFamily="34" charset="-122"/>
            </a:endParaRPr>
          </a:p>
        </p:txBody>
      </p:sp>
      <p:sp>
        <p:nvSpPr>
          <p:cNvPr id="24" name="TextBox 5"/>
          <p:cNvSpPr txBox="1">
            <a:spLocks noChangeArrowheads="1"/>
          </p:cNvSpPr>
          <p:nvPr/>
        </p:nvSpPr>
        <p:spPr bwMode="auto">
          <a:xfrm>
            <a:off x="4643438" y="884536"/>
            <a:ext cx="4500562" cy="307777"/>
          </a:xfrm>
          <a:prstGeom prst="rect">
            <a:avLst/>
          </a:prstGeom>
          <a:noFill/>
          <a:ln w="9525">
            <a:noFill/>
            <a:miter lim="800000"/>
            <a:headEnd/>
            <a:tailEnd/>
          </a:ln>
        </p:spPr>
        <p:txBody>
          <a:bodyPr>
            <a:spAutoFit/>
          </a:bodyPr>
          <a:lstStyle/>
          <a:p>
            <a:pPr marL="0" lvl="1"/>
            <a:r>
              <a:rPr lang="zh-CN" altLang="zh-CN" sz="1400" dirty="0">
                <a:solidFill>
                  <a:schemeClr val="bg1"/>
                </a:solidFill>
                <a:latin typeface="微软雅黑" pitchFamily="34" charset="-122"/>
                <a:ea typeface="微软雅黑" pitchFamily="34" charset="-122"/>
              </a:rPr>
              <a:t>通过</a:t>
            </a:r>
            <a:r>
              <a:rPr lang="zh-CN" altLang="en-US" sz="1400" dirty="0">
                <a:solidFill>
                  <a:schemeClr val="bg1"/>
                </a:solidFill>
                <a:latin typeface="微软雅黑" pitchFamily="34" charset="-122"/>
                <a:ea typeface="微软雅黑" pitchFamily="34" charset="-122"/>
              </a:rPr>
              <a:t>车辆位置分析，</a:t>
            </a:r>
            <a:r>
              <a:rPr lang="zh-CN" altLang="en-US" sz="1400" dirty="0">
                <a:solidFill>
                  <a:schemeClr val="accent2">
                    <a:lumMod val="40000"/>
                    <a:lumOff val="60000"/>
                  </a:schemeClr>
                </a:solidFill>
                <a:latin typeface="微软雅黑" pitchFamily="34" charset="-122"/>
                <a:ea typeface="微软雅黑" pitchFamily="34" charset="-122"/>
              </a:rPr>
              <a:t>改善公共</a:t>
            </a:r>
            <a:r>
              <a:rPr lang="zh-CN" altLang="zh-CN" sz="1400" dirty="0">
                <a:solidFill>
                  <a:schemeClr val="accent2">
                    <a:lumMod val="40000"/>
                    <a:lumOff val="60000"/>
                  </a:schemeClr>
                </a:solidFill>
                <a:latin typeface="微软雅黑" pitchFamily="34" charset="-122"/>
                <a:ea typeface="微软雅黑" pitchFamily="34" charset="-122"/>
              </a:rPr>
              <a:t>交通</a:t>
            </a:r>
            <a:r>
              <a:rPr lang="zh-CN" altLang="en-US" sz="1400" dirty="0">
                <a:solidFill>
                  <a:schemeClr val="accent2">
                    <a:lumMod val="40000"/>
                    <a:lumOff val="60000"/>
                  </a:schemeClr>
                </a:solidFill>
                <a:latin typeface="微软雅黑" pitchFamily="34" charset="-122"/>
                <a:ea typeface="微软雅黑" pitchFamily="34" charset="-122"/>
              </a:rPr>
              <a:t>提高</a:t>
            </a:r>
            <a:r>
              <a:rPr lang="zh-CN" altLang="zh-CN" sz="1400" dirty="0">
                <a:solidFill>
                  <a:schemeClr val="accent2">
                    <a:lumMod val="40000"/>
                    <a:lumOff val="60000"/>
                  </a:schemeClr>
                </a:solidFill>
                <a:latin typeface="微软雅黑" pitchFamily="34" charset="-122"/>
                <a:ea typeface="微软雅黑" pitchFamily="34" charset="-122"/>
              </a:rPr>
              <a:t>出行效率</a:t>
            </a:r>
            <a:endParaRPr lang="en-US" altLang="zh-CN" sz="1400" dirty="0">
              <a:solidFill>
                <a:schemeClr val="accent2">
                  <a:lumMod val="40000"/>
                  <a:lumOff val="60000"/>
                </a:schemeClr>
              </a:solidFill>
              <a:latin typeface="微软雅黑" pitchFamily="34" charset="-122"/>
              <a:ea typeface="微软雅黑" pitchFamily="34" charset="-122"/>
            </a:endParaRPr>
          </a:p>
        </p:txBody>
      </p:sp>
      <p:pic>
        <p:nvPicPr>
          <p:cNvPr id="25" name="图片 6" descr="安全驾驶2.jpg"/>
          <p:cNvPicPr>
            <a:picLocks noChangeAspect="1"/>
          </p:cNvPicPr>
          <p:nvPr/>
        </p:nvPicPr>
        <p:blipFill>
          <a:blip r:embed="rId2" cstate="print"/>
          <a:srcRect/>
          <a:stretch>
            <a:fillRect/>
          </a:stretch>
        </p:blipFill>
        <p:spPr bwMode="auto">
          <a:xfrm>
            <a:off x="1020763" y="1425080"/>
            <a:ext cx="1871662" cy="858440"/>
          </a:xfrm>
          <a:prstGeom prst="rect">
            <a:avLst/>
          </a:prstGeom>
          <a:noFill/>
          <a:ln w="9525">
            <a:noFill/>
            <a:miter lim="800000"/>
            <a:headEnd/>
            <a:tailEnd/>
          </a:ln>
        </p:spPr>
      </p:pic>
      <p:pic>
        <p:nvPicPr>
          <p:cNvPr id="26" name="图片 7" descr="拥堵.jpg"/>
          <p:cNvPicPr>
            <a:picLocks noChangeAspect="1"/>
          </p:cNvPicPr>
          <p:nvPr/>
        </p:nvPicPr>
        <p:blipFill>
          <a:blip r:embed="rId3" cstate="print"/>
          <a:srcRect/>
          <a:stretch>
            <a:fillRect/>
          </a:stretch>
        </p:blipFill>
        <p:spPr bwMode="auto">
          <a:xfrm>
            <a:off x="6010275" y="1452463"/>
            <a:ext cx="1550988" cy="915591"/>
          </a:xfrm>
          <a:prstGeom prst="rect">
            <a:avLst/>
          </a:prstGeom>
          <a:noFill/>
          <a:ln w="9525">
            <a:noFill/>
            <a:miter lim="800000"/>
            <a:headEnd/>
            <a:tailEnd/>
          </a:ln>
        </p:spPr>
      </p:pic>
      <p:sp>
        <p:nvSpPr>
          <p:cNvPr id="27" name="TextBox 8"/>
          <p:cNvSpPr txBox="1">
            <a:spLocks noChangeArrowheads="1"/>
          </p:cNvSpPr>
          <p:nvPr/>
        </p:nvSpPr>
        <p:spPr bwMode="auto">
          <a:xfrm>
            <a:off x="36513" y="2433538"/>
            <a:ext cx="3797300" cy="307777"/>
          </a:xfrm>
          <a:prstGeom prst="rect">
            <a:avLst/>
          </a:prstGeom>
          <a:noFill/>
          <a:ln w="9525">
            <a:noFill/>
            <a:miter lim="800000"/>
            <a:headEnd/>
            <a:tailEnd/>
          </a:ln>
        </p:spPr>
        <p:txBody>
          <a:bodyPr>
            <a:spAutoFit/>
          </a:bodyPr>
          <a:lstStyle/>
          <a:p>
            <a:pPr marL="0" lvl="1"/>
            <a:r>
              <a:rPr lang="zh-CN" altLang="en-US" sz="1400" dirty="0">
                <a:solidFill>
                  <a:schemeClr val="accent2">
                    <a:lumMod val="40000"/>
                    <a:lumOff val="60000"/>
                  </a:schemeClr>
                </a:solidFill>
                <a:latin typeface="微软雅黑" pitchFamily="34" charset="-122"/>
                <a:ea typeface="微软雅黑" pitchFamily="34" charset="-122"/>
              </a:rPr>
              <a:t>定位用户需求</a:t>
            </a:r>
            <a:r>
              <a:rPr lang="zh-CN" altLang="en-US" sz="1400" dirty="0">
                <a:solidFill>
                  <a:schemeClr val="bg1"/>
                </a:solidFill>
                <a:latin typeface="微软雅黑" pitchFamily="34" charset="-122"/>
                <a:ea typeface="微软雅黑" pitchFamily="34" charset="-122"/>
              </a:rPr>
              <a:t>，</a:t>
            </a:r>
            <a:r>
              <a:rPr lang="zh-CN" altLang="zh-CN" sz="1400" dirty="0">
                <a:solidFill>
                  <a:schemeClr val="bg1"/>
                </a:solidFill>
                <a:latin typeface="微软雅黑" pitchFamily="34" charset="-122"/>
                <a:ea typeface="微软雅黑" pitchFamily="34" charset="-122"/>
              </a:rPr>
              <a:t>提高生活的便捷性和娱乐性</a:t>
            </a:r>
            <a:endParaRPr lang="zh-CN" altLang="en-US" sz="1400" dirty="0">
              <a:solidFill>
                <a:schemeClr val="bg1"/>
              </a:solidFill>
              <a:latin typeface="微软雅黑" pitchFamily="34" charset="-122"/>
              <a:ea typeface="微软雅黑" pitchFamily="34" charset="-122"/>
            </a:endParaRPr>
          </a:p>
        </p:txBody>
      </p:sp>
      <p:sp>
        <p:nvSpPr>
          <p:cNvPr id="28" name="TextBox 9"/>
          <p:cNvSpPr txBox="1">
            <a:spLocks noChangeArrowheads="1"/>
          </p:cNvSpPr>
          <p:nvPr/>
        </p:nvSpPr>
        <p:spPr bwMode="auto">
          <a:xfrm>
            <a:off x="4931345" y="2481164"/>
            <a:ext cx="4321175" cy="307777"/>
          </a:xfrm>
          <a:prstGeom prst="rect">
            <a:avLst/>
          </a:prstGeom>
          <a:noFill/>
          <a:ln w="9525">
            <a:noFill/>
            <a:miter lim="800000"/>
            <a:headEnd/>
            <a:tailEnd/>
          </a:ln>
        </p:spPr>
        <p:txBody>
          <a:bodyPr>
            <a:spAutoFit/>
          </a:bodyPr>
          <a:lstStyle/>
          <a:p>
            <a:pPr marL="0" lvl="1"/>
            <a:r>
              <a:rPr lang="zh-CN" altLang="en-US" sz="1400" dirty="0">
                <a:solidFill>
                  <a:schemeClr val="bg1"/>
                </a:solidFill>
                <a:latin typeface="微软雅黑" pitchFamily="34" charset="-122"/>
                <a:ea typeface="微软雅黑" pitchFamily="34" charset="-122"/>
              </a:rPr>
              <a:t>开放能力吸引开发者，打造</a:t>
            </a:r>
            <a:r>
              <a:rPr lang="zh-CN" altLang="en-US" sz="1400" dirty="0">
                <a:solidFill>
                  <a:schemeClr val="accent2">
                    <a:lumMod val="40000"/>
                    <a:lumOff val="60000"/>
                  </a:schemeClr>
                </a:solidFill>
                <a:latin typeface="微软雅黑" pitchFamily="34" charset="-122"/>
                <a:ea typeface="微软雅黑" pitchFamily="34" charset="-122"/>
              </a:rPr>
              <a:t>定制化的用户体验</a:t>
            </a:r>
            <a:endParaRPr lang="en-US" altLang="zh-CN" sz="1400" dirty="0">
              <a:solidFill>
                <a:schemeClr val="accent2">
                  <a:lumMod val="40000"/>
                  <a:lumOff val="60000"/>
                </a:schemeClr>
              </a:solidFill>
              <a:latin typeface="微软雅黑" pitchFamily="34" charset="-122"/>
              <a:ea typeface="微软雅黑" pitchFamily="34" charset="-122"/>
            </a:endParaRPr>
          </a:p>
        </p:txBody>
      </p:sp>
      <p:pic>
        <p:nvPicPr>
          <p:cNvPr id="29" name="图片 10" descr="应用.jpg"/>
          <p:cNvPicPr>
            <a:picLocks noChangeAspect="1"/>
          </p:cNvPicPr>
          <p:nvPr/>
        </p:nvPicPr>
        <p:blipFill>
          <a:blip r:embed="rId4" cstate="print"/>
          <a:srcRect/>
          <a:stretch>
            <a:fillRect/>
          </a:stretch>
        </p:blipFill>
        <p:spPr bwMode="auto">
          <a:xfrm>
            <a:off x="5945189" y="2957413"/>
            <a:ext cx="1616075" cy="948929"/>
          </a:xfrm>
          <a:prstGeom prst="rect">
            <a:avLst/>
          </a:prstGeom>
          <a:noFill/>
          <a:ln w="9525">
            <a:noFill/>
            <a:miter lim="800000"/>
            <a:headEnd/>
            <a:tailEnd/>
          </a:ln>
        </p:spPr>
      </p:pic>
      <p:pic>
        <p:nvPicPr>
          <p:cNvPr id="30" name="图片 11" descr="驾驶娱乐.jpg"/>
          <p:cNvPicPr>
            <a:picLocks noChangeAspect="1"/>
          </p:cNvPicPr>
          <p:nvPr/>
        </p:nvPicPr>
        <p:blipFill>
          <a:blip r:embed="rId5" cstate="print"/>
          <a:srcRect/>
          <a:stretch>
            <a:fillRect/>
          </a:stretch>
        </p:blipFill>
        <p:spPr bwMode="auto">
          <a:xfrm>
            <a:off x="1079501" y="2927649"/>
            <a:ext cx="1762125" cy="972740"/>
          </a:xfrm>
          <a:prstGeom prst="rect">
            <a:avLst/>
          </a:prstGeom>
          <a:noFill/>
          <a:ln w="9525">
            <a:noFill/>
            <a:miter lim="800000"/>
            <a:headEnd/>
            <a:tailEnd/>
          </a:ln>
        </p:spPr>
      </p:pic>
      <p:pic>
        <p:nvPicPr>
          <p:cNvPr id="31" name="图片 12" descr="问题.jpg"/>
          <p:cNvPicPr>
            <a:picLocks noChangeAspect="1"/>
          </p:cNvPicPr>
          <p:nvPr/>
        </p:nvPicPr>
        <p:blipFill>
          <a:blip r:embed="rId6" cstate="print"/>
          <a:srcRect/>
          <a:stretch>
            <a:fillRect/>
          </a:stretch>
        </p:blipFill>
        <p:spPr bwMode="auto">
          <a:xfrm>
            <a:off x="3980433" y="3435846"/>
            <a:ext cx="663575" cy="631031"/>
          </a:xfrm>
          <a:prstGeom prst="rect">
            <a:avLst/>
          </a:prstGeom>
          <a:noFill/>
          <a:ln w="9525">
            <a:noFill/>
            <a:miter lim="800000"/>
            <a:headEnd/>
            <a:tailEnd/>
          </a:ln>
        </p:spPr>
      </p:pic>
      <p:pic>
        <p:nvPicPr>
          <p:cNvPr id="32" name="图片 13" descr="大数据.jpg"/>
          <p:cNvPicPr>
            <a:picLocks noChangeAspect="1"/>
          </p:cNvPicPr>
          <p:nvPr/>
        </p:nvPicPr>
        <p:blipFill>
          <a:blip r:embed="rId7" cstate="print"/>
          <a:srcRect/>
          <a:stretch>
            <a:fillRect/>
          </a:stretch>
        </p:blipFill>
        <p:spPr bwMode="auto">
          <a:xfrm>
            <a:off x="3600450" y="1933476"/>
            <a:ext cx="1379538" cy="947738"/>
          </a:xfrm>
          <a:prstGeom prst="rect">
            <a:avLst/>
          </a:prstGeom>
          <a:noFill/>
          <a:ln w="9525">
            <a:noFill/>
            <a:miter lim="800000"/>
            <a:headEnd/>
            <a:tailEnd/>
          </a:ln>
        </p:spPr>
      </p:pic>
      <p:cxnSp>
        <p:nvCxnSpPr>
          <p:cNvPr id="33" name="直接连接符 32"/>
          <p:cNvCxnSpPr/>
          <p:nvPr/>
        </p:nvCxnSpPr>
        <p:spPr>
          <a:xfrm flipV="1">
            <a:off x="107950" y="2407345"/>
            <a:ext cx="3492500" cy="35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979989" y="2407344"/>
            <a:ext cx="3500437" cy="154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89426" y="1100038"/>
            <a:ext cx="4763" cy="8334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1" idx="0"/>
            <a:endCxn id="32" idx="2"/>
          </p:cNvCxnSpPr>
          <p:nvPr/>
        </p:nvCxnSpPr>
        <p:spPr>
          <a:xfrm flipH="1" flipV="1">
            <a:off x="4290219" y="2881214"/>
            <a:ext cx="22002" cy="55463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1498600" y="4170065"/>
            <a:ext cx="5586413" cy="36004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sz="1400" dirty="0">
                <a:latin typeface="微软雅黑" pitchFamily="34" charset="-122"/>
                <a:ea typeface="微软雅黑" pitchFamily="34" charset="-122"/>
              </a:rPr>
              <a:t>数据真实性、样本代表性、隐私侵犯、信息泄露</a:t>
            </a:r>
          </a:p>
        </p:txBody>
      </p:sp>
      <p:sp>
        <p:nvSpPr>
          <p:cNvPr id="19" name="标题 1"/>
          <p:cNvSpPr txBox="1">
            <a:spLocks/>
          </p:cNvSpPr>
          <p:nvPr/>
        </p:nvSpPr>
        <p:spPr>
          <a:xfrm>
            <a:off x="107504"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大</a:t>
            </a:r>
            <a:r>
              <a:rPr lang="zh-CN" altLang="en-US" sz="2400" b="1" dirty="0">
                <a:solidFill>
                  <a:srgbClr val="FFFF00"/>
                </a:solidFill>
                <a:latin typeface="微软雅黑" panose="020B0503020204020204" pitchFamily="34" charset="-122"/>
                <a:ea typeface="微软雅黑" panose="020B0503020204020204" pitchFamily="34" charset="-122"/>
              </a:rPr>
              <a:t>数据分析能力，</a:t>
            </a:r>
            <a:r>
              <a:rPr lang="zh-CN" altLang="en-US" sz="2400" b="1" dirty="0" smtClean="0">
                <a:solidFill>
                  <a:srgbClr val="FFFF00"/>
                </a:solidFill>
                <a:latin typeface="微软雅黑" panose="020B0503020204020204" pitchFamily="34" charset="-122"/>
                <a:ea typeface="微软雅黑" panose="020B0503020204020204" pitchFamily="34" charset="-122"/>
              </a:rPr>
              <a:t>满足汽车行业的</a:t>
            </a:r>
            <a:r>
              <a:rPr lang="zh-CN" altLang="en-US" sz="2400" b="1" dirty="0">
                <a:solidFill>
                  <a:srgbClr val="FFFF00"/>
                </a:solidFill>
                <a:latin typeface="微软雅黑" panose="020B0503020204020204" pitchFamily="34" charset="-122"/>
                <a:ea typeface="微软雅黑" panose="020B0503020204020204" pitchFamily="34" charset="-122"/>
              </a:rPr>
              <a:t>个性化运营</a:t>
            </a:r>
            <a:r>
              <a:rPr lang="zh-CN" altLang="en-US" sz="2400" b="1" dirty="0" smtClean="0">
                <a:solidFill>
                  <a:srgbClr val="FFFF00"/>
                </a:solidFill>
                <a:latin typeface="微软雅黑" panose="020B0503020204020204" pitchFamily="34" charset="-122"/>
                <a:ea typeface="微软雅黑" panose="020B0503020204020204" pitchFamily="34" charset="-122"/>
              </a:rPr>
              <a:t>需求</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13930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683568" y="3946625"/>
            <a:ext cx="7524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83568" y="2236400"/>
            <a:ext cx="7524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48171" y="3973639"/>
            <a:ext cx="646331"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服务</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741307" y="2715840"/>
            <a:ext cx="1338828"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销售、运营</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55283" y="1222514"/>
            <a:ext cx="1338828"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战略、创新</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38348" y="4270799"/>
            <a:ext cx="1569660" cy="646331"/>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实时性数据</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rPr>
              <a:t>及前后端能力</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40481" y="3063694"/>
            <a:ext cx="1338828" cy="646331"/>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个性化</a:t>
            </a:r>
            <a:r>
              <a:rPr lang="zh-CN" altLang="en-US" b="1" dirty="0" smtClean="0">
                <a:solidFill>
                  <a:schemeClr val="bg1"/>
                </a:solidFill>
                <a:latin typeface="微软雅黑" panose="020B0503020204020204" pitchFamily="34" charset="-122"/>
                <a:ea typeface="微软雅黑" panose="020B0503020204020204" pitchFamily="34" charset="-122"/>
              </a:rPr>
              <a:t>数据</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rPr>
              <a:t>及传播能力</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748171" y="1493161"/>
            <a:ext cx="1338828" cy="646331"/>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统计性数据</a:t>
            </a:r>
            <a:endParaRPr lang="en-US" altLang="zh-CN" b="1" dirty="0" smtClean="0">
              <a:solidFill>
                <a:schemeClr val="bg1"/>
              </a:solidFill>
              <a:latin typeface="微软雅黑" panose="020B0503020204020204" pitchFamily="34" charset="-122"/>
              <a:ea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rPr>
              <a:t>及分析能力</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3094717" y="1280580"/>
            <a:ext cx="5581739" cy="3811450"/>
            <a:chOff x="690113" y="125052"/>
            <a:chExt cx="5652662" cy="4235280"/>
          </a:xfrm>
        </p:grpSpPr>
        <p:sp>
          <p:nvSpPr>
            <p:cNvPr id="44" name="文本框 2"/>
            <p:cNvSpPr txBox="1">
              <a:spLocks noChangeArrowheads="1"/>
            </p:cNvSpPr>
            <p:nvPr/>
          </p:nvSpPr>
          <p:spPr bwMode="auto">
            <a:xfrm rot="1683014">
              <a:off x="984670" y="2814464"/>
              <a:ext cx="1224234" cy="461701"/>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050" b="1" i="0" u="none" strike="noStrike" kern="100" cap="none" spc="0" normalizeH="0" baseline="0" noProof="0" dirty="0" smtClean="0">
                  <a:ln>
                    <a:noFill/>
                  </a:ln>
                  <a:solidFill>
                    <a:schemeClr val="accent6"/>
                  </a:solidFill>
                  <a:effectLst>
                    <a:outerShdw blurRad="38100" dist="19050" dir="2700000" algn="tl">
                      <a:prstClr val="black">
                        <a:alpha val="40000"/>
                      </a:prstClr>
                    </a:outerShdw>
                  </a:effectLst>
                  <a:uLnTx/>
                  <a:uFillTx/>
                  <a:latin typeface="微软雅黑" panose="020B0503020204020204" pitchFamily="34" charset="-122"/>
                  <a:ea typeface="微软雅黑" panose="020B0503020204020204" pitchFamily="34" charset="-122"/>
                  <a:cs typeface="Times New Roman"/>
                </a:rPr>
                <a:t>采集、处理、可视化能力</a:t>
              </a:r>
              <a:endParaRPr kumimoji="0" lang="zh-CN" altLang="en-US" sz="105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endParaRPr>
            </a:p>
          </p:txBody>
        </p:sp>
        <p:grpSp>
          <p:nvGrpSpPr>
            <p:cNvPr id="45" name="组合 44"/>
            <p:cNvGrpSpPr/>
            <p:nvPr/>
          </p:nvGrpSpPr>
          <p:grpSpPr>
            <a:xfrm>
              <a:off x="690113" y="125052"/>
              <a:ext cx="5652662" cy="4235280"/>
              <a:chOff x="690113" y="125052"/>
              <a:chExt cx="5652662" cy="4235280"/>
            </a:xfrm>
          </p:grpSpPr>
          <p:sp>
            <p:nvSpPr>
              <p:cNvPr id="48" name="文本框 2"/>
              <p:cNvSpPr txBox="1">
                <a:spLocks noChangeArrowheads="1"/>
              </p:cNvSpPr>
              <p:nvPr/>
            </p:nvSpPr>
            <p:spPr bwMode="auto">
              <a:xfrm>
                <a:off x="3447018" y="125052"/>
                <a:ext cx="1543063" cy="1060203"/>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2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中国移动云平台</a:t>
                </a:r>
                <a:endParaRPr kumimoji="0" lang="en-US" altLang="zh-CN" sz="12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endParaRPr>
              </a:p>
              <a:p>
                <a:pPr marL="0" marR="0" lvl="0" indent="0" algn="just" defTabSz="914400" eaLnBrk="1" fontAlgn="base" latinLnBrk="0" hangingPunct="1">
                  <a:lnSpc>
                    <a:spcPct val="100000"/>
                  </a:lnSpc>
                  <a:spcBef>
                    <a:spcPct val="0"/>
                  </a:spcBef>
                  <a:spcAft>
                    <a:spcPts val="0"/>
                  </a:spcAft>
                  <a:buClrTx/>
                  <a:buSzTx/>
                  <a:buFontTx/>
                  <a:buNone/>
                  <a:tabLst/>
                  <a:defRPr/>
                </a:pPr>
                <a:r>
                  <a:rPr lang="zh-CN" altLang="en-US" sz="1050" b="1" kern="100" dirty="0">
                    <a:solidFill>
                      <a:schemeClr val="accent6"/>
                    </a:solidFill>
                    <a:latin typeface="微软雅黑" panose="020B0503020204020204" pitchFamily="34" charset="-122"/>
                    <a:ea typeface="微软雅黑" panose="020B0503020204020204" pitchFamily="34" charset="-122"/>
                    <a:cs typeface="Times New Roman"/>
                  </a:rPr>
                  <a:t>计算</a:t>
                </a:r>
                <a:r>
                  <a:rPr lang="zh-CN" altLang="en-US" sz="1050" b="1" kern="100" dirty="0" smtClean="0">
                    <a:solidFill>
                      <a:schemeClr val="accent6"/>
                    </a:solidFill>
                    <a:latin typeface="微软雅黑" panose="020B0503020204020204" pitchFamily="34" charset="-122"/>
                    <a:ea typeface="微软雅黑" panose="020B0503020204020204" pitchFamily="34" charset="-122"/>
                    <a:cs typeface="Times New Roman"/>
                  </a:rPr>
                  <a:t>能力</a:t>
                </a:r>
                <a:endParaRPr lang="en-US" altLang="zh-CN" sz="1050" b="1" kern="100" dirty="0" smtClean="0">
                  <a:solidFill>
                    <a:schemeClr val="accent6"/>
                  </a:solidFill>
                  <a:latin typeface="微软雅黑" panose="020B0503020204020204" pitchFamily="34" charset="-122"/>
                  <a:ea typeface="微软雅黑" panose="020B0503020204020204" pitchFamily="34" charset="-122"/>
                  <a:cs typeface="Times New Roman"/>
                </a:endParaRPr>
              </a:p>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05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rPr>
                  <a:t>存储能力</a:t>
                </a:r>
                <a:endParaRPr kumimoji="0" lang="en-US" altLang="zh-CN" sz="105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endParaRPr>
              </a:p>
              <a:p>
                <a:pPr marL="0" marR="0" lvl="0" indent="0" algn="just" defTabSz="914400" eaLnBrk="1" fontAlgn="base" latinLnBrk="0" hangingPunct="1">
                  <a:lnSpc>
                    <a:spcPct val="100000"/>
                  </a:lnSpc>
                  <a:spcBef>
                    <a:spcPct val="0"/>
                  </a:spcBef>
                  <a:spcAft>
                    <a:spcPts val="0"/>
                  </a:spcAft>
                  <a:buClrTx/>
                  <a:buSzTx/>
                  <a:buFontTx/>
                  <a:buNone/>
                  <a:tabLst/>
                  <a:defRPr/>
                </a:pPr>
                <a:r>
                  <a:rPr lang="zh-CN" altLang="en-US" sz="1050" b="1" kern="100" dirty="0" smtClean="0">
                    <a:solidFill>
                      <a:schemeClr val="accent6"/>
                    </a:solidFill>
                    <a:latin typeface="微软雅黑" panose="020B0503020204020204" pitchFamily="34" charset="-122"/>
                    <a:ea typeface="微软雅黑" panose="020B0503020204020204" pitchFamily="34" charset="-122"/>
                    <a:cs typeface="Times New Roman"/>
                  </a:rPr>
                  <a:t>分析能力</a:t>
                </a:r>
                <a:endParaRPr lang="en-US" altLang="zh-CN" sz="1050" b="1" kern="100" dirty="0">
                  <a:solidFill>
                    <a:schemeClr val="accent6"/>
                  </a:solidFill>
                  <a:latin typeface="微软雅黑" panose="020B0503020204020204" pitchFamily="34" charset="-122"/>
                  <a:ea typeface="微软雅黑" panose="020B0503020204020204" pitchFamily="34" charset="-122"/>
                  <a:cs typeface="Times New Roman"/>
                </a:endParaRPr>
              </a:p>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05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rPr>
                  <a:t>挖掘能力</a:t>
                </a:r>
                <a:endParaRPr kumimoji="0" lang="en-US" altLang="zh-CN" sz="110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endParaRPr>
              </a:p>
            </p:txBody>
          </p:sp>
          <p:grpSp>
            <p:nvGrpSpPr>
              <p:cNvPr id="49" name="组合 48"/>
              <p:cNvGrpSpPr/>
              <p:nvPr/>
            </p:nvGrpSpPr>
            <p:grpSpPr>
              <a:xfrm>
                <a:off x="690113" y="1085472"/>
                <a:ext cx="5652662" cy="3274860"/>
                <a:chOff x="621102" y="1085472"/>
                <a:chExt cx="5652662" cy="3274860"/>
              </a:xfrm>
            </p:grpSpPr>
            <p:pic>
              <p:nvPicPr>
                <p:cNvPr id="50" name="图片 49" descr="C:\Users\57003\Desktop\云.jpg"/>
                <p:cNvPicPr>
                  <a:picLocks noChangeAspect="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27208" y="1716656"/>
                  <a:ext cx="1410335" cy="931545"/>
                </a:xfrm>
                <a:prstGeom prst="rect">
                  <a:avLst/>
                </a:prstGeom>
                <a:noFill/>
                <a:ln>
                  <a:noFill/>
                </a:ln>
              </p:spPr>
            </p:pic>
            <p:grpSp>
              <p:nvGrpSpPr>
                <p:cNvPr id="69" name="组合 68"/>
                <p:cNvGrpSpPr/>
                <p:nvPr/>
              </p:nvGrpSpPr>
              <p:grpSpPr>
                <a:xfrm>
                  <a:off x="621102" y="1085472"/>
                  <a:ext cx="5154739" cy="2988034"/>
                  <a:chOff x="638355" y="830144"/>
                  <a:chExt cx="5154739" cy="2988034"/>
                </a:xfrm>
              </p:grpSpPr>
              <p:pic>
                <p:nvPicPr>
                  <p:cNvPr id="71" name="图片 70"/>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9659" r="91477">
                                <a14:foregroundMark x1="66477" y1="63000" x2="91477" y2="15000"/>
                                <a14:backgroundMark x1="63068" y1="34000" x2="17045" y2="35000"/>
                                <a14:backgroundMark x1="60795" y1="45000" x2="43182" y2="26000"/>
                                <a14:backgroundMark x1="56818" y1="43000" x2="38068" y2="35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018581" y="2950234"/>
                    <a:ext cx="1376680" cy="781050"/>
                  </a:xfrm>
                  <a:prstGeom prst="rect">
                    <a:avLst/>
                  </a:prstGeom>
                  <a:noFill/>
                </p:spPr>
              </p:pic>
              <p:cxnSp>
                <p:nvCxnSpPr>
                  <p:cNvPr id="72" name="直接箭头连接符 71"/>
                  <p:cNvCxnSpPr/>
                  <p:nvPr/>
                </p:nvCxnSpPr>
                <p:spPr>
                  <a:xfrm>
                    <a:off x="638355" y="2513751"/>
                    <a:ext cx="1415836" cy="776353"/>
                  </a:xfrm>
                  <a:prstGeom prst="straightConnector1">
                    <a:avLst/>
                  </a:prstGeom>
                  <a:noFill/>
                  <a:ln w="38100" cap="flat" cmpd="sng" algn="ctr">
                    <a:solidFill>
                      <a:srgbClr val="4F81BD">
                        <a:shade val="95000"/>
                        <a:satMod val="105000"/>
                      </a:srgbClr>
                    </a:solidFill>
                    <a:prstDash val="solid"/>
                    <a:headEnd type="triangle"/>
                    <a:tailEnd type="triangle"/>
                  </a:ln>
                  <a:effectLst>
                    <a:outerShdw blurRad="50800" dist="38100" dir="2700000" algn="tl" rotWithShape="0">
                      <a:prstClr val="black">
                        <a:alpha val="40000"/>
                      </a:prstClr>
                    </a:outerShdw>
                  </a:effectLst>
                </p:spPr>
              </p:cxnSp>
              <p:cxnSp>
                <p:nvCxnSpPr>
                  <p:cNvPr id="74" name="直接箭头连接符 73"/>
                  <p:cNvCxnSpPr>
                    <a:stCxn id="50" idx="3"/>
                    <a:endCxn id="5" idx="1"/>
                  </p:cNvCxnSpPr>
                  <p:nvPr/>
                </p:nvCxnSpPr>
                <p:spPr>
                  <a:xfrm flipV="1">
                    <a:off x="3454797" y="1916694"/>
                    <a:ext cx="991594" cy="10406"/>
                  </a:xfrm>
                  <a:prstGeom prst="straightConnector1">
                    <a:avLst/>
                  </a:prstGeom>
                  <a:noFill/>
                  <a:ln w="38100" cap="flat" cmpd="sng" algn="ctr">
                    <a:solidFill>
                      <a:srgbClr val="4F81BD">
                        <a:shade val="95000"/>
                        <a:satMod val="105000"/>
                      </a:srgbClr>
                    </a:solidFill>
                    <a:prstDash val="solid"/>
                    <a:headEnd type="triangle"/>
                    <a:tailEnd type="triangle"/>
                  </a:ln>
                  <a:effectLst>
                    <a:outerShdw blurRad="50800" dist="38100" dir="2700000" algn="tl" rotWithShape="0">
                      <a:prstClr val="black">
                        <a:alpha val="40000"/>
                      </a:prstClr>
                    </a:outerShdw>
                  </a:effectLst>
                </p:spPr>
              </p:cxnSp>
              <p:cxnSp>
                <p:nvCxnSpPr>
                  <p:cNvPr id="76" name="肘形连接符 75"/>
                  <p:cNvCxnSpPr/>
                  <p:nvPr/>
                </p:nvCxnSpPr>
                <p:spPr>
                  <a:xfrm flipH="1">
                    <a:off x="3502657" y="3479372"/>
                    <a:ext cx="1638688" cy="0"/>
                  </a:xfrm>
                  <a:prstGeom prst="straightConnector1">
                    <a:avLst/>
                  </a:prstGeom>
                  <a:noFill/>
                  <a:ln w="38100" cap="flat" cmpd="sng" algn="ctr">
                    <a:solidFill>
                      <a:srgbClr val="4F81BD">
                        <a:shade val="95000"/>
                        <a:satMod val="105000"/>
                      </a:srgbClr>
                    </a:solidFill>
                    <a:prstDash val="solid"/>
                    <a:tailEnd type="triangle"/>
                  </a:ln>
                  <a:effectLst/>
                </p:spPr>
              </p:cxnSp>
              <p:cxnSp>
                <p:nvCxnSpPr>
                  <p:cNvPr id="77" name="肘形连接符 76"/>
                  <p:cNvCxnSpPr/>
                  <p:nvPr/>
                </p:nvCxnSpPr>
                <p:spPr>
                  <a:xfrm rot="10800000" flipV="1">
                    <a:off x="3484898" y="2406757"/>
                    <a:ext cx="1656446" cy="855183"/>
                  </a:xfrm>
                  <a:prstGeom prst="bentConnector3">
                    <a:avLst>
                      <a:gd name="adj1" fmla="val -528"/>
                    </a:avLst>
                  </a:prstGeom>
                  <a:noFill/>
                  <a:ln w="38100" cap="flat" cmpd="sng" algn="ctr">
                    <a:solidFill>
                      <a:srgbClr val="4F81BD">
                        <a:shade val="95000"/>
                        <a:satMod val="105000"/>
                      </a:srgbClr>
                    </a:solidFill>
                    <a:prstDash val="solid"/>
                    <a:headEnd type="none" w="med" len="med"/>
                    <a:tailEnd type="arrow" w="med" len="med"/>
                  </a:ln>
                  <a:effectLst/>
                </p:spPr>
              </p:cxnSp>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4317" y="2965948"/>
                    <a:ext cx="518777" cy="85223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cxnSp>
                <p:nvCxnSpPr>
                  <p:cNvPr id="82" name="直接箭头连接符 81"/>
                  <p:cNvCxnSpPr/>
                  <p:nvPr/>
                </p:nvCxnSpPr>
                <p:spPr>
                  <a:xfrm>
                    <a:off x="2786332" y="830144"/>
                    <a:ext cx="8626" cy="680054"/>
                  </a:xfrm>
                  <a:prstGeom prst="straightConnector1">
                    <a:avLst/>
                  </a:prstGeom>
                  <a:noFill/>
                  <a:ln w="38100" cap="flat" cmpd="sng" algn="ctr">
                    <a:solidFill>
                      <a:srgbClr val="4F81BD">
                        <a:shade val="95000"/>
                        <a:satMod val="105000"/>
                      </a:srgbClr>
                    </a:solidFill>
                    <a:prstDash val="solid"/>
                    <a:headEnd type="triangle"/>
                    <a:tailEnd type="triangle"/>
                  </a:ln>
                  <a:effectLst/>
                </p:spPr>
              </p:cxnSp>
              <p:cxnSp>
                <p:nvCxnSpPr>
                  <p:cNvPr id="83" name="直接箭头连接符 82"/>
                  <p:cNvCxnSpPr/>
                  <p:nvPr/>
                </p:nvCxnSpPr>
                <p:spPr>
                  <a:xfrm>
                    <a:off x="707367" y="1848639"/>
                    <a:ext cx="1297370" cy="0"/>
                  </a:xfrm>
                  <a:prstGeom prst="straightConnector1">
                    <a:avLst/>
                  </a:prstGeom>
                  <a:noFill/>
                  <a:ln w="38100" cap="flat" cmpd="sng" algn="ctr">
                    <a:solidFill>
                      <a:srgbClr val="4F81BD">
                        <a:shade val="95000"/>
                        <a:satMod val="105000"/>
                      </a:srgbClr>
                    </a:solidFill>
                    <a:prstDash val="solid"/>
                    <a:headEnd type="triangle"/>
                    <a:tailEnd type="triangle"/>
                  </a:ln>
                  <a:effectLst>
                    <a:outerShdw blurRad="50800" dist="38100" dir="2700000" algn="tl" rotWithShape="0">
                      <a:prstClr val="black">
                        <a:alpha val="40000"/>
                      </a:prstClr>
                    </a:outerShdw>
                  </a:effectLst>
                </p:spPr>
              </p:cxnSp>
            </p:grpSp>
            <p:sp>
              <p:nvSpPr>
                <p:cNvPr id="61" name="文本框 2"/>
                <p:cNvSpPr txBox="1">
                  <a:spLocks noChangeArrowheads="1"/>
                </p:cNvSpPr>
                <p:nvPr/>
              </p:nvSpPr>
              <p:spPr bwMode="auto">
                <a:xfrm>
                  <a:off x="3710859" y="3235160"/>
                  <a:ext cx="1213985" cy="290701"/>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10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rPr>
                    <a:t>推送、传播能力</a:t>
                  </a:r>
                </a:p>
              </p:txBody>
            </p:sp>
            <p:sp>
              <p:nvSpPr>
                <p:cNvPr id="63" name="文本框 2"/>
                <p:cNvSpPr txBox="1">
                  <a:spLocks noChangeArrowheads="1"/>
                </p:cNvSpPr>
                <p:nvPr/>
              </p:nvSpPr>
              <p:spPr bwMode="auto">
                <a:xfrm>
                  <a:off x="4454598" y="4078181"/>
                  <a:ext cx="1819166" cy="282151"/>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05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保险服务、道路救援</a:t>
                  </a:r>
                </a:p>
              </p:txBody>
            </p:sp>
          </p:grpSp>
        </p:grpSp>
      </p:gr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8231" y="1346219"/>
            <a:ext cx="1108801" cy="720000"/>
          </a:xfrm>
          <a:prstGeom prst="rect">
            <a:avLst/>
          </a:prstGeom>
        </p:spPr>
      </p:pic>
      <p:pic>
        <p:nvPicPr>
          <p:cNvPr id="5" name="图片 4"/>
          <p:cNvPicPr>
            <a:picLocks noChangeAspect="1"/>
          </p:cNvPicPr>
          <p:nvPr/>
        </p:nvPicPr>
        <p:blipFill>
          <a:blip r:embed="rId8"/>
          <a:stretch>
            <a:fillRect/>
          </a:stretch>
        </p:blipFill>
        <p:spPr>
          <a:xfrm>
            <a:off x="6854974" y="2726314"/>
            <a:ext cx="1168556" cy="792785"/>
          </a:xfrm>
          <a:prstGeom prst="rect">
            <a:avLst/>
          </a:prstGeom>
        </p:spPr>
      </p:pic>
      <p:sp>
        <p:nvSpPr>
          <p:cNvPr id="84" name="文本框 2"/>
          <p:cNvSpPr txBox="1">
            <a:spLocks noChangeArrowheads="1"/>
          </p:cNvSpPr>
          <p:nvPr/>
        </p:nvSpPr>
        <p:spPr bwMode="auto">
          <a:xfrm>
            <a:off x="6880115" y="3511199"/>
            <a:ext cx="1524316" cy="253916"/>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lang="zh-CN" altLang="en-US" sz="1050" b="1" kern="100" dirty="0" smtClean="0">
                <a:solidFill>
                  <a:schemeClr val="bg1"/>
                </a:solidFill>
                <a:latin typeface="微软雅黑" panose="020B0503020204020204" pitchFamily="34" charset="-122"/>
                <a:ea typeface="微软雅黑" panose="020B0503020204020204" pitchFamily="34" charset="-122"/>
                <a:cs typeface="Times New Roman"/>
              </a:rPr>
              <a:t>个性化营销内容</a:t>
            </a:r>
            <a:endParaRPr kumimoji="0" lang="zh-CN" altLang="en-US" sz="105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endParaRPr>
          </a:p>
        </p:txBody>
      </p:sp>
      <p:sp>
        <p:nvSpPr>
          <p:cNvPr id="86" name="文本框 2"/>
          <p:cNvSpPr txBox="1">
            <a:spLocks noChangeArrowheads="1"/>
          </p:cNvSpPr>
          <p:nvPr/>
        </p:nvSpPr>
        <p:spPr bwMode="auto">
          <a:xfrm>
            <a:off x="6176041" y="4550000"/>
            <a:ext cx="1365167" cy="261610"/>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100" b="1" i="0" u="none" strike="noStrike" kern="1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Times New Roman"/>
              </a:rPr>
              <a:t>后台实时并发性能</a:t>
            </a:r>
          </a:p>
        </p:txBody>
      </p:sp>
      <p:sp>
        <p:nvSpPr>
          <p:cNvPr id="87" name="文本框 2"/>
          <p:cNvSpPr txBox="1">
            <a:spLocks noChangeArrowheads="1"/>
          </p:cNvSpPr>
          <p:nvPr/>
        </p:nvSpPr>
        <p:spPr bwMode="auto">
          <a:xfrm>
            <a:off x="4681301" y="4680805"/>
            <a:ext cx="1365167" cy="261610"/>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en-US" altLang="zh-CN" sz="11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4G </a:t>
            </a:r>
            <a:r>
              <a:rPr kumimoji="0" lang="zh-CN" altLang="en-US" sz="11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车载终端</a:t>
            </a:r>
          </a:p>
        </p:txBody>
      </p:sp>
      <p:sp>
        <p:nvSpPr>
          <p:cNvPr id="88" name="文本框 2"/>
          <p:cNvSpPr txBox="1">
            <a:spLocks noChangeArrowheads="1"/>
          </p:cNvSpPr>
          <p:nvPr/>
        </p:nvSpPr>
        <p:spPr bwMode="auto">
          <a:xfrm>
            <a:off x="4807223" y="3044437"/>
            <a:ext cx="1365167" cy="338554"/>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en-US" altLang="zh-CN" sz="16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T</a:t>
            </a:r>
            <a:r>
              <a:rPr kumimoji="0" lang="zh-CN" altLang="en-US" sz="16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平台</a:t>
            </a:r>
          </a:p>
        </p:txBody>
      </p:sp>
      <p:sp>
        <p:nvSpPr>
          <p:cNvPr id="89" name="文本框 2"/>
          <p:cNvSpPr txBox="1">
            <a:spLocks noChangeArrowheads="1"/>
          </p:cNvSpPr>
          <p:nvPr/>
        </p:nvSpPr>
        <p:spPr bwMode="auto">
          <a:xfrm>
            <a:off x="2373069" y="3395622"/>
            <a:ext cx="1365167" cy="276999"/>
          </a:xfrm>
          <a:prstGeom prst="rect">
            <a:avLst/>
          </a:prstGeom>
          <a:noFill/>
          <a:ln w="9525">
            <a:noFill/>
            <a:miter lim="800000"/>
            <a:headEnd/>
            <a:tailEnd/>
          </a:ln>
          <a:effectLst>
            <a:outerShdw blurRad="50800" dist="38100" dir="2700000" algn="tl" rotWithShape="0">
              <a:prstClr val="black">
                <a:alpha val="40000"/>
              </a:prstClr>
            </a:outerShdw>
          </a:effectLst>
        </p:spPr>
        <p:txBody>
          <a:bodyPr rot="0" vert="horz" wrap="square" lIns="91440" tIns="45720" rIns="91440" bIns="45720" anchor="t" anchorCtr="0">
            <a:spAutoFit/>
          </a:bodyPr>
          <a:lstStyle/>
          <a:p>
            <a:pPr marL="0" marR="0" lvl="0" indent="0" algn="just" defTabSz="914400" eaLnBrk="1" fontAlgn="base" latinLnBrk="0" hangingPunct="1">
              <a:lnSpc>
                <a:spcPct val="100000"/>
              </a:lnSpc>
              <a:spcBef>
                <a:spcPct val="0"/>
              </a:spcBef>
              <a:spcAft>
                <a:spcPts val="0"/>
              </a:spcAft>
              <a:buClrTx/>
              <a:buSzTx/>
              <a:buFontTx/>
              <a:buNone/>
              <a:tabLst/>
              <a:defRPr/>
            </a:pPr>
            <a:r>
              <a:rPr kumimoji="0" lang="zh-CN" altLang="en-US" sz="1200" b="1"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个性化数据</a:t>
            </a:r>
          </a:p>
        </p:txBody>
      </p:sp>
      <p:pic>
        <p:nvPicPr>
          <p:cNvPr id="90" name="图片 89"/>
          <p:cNvPicPr>
            <a:picLocks noChangeAspect="1"/>
          </p:cNvPicPr>
          <p:nvPr/>
        </p:nvPicPr>
        <p:blipFill>
          <a:blip r:embed="rId9">
            <a:clrChange>
              <a:clrFrom>
                <a:srgbClr val="CCCCCC"/>
              </a:clrFrom>
              <a:clrTo>
                <a:srgbClr val="CCCCCC">
                  <a:alpha val="0"/>
                </a:srgbClr>
              </a:clrTo>
            </a:clrChange>
          </a:blip>
          <a:stretch>
            <a:fillRect/>
          </a:stretch>
        </p:blipFill>
        <p:spPr>
          <a:xfrm>
            <a:off x="2369090" y="2726313"/>
            <a:ext cx="786550" cy="732305"/>
          </a:xfrm>
          <a:prstGeom prst="rect">
            <a:avLst/>
          </a:prstGeom>
        </p:spPr>
      </p:pic>
      <p:pic>
        <p:nvPicPr>
          <p:cNvPr id="91" name="图片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11550" y="1351020"/>
            <a:ext cx="1132370" cy="720000"/>
          </a:xfrm>
          <a:prstGeom prst="rect">
            <a:avLst/>
          </a:prstGeom>
        </p:spPr>
      </p:pic>
      <p:sp>
        <p:nvSpPr>
          <p:cNvPr id="3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基于大数据分析能力创新现有商业模式</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094717" y="623286"/>
            <a:ext cx="2951751" cy="461665"/>
          </a:xfrm>
          <a:prstGeom prst="rect">
            <a:avLst/>
          </a:prstGeom>
          <a:noFill/>
        </p:spPr>
        <p:txBody>
          <a:bodyPr wrap="square" rtlCol="0">
            <a:spAutoFit/>
          </a:bodyPr>
          <a:lstStyle/>
          <a:p>
            <a:pPr algn="ctr"/>
            <a:r>
              <a:rPr lang="en-US" altLang="zh-CN" sz="2400" b="1" dirty="0" smtClean="0">
                <a:solidFill>
                  <a:schemeClr val="tx2">
                    <a:lumMod val="20000"/>
                    <a:lumOff val="80000"/>
                  </a:schemeClr>
                </a:solidFill>
                <a:latin typeface="微软雅黑" panose="020B0503020204020204" pitchFamily="34" charset="-122"/>
                <a:ea typeface="微软雅黑" panose="020B0503020204020204" pitchFamily="34" charset="-122"/>
              </a:rPr>
              <a:t>UBI</a:t>
            </a:r>
            <a:r>
              <a:rPr lang="zh-CN" altLang="en-US" sz="2400" b="1" dirty="0">
                <a:solidFill>
                  <a:schemeClr val="tx2">
                    <a:lumMod val="20000"/>
                    <a:lumOff val="80000"/>
                  </a:schemeClr>
                </a:solidFill>
                <a:latin typeface="微软雅黑" panose="020B0503020204020204" pitchFamily="34" charset="-122"/>
                <a:ea typeface="微软雅黑" panose="020B0503020204020204" pitchFamily="34" charset="-122"/>
              </a:rPr>
              <a:t>车</a:t>
            </a:r>
            <a:r>
              <a:rPr lang="zh-CN" altLang="en-US" sz="2400" b="1" dirty="0" smtClean="0">
                <a:solidFill>
                  <a:schemeClr val="tx2">
                    <a:lumMod val="20000"/>
                    <a:lumOff val="80000"/>
                  </a:schemeClr>
                </a:solidFill>
                <a:latin typeface="微软雅黑" panose="020B0503020204020204" pitchFamily="34" charset="-122"/>
                <a:ea typeface="微软雅黑" panose="020B0503020204020204" pitchFamily="34" charset="-122"/>
              </a:rPr>
              <a:t>险</a:t>
            </a:r>
            <a:endParaRPr lang="zh-CN" altLang="en-US" sz="24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12317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我们还可以做更多</a:t>
            </a:r>
            <a:r>
              <a:rPr lang="en-US" altLang="zh-CN" sz="2400" b="1" dirty="0">
                <a:solidFill>
                  <a:srgbClr val="FFFF00"/>
                </a:solidFill>
                <a:latin typeface="微软雅黑" panose="020B0503020204020204" pitchFamily="34" charset="-122"/>
                <a:ea typeface="微软雅黑" panose="020B0503020204020204" pitchFamily="34" charset="-122"/>
              </a:rPr>
              <a:t>……</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74780" y="843558"/>
            <a:ext cx="8029834"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在移动</a:t>
            </a:r>
            <a:r>
              <a:rPr lang="zh-CN" altLang="en-US" sz="1600" dirty="0">
                <a:solidFill>
                  <a:schemeClr val="bg1"/>
                </a:solidFill>
                <a:latin typeface="微软雅黑" panose="020B0503020204020204" pitchFamily="34" charset="-122"/>
                <a:ea typeface="微软雅黑" panose="020B0503020204020204" pitchFamily="34" charset="-122"/>
              </a:rPr>
              <a:t>互联新时代，中国移动已不只提供基础</a:t>
            </a:r>
            <a:r>
              <a:rPr lang="zh-CN" altLang="en-US" sz="1600" dirty="0" smtClean="0">
                <a:solidFill>
                  <a:schemeClr val="bg1"/>
                </a:solidFill>
                <a:latin typeface="微软雅黑" panose="020B0503020204020204" pitchFamily="34" charset="-122"/>
                <a:ea typeface="微软雅黑" panose="020B0503020204020204" pitchFamily="34" charset="-122"/>
              </a:rPr>
              <a:t>通信、开放平台、车载终端等服务，还可以为</a:t>
            </a:r>
            <a:r>
              <a:rPr lang="zh-CN" altLang="en-US" sz="1600" dirty="0">
                <a:solidFill>
                  <a:schemeClr val="bg1"/>
                </a:solidFill>
                <a:latin typeface="微软雅黑" panose="020B0503020204020204" pitchFamily="34" charset="-122"/>
                <a:ea typeface="微软雅黑" panose="020B0503020204020204" pitchFamily="34" charset="-122"/>
              </a:rPr>
              <a:t>车企</a:t>
            </a:r>
            <a:r>
              <a:rPr lang="zh-CN" altLang="en-US" sz="1600" dirty="0" smtClean="0">
                <a:solidFill>
                  <a:schemeClr val="bg1"/>
                </a:solidFill>
                <a:latin typeface="微软雅黑" panose="020B0503020204020204" pitchFamily="34" charset="-122"/>
                <a:ea typeface="微软雅黑" panose="020B0503020204020204" pitchFamily="34" charset="-122"/>
              </a:rPr>
              <a:t>提供</a:t>
            </a:r>
            <a:r>
              <a:rPr lang="zh-CN" altLang="en-US" sz="1600" b="1" dirty="0" smtClean="0">
                <a:solidFill>
                  <a:srgbClr val="FFFF00"/>
                </a:solidFill>
                <a:latin typeface="微软雅黑" panose="020B0503020204020204" pitchFamily="34" charset="-122"/>
                <a:ea typeface="微软雅黑" panose="020B0503020204020204" pitchFamily="34" charset="-122"/>
              </a:rPr>
              <a:t>新能源</a:t>
            </a:r>
            <a:r>
              <a:rPr lang="en-US" altLang="zh-CN" sz="1600" b="1" dirty="0" smtClean="0">
                <a:solidFill>
                  <a:srgbClr val="FFFF00"/>
                </a:solidFill>
                <a:latin typeface="微软雅黑" panose="020B0503020204020204" pitchFamily="34" charset="-122"/>
                <a:ea typeface="微软雅黑" panose="020B0503020204020204" pitchFamily="34" charset="-122"/>
              </a:rPr>
              <a:t>+</a:t>
            </a:r>
            <a:r>
              <a:rPr lang="zh-CN" altLang="en-US" sz="1600" b="1" dirty="0" smtClean="0">
                <a:solidFill>
                  <a:srgbClr val="FFFF00"/>
                </a:solidFill>
                <a:latin typeface="微软雅黑" panose="020B0503020204020204" pitchFamily="34" charset="-122"/>
                <a:ea typeface="微软雅黑" panose="020B0503020204020204" pitchFamily="34" charset="-122"/>
              </a:rPr>
              <a:t>分时租赁、</a:t>
            </a:r>
            <a:r>
              <a:rPr lang="zh-CN" altLang="en-US" sz="1600" b="1" dirty="0">
                <a:solidFill>
                  <a:srgbClr val="FFFF00"/>
                </a:solidFill>
                <a:latin typeface="微软雅黑" panose="020B0503020204020204" pitchFamily="34" charset="-122"/>
                <a:ea typeface="微软雅黑" panose="020B0503020204020204" pitchFamily="34" charset="-122"/>
              </a:rPr>
              <a:t>内容资源、联合营销</a:t>
            </a:r>
            <a:r>
              <a:rPr lang="zh-CN" altLang="en-US" sz="1600" dirty="0" smtClean="0">
                <a:solidFill>
                  <a:schemeClr val="bg1"/>
                </a:solidFill>
                <a:latin typeface="微软雅黑" panose="020B0503020204020204" pitchFamily="34" charset="-122"/>
                <a:ea typeface="微软雅黑" panose="020B0503020204020204" pitchFamily="34" charset="-122"/>
              </a:rPr>
              <a:t>等创新应用服务解决方案。</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71601" y="2139702"/>
            <a:ext cx="7128793" cy="2592284"/>
            <a:chOff x="4811877" y="4437159"/>
            <a:chExt cx="4154758" cy="1730435"/>
          </a:xfrm>
        </p:grpSpPr>
        <p:sp>
          <p:nvSpPr>
            <p:cNvPr id="41" name="文本框 44"/>
            <p:cNvSpPr txBox="1"/>
            <p:nvPr/>
          </p:nvSpPr>
          <p:spPr>
            <a:xfrm>
              <a:off x="4811877" y="4437159"/>
              <a:ext cx="1148058" cy="246541"/>
            </a:xfrm>
            <a:prstGeom prst="rect">
              <a:avLst/>
            </a:prstGeom>
            <a:noFill/>
          </p:spPr>
          <p:txBody>
            <a:bodyPr wrap="square" rtlCol="0">
              <a:spAutoFit/>
            </a:bodyPr>
            <a:lstStyle/>
            <a:p>
              <a:pPr algn="ctr"/>
              <a:r>
                <a:rPr lang="zh-CN" altLang="en-US"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新能源</a:t>
              </a:r>
              <a:r>
                <a:rPr lang="en-US" altLang="zh-CN"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分时租赁</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6" name="图片 45"/>
            <p:cNvPicPr>
              <a:picLocks/>
            </p:cNvPicPr>
            <p:nvPr/>
          </p:nvPicPr>
          <p:blipFill>
            <a:blip r:embed="rId3" cstate="print"/>
            <a:stretch>
              <a:fillRect/>
            </a:stretch>
          </p:blipFill>
          <p:spPr>
            <a:xfrm>
              <a:off x="6118655" y="4961820"/>
              <a:ext cx="1405673" cy="1205774"/>
            </a:xfrm>
            <a:prstGeom prst="rect">
              <a:avLst/>
            </a:prstGeom>
          </p:spPr>
        </p:pic>
        <p:sp>
          <p:nvSpPr>
            <p:cNvPr id="47" name="文本框 45"/>
            <p:cNvSpPr txBox="1"/>
            <p:nvPr/>
          </p:nvSpPr>
          <p:spPr>
            <a:xfrm>
              <a:off x="6196796" y="4437159"/>
              <a:ext cx="1291914" cy="246541"/>
            </a:xfrm>
            <a:prstGeom prst="rect">
              <a:avLst/>
            </a:prstGeom>
            <a:noFill/>
          </p:spPr>
          <p:txBody>
            <a:bodyPr wrap="square" rtlCol="0">
              <a:spAutoFit/>
            </a:bodyPr>
            <a:lstStyle/>
            <a:p>
              <a:pPr algn="ctr"/>
              <a:r>
                <a:rPr lang="zh-CN" altLang="en-US"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内容资源</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1" name="图片 50"/>
            <p:cNvPicPr>
              <a:picLocks/>
            </p:cNvPicPr>
            <p:nvPr/>
          </p:nvPicPr>
          <p:blipFill rotWithShape="1">
            <a:blip r:embed="rId4" cstate="print"/>
            <a:srcRect l="1926" t="2410"/>
            <a:stretch/>
          </p:blipFill>
          <p:spPr>
            <a:xfrm>
              <a:off x="7558815" y="4938122"/>
              <a:ext cx="1405673" cy="1205774"/>
            </a:xfrm>
            <a:prstGeom prst="rect">
              <a:avLst/>
            </a:prstGeom>
          </p:spPr>
        </p:pic>
        <p:sp>
          <p:nvSpPr>
            <p:cNvPr id="52" name="文本框 43"/>
            <p:cNvSpPr txBox="1"/>
            <p:nvPr/>
          </p:nvSpPr>
          <p:spPr>
            <a:xfrm>
              <a:off x="7636901" y="4437159"/>
              <a:ext cx="1329734" cy="246541"/>
            </a:xfrm>
            <a:prstGeom prst="rect">
              <a:avLst/>
            </a:prstGeom>
            <a:noFill/>
          </p:spPr>
          <p:txBody>
            <a:bodyPr wrap="square" rtlCol="0">
              <a:spAutoFit/>
            </a:bodyPr>
            <a:lstStyle>
              <a:defPPr>
                <a:defRPr lang="zh-CN"/>
              </a:defPPr>
              <a:lvl1pPr>
                <a:defRPr sz="2000" b="1">
                  <a:solidFill>
                    <a:srgbClr val="72C31F"/>
                  </a:solidFill>
                  <a:latin typeface="微软雅黑" panose="020B0503020204020204" pitchFamily="34" charset="-122"/>
                  <a:ea typeface="微软雅黑" panose="020B0503020204020204" pitchFamily="34" charset="-122"/>
                </a:defRPr>
              </a:lvl1pPr>
            </a:lstStyle>
            <a:p>
              <a:pPr algn="ctr"/>
              <a:r>
                <a:rPr lang="zh-CN" altLang="en-US" sz="1800" dirty="0" smtClean="0">
                  <a:solidFill>
                    <a:schemeClr val="bg1"/>
                  </a:solidFill>
                  <a:latin typeface="Times New Roman" panose="02020603050405020304" pitchFamily="18" charset="0"/>
                  <a:cs typeface="Times New Roman" panose="02020603050405020304" pitchFamily="18" charset="0"/>
                </a:rPr>
                <a:t>联合营销</a:t>
              </a:r>
              <a:endParaRPr lang="zh-CN" altLang="en-US" sz="1800" dirty="0">
                <a:solidFill>
                  <a:schemeClr val="bg1"/>
                </a:solidFill>
                <a:latin typeface="Times New Roman" panose="02020603050405020304" pitchFamily="18" charset="0"/>
                <a:cs typeface="Times New Roman" panose="02020603050405020304" pitchFamily="18" charset="0"/>
              </a:endParaRPr>
            </a:p>
          </p:txBody>
        </p:sp>
      </p:gr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56" y="2925414"/>
            <a:ext cx="2520280" cy="1806572"/>
          </a:xfrm>
          <a:prstGeom prst="rect">
            <a:avLst/>
          </a:prstGeom>
        </p:spPr>
      </p:pic>
    </p:spTree>
    <p:extLst>
      <p:ext uri="{BB962C8B-B14F-4D97-AF65-F5344CB8AC3E}">
        <p14:creationId xmlns:p14="http://schemas.microsoft.com/office/powerpoint/2010/main" val="1977927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rPr>
              <a:t>与中国移动携手，在</a:t>
            </a:r>
            <a:r>
              <a:rPr lang="en-US" altLang="zh-CN" sz="2400" b="1" dirty="0" smtClean="0">
                <a:solidFill>
                  <a:srgbClr val="FFFF00"/>
                </a:solidFill>
                <a:latin typeface="微软雅黑" panose="020B0503020204020204" pitchFamily="34" charset="-122"/>
                <a:ea typeface="微软雅黑" panose="020B0503020204020204" pitchFamily="34" charset="-122"/>
              </a:rPr>
              <a:t>4G</a:t>
            </a:r>
            <a:r>
              <a:rPr lang="zh-CN" altLang="en-US" sz="2400" b="1" dirty="0" smtClean="0">
                <a:solidFill>
                  <a:srgbClr val="FFFF00"/>
                </a:solidFill>
                <a:latin typeface="微软雅黑" panose="020B0503020204020204" pitchFamily="34" charset="-122"/>
                <a:ea typeface="微软雅黑" panose="020B0503020204020204" pitchFamily="34" charset="-122"/>
              </a:rPr>
              <a:t>车联网齐头并进</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75" name="图片 74" descr="cooperation.jpg"/>
          <p:cNvPicPr>
            <a:picLocks noChangeAspect="1"/>
          </p:cNvPicPr>
          <p:nvPr/>
        </p:nvPicPr>
        <p:blipFill>
          <a:blip r:embed="rId3" cstate="print"/>
          <a:stretch>
            <a:fillRect/>
          </a:stretch>
        </p:blipFill>
        <p:spPr>
          <a:xfrm>
            <a:off x="611560" y="1203598"/>
            <a:ext cx="1802416" cy="1775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9" name="Picture 3" descr="A004"/>
          <p:cNvPicPr>
            <a:picLocks noChangeAspect="1" noChangeArrowheads="1"/>
          </p:cNvPicPr>
          <p:nvPr/>
        </p:nvPicPr>
        <p:blipFill>
          <a:blip r:embed="rId4" cstate="print"/>
          <a:srcRect/>
          <a:stretch>
            <a:fillRect/>
          </a:stretch>
        </p:blipFill>
        <p:spPr bwMode="auto">
          <a:xfrm>
            <a:off x="3563888" y="1222644"/>
            <a:ext cx="1872208"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 name="图片 79"/>
          <p:cNvPicPr>
            <a:picLocks noChangeAspect="1"/>
          </p:cNvPicPr>
          <p:nvPr/>
        </p:nvPicPr>
        <p:blipFill>
          <a:blip r:embed="rId5" cstate="print"/>
          <a:stretch>
            <a:fillRect/>
          </a:stretch>
        </p:blipFill>
        <p:spPr>
          <a:xfrm>
            <a:off x="6586008" y="1150636"/>
            <a:ext cx="1894905" cy="18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 name="Text Box 10"/>
          <p:cNvSpPr txBox="1">
            <a:spLocks noChangeArrowheads="1"/>
          </p:cNvSpPr>
          <p:nvPr/>
        </p:nvSpPr>
        <p:spPr bwMode="auto">
          <a:xfrm>
            <a:off x="611560" y="3648932"/>
            <a:ext cx="3384376"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72" tIns="40636" rIns="81272" bIns="40636">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高品质移动网络</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卓越的</a:t>
            </a:r>
            <a:r>
              <a:rPr lang="en-US" altLang="zh-CN" sz="1400" dirty="0" smtClean="0">
                <a:solidFill>
                  <a:schemeClr val="bg1"/>
                </a:solidFill>
                <a:latin typeface="微软雅黑" panose="020B0503020204020204" pitchFamily="34" charset="-122"/>
                <a:ea typeface="微软雅黑" panose="020B0503020204020204" pitchFamily="34" charset="-122"/>
              </a:rPr>
              <a:t>4G</a:t>
            </a:r>
            <a:r>
              <a:rPr lang="zh-CN" altLang="en-US" sz="1400" dirty="0" smtClean="0">
                <a:solidFill>
                  <a:schemeClr val="bg1"/>
                </a:solidFill>
                <a:latin typeface="微软雅黑" panose="020B0503020204020204" pitchFamily="34" charset="-122"/>
                <a:ea typeface="微软雅黑" panose="020B0503020204020204" pitchFamily="34" charset="-122"/>
              </a:rPr>
              <a:t>覆盖</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灵活的商务策略</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85" name="Text Box 10"/>
          <p:cNvSpPr txBox="1">
            <a:spLocks noChangeArrowheads="1"/>
          </p:cNvSpPr>
          <p:nvPr/>
        </p:nvSpPr>
        <p:spPr bwMode="auto">
          <a:xfrm>
            <a:off x="3522944" y="3634601"/>
            <a:ext cx="3528392" cy="101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72" tIns="40636" rIns="81272" bIns="40636">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遍布中国的专业团队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放心满意的售后服务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全天候</a:t>
            </a:r>
            <a:r>
              <a:rPr lang="en-US" altLang="zh-CN" sz="1400" dirty="0" smtClean="0">
                <a:solidFill>
                  <a:schemeClr val="bg1"/>
                </a:solidFill>
                <a:latin typeface="微软雅黑" panose="020B0503020204020204" pitchFamily="34" charset="-122"/>
                <a:ea typeface="微软雅黑" panose="020B0503020204020204" pitchFamily="34" charset="-122"/>
              </a:rPr>
              <a:t>7*24*365</a:t>
            </a:r>
          </a:p>
        </p:txBody>
      </p:sp>
      <p:sp>
        <p:nvSpPr>
          <p:cNvPr id="92" name="Text Box 10"/>
          <p:cNvSpPr txBox="1">
            <a:spLocks noChangeArrowheads="1"/>
          </p:cNvSpPr>
          <p:nvPr/>
        </p:nvSpPr>
        <p:spPr bwMode="auto">
          <a:xfrm>
            <a:off x="6588224" y="3648249"/>
            <a:ext cx="2555776"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72" tIns="40636" rIns="81272" bIns="40636">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庞大的客户群资源</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广阔的市场合作空间</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eaLnBrk="0" hangingPunct="0">
              <a:lnSpc>
                <a:spcPct val="150000"/>
              </a:lnSpc>
              <a:buFont typeface="Arial"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协同</a:t>
            </a:r>
            <a:r>
              <a:rPr lang="zh-CN" altLang="en-US" sz="1400" dirty="0">
                <a:solidFill>
                  <a:schemeClr val="bg1"/>
                </a:solidFill>
                <a:latin typeface="微软雅黑" panose="020B0503020204020204" pitchFamily="34" charset="-122"/>
                <a:ea typeface="微软雅黑" panose="020B0503020204020204" pitchFamily="34" charset="-122"/>
              </a:rPr>
              <a:t>推进</a:t>
            </a:r>
            <a:r>
              <a:rPr lang="zh-CN" altLang="en-US" sz="1400" dirty="0" smtClean="0">
                <a:solidFill>
                  <a:schemeClr val="bg1"/>
                </a:solidFill>
                <a:latin typeface="微软雅黑" panose="020B0503020204020204" pitchFamily="34" charset="-122"/>
                <a:ea typeface="微软雅黑" panose="020B0503020204020204" pitchFamily="34" charset="-122"/>
              </a:rPr>
              <a:t>车联网发展</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2717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30" y="1131387"/>
            <a:ext cx="2977297" cy="214054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131387"/>
            <a:ext cx="3279541" cy="2094697"/>
          </a:xfrm>
          <a:prstGeom prst="rect">
            <a:avLst/>
          </a:prstGeom>
        </p:spPr>
      </p:pic>
      <p:sp>
        <p:nvSpPr>
          <p:cNvPr id="23" name="文本框 22"/>
          <p:cNvSpPr txBox="1"/>
          <p:nvPr/>
        </p:nvSpPr>
        <p:spPr>
          <a:xfrm>
            <a:off x="1043608" y="3670646"/>
            <a:ext cx="6336704" cy="830997"/>
          </a:xfrm>
          <a:prstGeom prst="rect">
            <a:avLst/>
          </a:prstGeom>
          <a:noFill/>
          <a:ln>
            <a:noFill/>
          </a:ln>
        </p:spPr>
        <p:txBody>
          <a:bodyPr wrap="square" rtlCol="0">
            <a:spAutoFit/>
          </a:bodyPr>
          <a:lstStyle/>
          <a:p>
            <a:r>
              <a:rPr lang="zh-CN" altLang="en-US" sz="2400" dirty="0" smtClean="0">
                <a:solidFill>
                  <a:schemeClr val="bg1"/>
                </a:solidFill>
              </a:rPr>
              <a:t>采用油电混合动力、插电式混合动力、纯电动乃至燃料电池等方式的新能源汽车越来越普及</a:t>
            </a:r>
            <a:endParaRPr lang="zh-CN" altLang="en-US" sz="2400" dirty="0">
              <a:solidFill>
                <a:schemeClr val="bg1"/>
              </a:solidFill>
            </a:endParaRPr>
          </a:p>
        </p:txBody>
      </p:sp>
      <p:sp>
        <p:nvSpPr>
          <p:cNvPr id="25"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节能环保、新能源汽车成为新的发展热点</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5526123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1563638"/>
            <a:ext cx="5184576" cy="923330"/>
          </a:xfrm>
          <a:prstGeom prst="rect">
            <a:avLst/>
          </a:prstGeom>
          <a:noFill/>
        </p:spPr>
        <p:txBody>
          <a:bodyPr wrap="square" rtlCol="0">
            <a:spAutoFit/>
          </a:bodyPr>
          <a:lstStyle/>
          <a:p>
            <a:pPr algn="ctr"/>
            <a:r>
              <a:rPr lang="zh-CN" altLang="en-US" sz="5400" b="1" dirty="0" smtClean="0">
                <a:solidFill>
                  <a:srgbClr val="92D050"/>
                </a:solidFill>
                <a:latin typeface="微软雅黑" panose="020B0503020204020204" pitchFamily="34" charset="-122"/>
                <a:ea typeface="微软雅黑" panose="020B0503020204020204" pitchFamily="34" charset="-122"/>
              </a:rPr>
              <a:t>谢 谢！</a:t>
            </a:r>
            <a:endParaRPr lang="zh-CN" altLang="en-US" sz="5400" b="1" dirty="0">
              <a:solidFill>
                <a:srgbClr val="92D05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726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83"/>
          <p:cNvSpPr txBox="1"/>
          <p:nvPr/>
        </p:nvSpPr>
        <p:spPr>
          <a:xfrm>
            <a:off x="146111" y="915566"/>
            <a:ext cx="8784976" cy="507831"/>
          </a:xfrm>
          <a:prstGeom prst="rect">
            <a:avLst/>
          </a:prstGeom>
          <a:noFill/>
          <a:ln w="19050">
            <a:noFill/>
            <a:prstDash val="dash"/>
          </a:ln>
        </p:spPr>
        <p:txBody>
          <a:bodyPr wrap="square" rtlCol="0">
            <a:spAutoFit/>
          </a:bodyPr>
          <a:lstStyle/>
          <a:p>
            <a:pPr>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互联网巨头纷纷车载操作系统为切入点，抢占智能汽车入口。</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683568" y="2596820"/>
            <a:ext cx="1080120" cy="120571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660232" y="2763097"/>
            <a:ext cx="2232248" cy="985851"/>
          </a:xfrm>
          <a:prstGeom prst="rect">
            <a:avLst/>
          </a:prstGeom>
          <a:noFill/>
          <a:ln w="9525">
            <a:noFill/>
            <a:miter lim="800000"/>
            <a:headEnd/>
            <a:tailEnd/>
          </a:ln>
        </p:spPr>
      </p:pic>
      <p:sp>
        <p:nvSpPr>
          <p:cNvPr id="53" name="圆角矩形 52"/>
          <p:cNvSpPr/>
          <p:nvPr/>
        </p:nvSpPr>
        <p:spPr>
          <a:xfrm>
            <a:off x="2267744" y="1732724"/>
            <a:ext cx="3960440" cy="6480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4" name="矩形 53"/>
          <p:cNvSpPr/>
          <p:nvPr/>
        </p:nvSpPr>
        <p:spPr>
          <a:xfrm>
            <a:off x="2699792" y="1876740"/>
            <a:ext cx="115212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err="1" smtClean="0">
                <a:latin typeface="微软雅黑" pitchFamily="34" charset="-122"/>
                <a:ea typeface="微软雅黑" pitchFamily="34" charset="-122"/>
              </a:rPr>
              <a:t>iOS</a:t>
            </a:r>
            <a:r>
              <a:rPr lang="zh-CN" altLang="en-US" dirty="0" smtClean="0">
                <a:latin typeface="微软雅黑" pitchFamily="34" charset="-122"/>
                <a:ea typeface="微软雅黑" pitchFamily="34" charset="-122"/>
              </a:rPr>
              <a:t>应用</a:t>
            </a:r>
            <a:endParaRPr lang="zh-CN" altLang="en-US" dirty="0">
              <a:latin typeface="微软雅黑" pitchFamily="34" charset="-122"/>
              <a:ea typeface="微软雅黑" pitchFamily="34" charset="-122"/>
            </a:endParaRPr>
          </a:p>
        </p:txBody>
      </p:sp>
      <p:sp>
        <p:nvSpPr>
          <p:cNvPr id="55" name="矩形 54"/>
          <p:cNvSpPr/>
          <p:nvPr/>
        </p:nvSpPr>
        <p:spPr>
          <a:xfrm>
            <a:off x="4211960" y="1876740"/>
            <a:ext cx="1656184"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latin typeface="微软雅黑" pitchFamily="34" charset="-122"/>
                <a:ea typeface="微软雅黑" pitchFamily="34" charset="-122"/>
              </a:rPr>
              <a:t>Android</a:t>
            </a:r>
            <a:r>
              <a:rPr lang="zh-CN" altLang="en-US" dirty="0" smtClean="0">
                <a:latin typeface="微软雅黑" pitchFamily="34" charset="-122"/>
                <a:ea typeface="微软雅黑" pitchFamily="34" charset="-122"/>
              </a:rPr>
              <a:t>应用</a:t>
            </a:r>
            <a:endParaRPr lang="zh-CN" altLang="en-US" dirty="0">
              <a:latin typeface="微软雅黑" pitchFamily="34" charset="-122"/>
              <a:ea typeface="微软雅黑" pitchFamily="34" charset="-122"/>
            </a:endParaRPr>
          </a:p>
        </p:txBody>
      </p:sp>
      <p:sp>
        <p:nvSpPr>
          <p:cNvPr id="56" name="圆角矩形 55"/>
          <p:cNvSpPr/>
          <p:nvPr/>
        </p:nvSpPr>
        <p:spPr>
          <a:xfrm>
            <a:off x="2051720" y="2812844"/>
            <a:ext cx="4320480" cy="792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57" name="矩形 56"/>
          <p:cNvSpPr/>
          <p:nvPr/>
        </p:nvSpPr>
        <p:spPr>
          <a:xfrm>
            <a:off x="2843808" y="3028868"/>
            <a:ext cx="1008112" cy="4320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smtClean="0"/>
              <a:t>Carplay</a:t>
            </a:r>
            <a:endParaRPr lang="zh-CN" altLang="en-US" dirty="0"/>
          </a:p>
        </p:txBody>
      </p:sp>
      <p:sp>
        <p:nvSpPr>
          <p:cNvPr id="58" name="矩形 57"/>
          <p:cNvSpPr/>
          <p:nvPr/>
        </p:nvSpPr>
        <p:spPr>
          <a:xfrm>
            <a:off x="4355976" y="3028868"/>
            <a:ext cx="1656184" cy="4320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smtClean="0"/>
              <a:t>AndroidAuto</a:t>
            </a:r>
            <a:endParaRPr lang="zh-CN" altLang="en-US" dirty="0"/>
          </a:p>
        </p:txBody>
      </p:sp>
      <p:sp>
        <p:nvSpPr>
          <p:cNvPr id="59" name="TextBox 58"/>
          <p:cNvSpPr txBox="1"/>
          <p:nvPr/>
        </p:nvSpPr>
        <p:spPr>
          <a:xfrm>
            <a:off x="2123728" y="2884852"/>
            <a:ext cx="792088"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操作系统</a:t>
            </a:r>
            <a:endParaRPr lang="zh-CN" altLang="en-US" dirty="0">
              <a:latin typeface="微软雅黑" pitchFamily="34" charset="-122"/>
              <a:ea typeface="微软雅黑" pitchFamily="34" charset="-122"/>
            </a:endParaRPr>
          </a:p>
        </p:txBody>
      </p:sp>
      <p:pic>
        <p:nvPicPr>
          <p:cNvPr id="61" name="Picture 2" descr="image0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9752" y="4036980"/>
            <a:ext cx="3744416" cy="51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直接箭头连接符 62"/>
          <p:cNvCxnSpPr/>
          <p:nvPr/>
        </p:nvCxnSpPr>
        <p:spPr>
          <a:xfrm flipV="1">
            <a:off x="3347864" y="2380796"/>
            <a:ext cx="0" cy="43204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5004048" y="2380796"/>
            <a:ext cx="0" cy="43204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4139952" y="3604932"/>
            <a:ext cx="0" cy="43204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7" name="标题 1"/>
          <p:cNvSpPr txBox="1">
            <a:spLocks/>
          </p:cNvSpPr>
          <p:nvPr/>
        </p:nvSpPr>
        <p:spPr>
          <a:xfrm>
            <a:off x="74718"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互联网化智能汽车正成为新的发展方向</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3146200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47664" y="1032740"/>
            <a:ext cx="6267450" cy="4076700"/>
          </a:xfrm>
          <a:prstGeom prst="rect">
            <a:avLst/>
          </a:prstGeom>
        </p:spPr>
      </p:pic>
      <p:sp>
        <p:nvSpPr>
          <p:cNvPr id="13" name="文本框 12"/>
          <p:cNvSpPr txBox="1"/>
          <p:nvPr/>
        </p:nvSpPr>
        <p:spPr>
          <a:xfrm>
            <a:off x="184826" y="977498"/>
            <a:ext cx="4881006"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越来越多的应用将被广泛地安装在汽车上</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710497" y="1463402"/>
            <a:ext cx="1224136"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视频</a:t>
            </a:r>
            <a:endParaRPr lang="zh-CN" altLang="en-US" sz="2400" b="1" dirty="0"/>
          </a:p>
        </p:txBody>
      </p:sp>
      <p:sp>
        <p:nvSpPr>
          <p:cNvPr id="15" name="文本框 14"/>
          <p:cNvSpPr txBox="1"/>
          <p:nvPr/>
        </p:nvSpPr>
        <p:spPr>
          <a:xfrm>
            <a:off x="2267744" y="2137977"/>
            <a:ext cx="1224136"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收音机</a:t>
            </a:r>
            <a:endParaRPr lang="zh-CN" altLang="en-US" sz="2400" b="1" dirty="0"/>
          </a:p>
        </p:txBody>
      </p:sp>
      <p:sp>
        <p:nvSpPr>
          <p:cNvPr id="16" name="文本框 15"/>
          <p:cNvSpPr txBox="1"/>
          <p:nvPr/>
        </p:nvSpPr>
        <p:spPr>
          <a:xfrm>
            <a:off x="6649527" y="1424156"/>
            <a:ext cx="1224136"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电话</a:t>
            </a:r>
            <a:endParaRPr lang="zh-CN" altLang="en-US" sz="2400" b="1" dirty="0"/>
          </a:p>
        </p:txBody>
      </p:sp>
      <p:sp>
        <p:nvSpPr>
          <p:cNvPr id="17" name="文本框 16"/>
          <p:cNvSpPr txBox="1"/>
          <p:nvPr/>
        </p:nvSpPr>
        <p:spPr>
          <a:xfrm>
            <a:off x="2877265" y="2815207"/>
            <a:ext cx="1224136"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音乐</a:t>
            </a:r>
            <a:endParaRPr lang="zh-CN" altLang="en-US" sz="2400" b="1" dirty="0"/>
          </a:p>
        </p:txBody>
      </p:sp>
      <p:sp>
        <p:nvSpPr>
          <p:cNvPr id="18" name="文本框 17"/>
          <p:cNvSpPr txBox="1"/>
          <p:nvPr/>
        </p:nvSpPr>
        <p:spPr>
          <a:xfrm>
            <a:off x="6734336" y="2063948"/>
            <a:ext cx="1656184"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语音控制</a:t>
            </a:r>
            <a:endParaRPr lang="zh-CN" altLang="en-US" sz="2400" b="1" dirty="0"/>
          </a:p>
        </p:txBody>
      </p:sp>
      <p:sp>
        <p:nvSpPr>
          <p:cNvPr id="19" name="文本框 18"/>
          <p:cNvSpPr txBox="1"/>
          <p:nvPr/>
        </p:nvSpPr>
        <p:spPr>
          <a:xfrm>
            <a:off x="6878681" y="2805133"/>
            <a:ext cx="1224136" cy="461665"/>
          </a:xfrm>
          <a:prstGeom prst="rect">
            <a:avLst/>
          </a:prstGeom>
          <a:noFill/>
        </p:spPr>
        <p:txBody>
          <a:bodyPr wrap="square" rtlCol="0">
            <a:spAutoFit/>
          </a:bodyPr>
          <a:lstStyle>
            <a:defPPr>
              <a:defRPr lang="zh-CN"/>
            </a:defPPr>
            <a:lvl1pPr>
              <a:defRPr>
                <a:solidFill>
                  <a:schemeClr val="accent5">
                    <a:lumMod val="40000"/>
                    <a:lumOff val="60000"/>
                  </a:schemeClr>
                </a:solidFill>
              </a:defRPr>
            </a:lvl1pPr>
          </a:lstStyle>
          <a:p>
            <a:r>
              <a:rPr lang="zh-CN" altLang="en-US" sz="2400" b="1" dirty="0" smtClean="0"/>
              <a:t>导航</a:t>
            </a:r>
            <a:endParaRPr lang="zh-CN" altLang="en-US" sz="2400" b="1" dirty="0"/>
          </a:p>
        </p:txBody>
      </p:sp>
      <p:sp>
        <p:nvSpPr>
          <p:cNvPr id="22"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车载信息娱乐越来越受青睐</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299081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772" y="1553479"/>
            <a:ext cx="4392488" cy="2477363"/>
          </a:xfrm>
          <a:prstGeom prst="rect">
            <a:avLst/>
          </a:prstGeom>
        </p:spPr>
      </p:pic>
      <p:sp>
        <p:nvSpPr>
          <p:cNvPr id="49" name="文本框 48"/>
          <p:cNvSpPr txBox="1"/>
          <p:nvPr/>
        </p:nvSpPr>
        <p:spPr>
          <a:xfrm>
            <a:off x="195050" y="934741"/>
            <a:ext cx="4881006"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当我们的汽车可以安全的相互交谈（</a:t>
            </a:r>
            <a:r>
              <a:rPr lang="en-US" altLang="zh-CN" sz="1400" dirty="0" smtClean="0">
                <a:solidFill>
                  <a:schemeClr val="bg1"/>
                </a:solidFill>
                <a:latin typeface="微软雅黑" panose="020B0503020204020204" pitchFamily="34" charset="-122"/>
                <a:ea typeface="微软雅黑" panose="020B0503020204020204" pitchFamily="34" charset="-122"/>
              </a:rPr>
              <a:t>vehicle to vehicle),</a:t>
            </a:r>
            <a:r>
              <a:rPr lang="zh-CN" altLang="en-US" sz="1400" dirty="0" smtClean="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95050" y="1203598"/>
            <a:ext cx="4520966"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我们的道路将会更安全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84826" y="1923678"/>
            <a:ext cx="2072694" cy="1169551"/>
          </a:xfrm>
          <a:prstGeom prst="rect">
            <a:avLst/>
          </a:prstGeom>
          <a:noFill/>
        </p:spPr>
        <p:txBody>
          <a:bodyPr wrap="square" rtlCol="0">
            <a:spAutoFit/>
          </a:bodyPr>
          <a:lstStyle/>
          <a:p>
            <a:r>
              <a:rPr lang="zh-CN" altLang="en-US" sz="1400" dirty="0" smtClean="0">
                <a:solidFill>
                  <a:schemeClr val="accent5">
                    <a:lumMod val="40000"/>
                    <a:lumOff val="60000"/>
                  </a:schemeClr>
                </a:solidFill>
                <a:latin typeface="微软雅黑" panose="020B0503020204020204" pitchFamily="34" charset="-122"/>
                <a:ea typeface="微软雅黑" panose="020B0503020204020204" pitchFamily="34" charset="-122"/>
              </a:rPr>
              <a:t>美国国家公路交通安全局宣布，将制定措施要求全美新上路的汽车和其他小型车辆强制性安装通讯服务和</a:t>
            </a:r>
            <a:r>
              <a:rPr lang="en-US" altLang="zh-CN" sz="1400" dirty="0" smtClean="0">
                <a:solidFill>
                  <a:schemeClr val="accent5">
                    <a:lumMod val="40000"/>
                    <a:lumOff val="60000"/>
                  </a:schemeClr>
                </a:solidFill>
                <a:latin typeface="微软雅黑" panose="020B0503020204020204" pitchFamily="34" charset="-122"/>
                <a:ea typeface="微软雅黑" panose="020B0503020204020204" pitchFamily="34" charset="-122"/>
              </a:rPr>
              <a:t>V2V</a:t>
            </a:r>
            <a:r>
              <a:rPr lang="zh-CN" altLang="en-US" sz="1400" dirty="0" smtClean="0">
                <a:solidFill>
                  <a:schemeClr val="accent5">
                    <a:lumMod val="40000"/>
                    <a:lumOff val="60000"/>
                  </a:schemeClr>
                </a:solidFill>
                <a:latin typeface="微软雅黑" panose="020B0503020204020204" pitchFamily="34" charset="-122"/>
                <a:ea typeface="微软雅黑" panose="020B0503020204020204" pitchFamily="34" charset="-122"/>
              </a:rPr>
              <a:t>系统</a:t>
            </a:r>
            <a:endParaRPr lang="zh-CN" altLang="en-US" sz="1400" dirty="0">
              <a:solidFill>
                <a:schemeClr val="accent5">
                  <a:lumMod val="40000"/>
                  <a:lumOff val="60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943918" y="4053816"/>
            <a:ext cx="1876554" cy="584775"/>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车辆联网</a:t>
            </a:r>
            <a:r>
              <a:rPr lang="en-US" altLang="zh-CN" sz="1400" dirty="0" smtClean="0">
                <a:solidFill>
                  <a:schemeClr val="bg1"/>
                </a:solidFill>
                <a:latin typeface="微软雅黑" panose="020B0503020204020204" pitchFamily="34" charset="-122"/>
                <a:ea typeface="微软雅黑" panose="020B0503020204020204" pitchFamily="34" charset="-122"/>
              </a:rPr>
              <a:t>V2V</a:t>
            </a:r>
            <a:r>
              <a:rPr lang="zh-CN" altLang="en-US" sz="1400" dirty="0" smtClean="0">
                <a:solidFill>
                  <a:schemeClr val="bg1"/>
                </a:solidFill>
                <a:latin typeface="微软雅黑" panose="020B0503020204020204" pitchFamily="34" charset="-122"/>
                <a:ea typeface="微软雅黑" panose="020B0503020204020204" pitchFamily="34" charset="-122"/>
              </a:rPr>
              <a:t>有望避免</a:t>
            </a:r>
            <a:r>
              <a:rPr lang="en-US" altLang="zh-CN" dirty="0" smtClean="0">
                <a:solidFill>
                  <a:schemeClr val="accent5">
                    <a:lumMod val="40000"/>
                    <a:lumOff val="60000"/>
                  </a:schemeClr>
                </a:solidFill>
                <a:latin typeface="微软雅黑" panose="020B0503020204020204" pitchFamily="34" charset="-122"/>
                <a:ea typeface="微软雅黑" panose="020B0503020204020204" pitchFamily="34" charset="-122"/>
              </a:rPr>
              <a:t>80%</a:t>
            </a:r>
            <a:r>
              <a:rPr lang="zh-CN" altLang="en-US" sz="1400" dirty="0" smtClean="0">
                <a:solidFill>
                  <a:schemeClr val="bg1"/>
                </a:solidFill>
                <a:latin typeface="微软雅黑" panose="020B0503020204020204" pitchFamily="34" charset="-122"/>
                <a:ea typeface="微软雅黑" panose="020B0503020204020204" pitchFamily="34" charset="-122"/>
              </a:rPr>
              <a:t>的交通事故</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4"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车辆联网得到越来越广泛的普及</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237584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p:cNvSpPr txBox="1">
            <a:spLocks/>
          </p:cNvSpPr>
          <p:nvPr/>
        </p:nvSpPr>
        <p:spPr>
          <a:xfrm>
            <a:off x="184826" y="-20538"/>
            <a:ext cx="7377602" cy="644318"/>
          </a:xfrm>
          <a:prstGeom prst="rect">
            <a:avLst/>
          </a:prstGeom>
        </p:spPr>
        <p:txBody>
          <a:bodyPr vert="horz" lIns="91440" tIns="45720" rIns="91440" bIns="45720" rtlCol="0" anchor="ctr">
            <a:noAutofit/>
          </a:bodyPr>
          <a:lstStyle/>
          <a:p>
            <a:pPr lvl="0">
              <a:spcBef>
                <a:spcPct val="0"/>
              </a:spcBef>
              <a:defRPr/>
            </a:pPr>
            <a:r>
              <a:rPr lang="zh-CN" altLang="en-US" sz="2400" b="1" dirty="0">
                <a:solidFill>
                  <a:srgbClr val="FFFF00"/>
                </a:solidFill>
                <a:latin typeface="微软雅黑" panose="020B0503020204020204" pitchFamily="34" charset="-122"/>
                <a:ea typeface="微软雅黑" panose="020B0503020204020204" pitchFamily="34" charset="-122"/>
                <a:cs typeface="+mj-cs"/>
              </a:rPr>
              <a:t>车</a:t>
            </a:r>
            <a:r>
              <a:rPr lang="zh-CN" altLang="en-US" sz="2400" b="1" dirty="0" smtClean="0">
                <a:solidFill>
                  <a:srgbClr val="FFFF00"/>
                </a:solidFill>
                <a:latin typeface="微软雅黑" panose="020B0503020204020204" pitchFamily="34" charset="-122"/>
                <a:ea typeface="微软雅黑" panose="020B0503020204020204" pitchFamily="34" charset="-122"/>
                <a:cs typeface="+mj-cs"/>
              </a:rPr>
              <a:t>企要求对汽车进行全生命周期管理</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grpSp>
        <p:nvGrpSpPr>
          <p:cNvPr id="96" name="Group 2"/>
          <p:cNvGrpSpPr>
            <a:grpSpLocks/>
          </p:cNvGrpSpPr>
          <p:nvPr/>
        </p:nvGrpSpPr>
        <p:grpSpPr bwMode="auto">
          <a:xfrm>
            <a:off x="216941" y="1707654"/>
            <a:ext cx="4536504" cy="3219822"/>
            <a:chOff x="672" y="1152"/>
            <a:chExt cx="3744" cy="2736"/>
          </a:xfrm>
        </p:grpSpPr>
        <p:sp>
          <p:nvSpPr>
            <p:cNvPr id="97" name="Freeform 3"/>
            <p:cNvSpPr>
              <a:spLocks noEditPoints="1"/>
            </p:cNvSpPr>
            <p:nvPr/>
          </p:nvSpPr>
          <p:spPr bwMode="gray">
            <a:xfrm>
              <a:off x="672" y="1344"/>
              <a:ext cx="3744" cy="2544"/>
            </a:xfrm>
            <a:custGeom>
              <a:avLst/>
              <a:gdLst>
                <a:gd name="T0" fmla="*/ 2556 w 2820"/>
                <a:gd name="T1" fmla="*/ 33 h 2912"/>
                <a:gd name="T2" fmla="*/ 1922 w 2820"/>
                <a:gd name="T3" fmla="*/ 112 h 2912"/>
                <a:gd name="T4" fmla="*/ 1391 w 2820"/>
                <a:gd name="T5" fmla="*/ 200 h 2912"/>
                <a:gd name="T6" fmla="*/ 951 w 2820"/>
                <a:gd name="T7" fmla="*/ 298 h 2912"/>
                <a:gd name="T8" fmla="*/ 593 w 2820"/>
                <a:gd name="T9" fmla="*/ 403 h 2912"/>
                <a:gd name="T10" fmla="*/ 328 w 2820"/>
                <a:gd name="T11" fmla="*/ 515 h 2912"/>
                <a:gd name="T12" fmla="*/ 141 w 2820"/>
                <a:gd name="T13" fmla="*/ 630 h 2912"/>
                <a:gd name="T14" fmla="*/ 33 w 2820"/>
                <a:gd name="T15" fmla="*/ 748 h 2912"/>
                <a:gd name="T16" fmla="*/ 0 w 2820"/>
                <a:gd name="T17" fmla="*/ 867 h 2912"/>
                <a:gd name="T18" fmla="*/ 42 w 2820"/>
                <a:gd name="T19" fmla="*/ 984 h 2912"/>
                <a:gd name="T20" fmla="*/ 150 w 2820"/>
                <a:gd name="T21" fmla="*/ 1100 h 2912"/>
                <a:gd name="T22" fmla="*/ 323 w 2820"/>
                <a:gd name="T23" fmla="*/ 1212 h 2912"/>
                <a:gd name="T24" fmla="*/ 558 w 2820"/>
                <a:gd name="T25" fmla="*/ 1319 h 2912"/>
                <a:gd name="T26" fmla="*/ 851 w 2820"/>
                <a:gd name="T27" fmla="*/ 1417 h 2912"/>
                <a:gd name="T28" fmla="*/ 1199 w 2820"/>
                <a:gd name="T29" fmla="*/ 1508 h 2912"/>
                <a:gd name="T30" fmla="*/ 1601 w 2820"/>
                <a:gd name="T31" fmla="*/ 1588 h 2912"/>
                <a:gd name="T32" fmla="*/ 2045 w 2820"/>
                <a:gd name="T33" fmla="*/ 1656 h 2912"/>
                <a:gd name="T34" fmla="*/ 2541 w 2820"/>
                <a:gd name="T35" fmla="*/ 1710 h 2912"/>
                <a:gd name="T36" fmla="*/ 3076 w 2820"/>
                <a:gd name="T37" fmla="*/ 1748 h 2912"/>
                <a:gd name="T38" fmla="*/ 3646 w 2820"/>
                <a:gd name="T39" fmla="*/ 1770 h 2912"/>
                <a:gd name="T40" fmla="*/ 4255 w 2820"/>
                <a:gd name="T41" fmla="*/ 1773 h 2912"/>
                <a:gd name="T42" fmla="*/ 4891 w 2820"/>
                <a:gd name="T43" fmla="*/ 1754 h 2912"/>
                <a:gd name="T44" fmla="*/ 5556 w 2820"/>
                <a:gd name="T45" fmla="*/ 1717 h 2912"/>
                <a:gd name="T46" fmla="*/ 5955 w 2820"/>
                <a:gd name="T47" fmla="*/ 1942 h 2912"/>
                <a:gd name="T48" fmla="*/ 4372 w 2820"/>
                <a:gd name="T49" fmla="*/ 1035 h 2912"/>
                <a:gd name="T50" fmla="*/ 4578 w 2820"/>
                <a:gd name="T51" fmla="*/ 1276 h 2912"/>
                <a:gd name="T52" fmla="*/ 4185 w 2820"/>
                <a:gd name="T53" fmla="*/ 1290 h 2912"/>
                <a:gd name="T54" fmla="*/ 3781 w 2820"/>
                <a:gd name="T55" fmla="*/ 1289 h 2912"/>
                <a:gd name="T56" fmla="*/ 3374 w 2820"/>
                <a:gd name="T57" fmla="*/ 1275 h 2912"/>
                <a:gd name="T58" fmla="*/ 2977 w 2820"/>
                <a:gd name="T59" fmla="*/ 1248 h 2912"/>
                <a:gd name="T60" fmla="*/ 2593 w 2820"/>
                <a:gd name="T61" fmla="*/ 1208 h 2912"/>
                <a:gd name="T62" fmla="*/ 2228 w 2820"/>
                <a:gd name="T63" fmla="*/ 1158 h 2912"/>
                <a:gd name="T64" fmla="*/ 1895 w 2820"/>
                <a:gd name="T65" fmla="*/ 1097 h 2912"/>
                <a:gd name="T66" fmla="*/ 1601 w 2820"/>
                <a:gd name="T67" fmla="*/ 1028 h 2912"/>
                <a:gd name="T68" fmla="*/ 1352 w 2820"/>
                <a:gd name="T69" fmla="*/ 952 h 2912"/>
                <a:gd name="T70" fmla="*/ 1156 w 2820"/>
                <a:gd name="T71" fmla="*/ 869 h 2912"/>
                <a:gd name="T72" fmla="*/ 1026 w 2820"/>
                <a:gd name="T73" fmla="*/ 780 h 2912"/>
                <a:gd name="T74" fmla="*/ 959 w 2820"/>
                <a:gd name="T75" fmla="*/ 688 h 2912"/>
                <a:gd name="T76" fmla="*/ 973 w 2820"/>
                <a:gd name="T77" fmla="*/ 592 h 2912"/>
                <a:gd name="T78" fmla="*/ 1077 w 2820"/>
                <a:gd name="T79" fmla="*/ 494 h 2912"/>
                <a:gd name="T80" fmla="*/ 1273 w 2820"/>
                <a:gd name="T81" fmla="*/ 395 h 2912"/>
                <a:gd name="T82" fmla="*/ 1569 w 2820"/>
                <a:gd name="T83" fmla="*/ 296 h 2912"/>
                <a:gd name="T84" fmla="*/ 1976 w 2820"/>
                <a:gd name="T85" fmla="*/ 198 h 2912"/>
                <a:gd name="T86" fmla="*/ 2505 w 2820"/>
                <a:gd name="T87" fmla="*/ 103 h 2912"/>
                <a:gd name="T88" fmla="*/ 3156 w 2820"/>
                <a:gd name="T89" fmla="*/ 10 h 2912"/>
                <a:gd name="T90" fmla="*/ 2912 w 2820"/>
                <a:gd name="T91" fmla="*/ 0 h 2912"/>
                <a:gd name="T92" fmla="*/ 6600 w 2820"/>
                <a:gd name="T93" fmla="*/ 1289 h 2912"/>
                <a:gd name="T94" fmla="*/ 6600 w 2820"/>
                <a:gd name="T95" fmla="*/ 1289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accent1"/>
                </a:gs>
                <a:gs pos="100000">
                  <a:schemeClr val="accent2"/>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99" name="Group 5"/>
            <p:cNvGrpSpPr>
              <a:grpSpLocks/>
            </p:cNvGrpSpPr>
            <p:nvPr/>
          </p:nvGrpSpPr>
          <p:grpSpPr bwMode="auto">
            <a:xfrm>
              <a:off x="1950" y="2508"/>
              <a:ext cx="1074" cy="1188"/>
              <a:chOff x="1950" y="2508"/>
              <a:chExt cx="1074" cy="1188"/>
            </a:xfrm>
          </p:grpSpPr>
          <p:sp>
            <p:nvSpPr>
              <p:cNvPr id="122" name="Oval 6"/>
              <p:cNvSpPr>
                <a:spLocks noChangeArrowheads="1"/>
              </p:cNvSpPr>
              <p:nvPr/>
            </p:nvSpPr>
            <p:spPr bwMode="gray">
              <a:xfrm rot="-723406">
                <a:off x="1993" y="3276"/>
                <a:ext cx="906" cy="42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3" name="Oval 7"/>
              <p:cNvSpPr>
                <a:spLocks noChangeArrowheads="1"/>
              </p:cNvSpPr>
              <p:nvPr/>
            </p:nvSpPr>
            <p:spPr bwMode="gray">
              <a:xfrm>
                <a:off x="1950" y="2508"/>
                <a:ext cx="1074" cy="107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4" name="Oval 8"/>
              <p:cNvSpPr>
                <a:spLocks noChangeArrowheads="1"/>
              </p:cNvSpPr>
              <p:nvPr/>
            </p:nvSpPr>
            <p:spPr bwMode="gray">
              <a:xfrm>
                <a:off x="1963" y="2514"/>
                <a:ext cx="1049" cy="104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5" name="Oval 9"/>
              <p:cNvSpPr>
                <a:spLocks noChangeArrowheads="1"/>
              </p:cNvSpPr>
              <p:nvPr/>
            </p:nvSpPr>
            <p:spPr bwMode="gray">
              <a:xfrm>
                <a:off x="1974" y="2524"/>
                <a:ext cx="998" cy="98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6" name="Oval 10"/>
              <p:cNvSpPr>
                <a:spLocks noChangeArrowheads="1"/>
              </p:cNvSpPr>
              <p:nvPr/>
            </p:nvSpPr>
            <p:spPr bwMode="gray">
              <a:xfrm>
                <a:off x="2032" y="2552"/>
                <a:ext cx="888" cy="79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7" name="Text Box 11"/>
              <p:cNvSpPr txBox="1">
                <a:spLocks noChangeArrowheads="1"/>
              </p:cNvSpPr>
              <p:nvPr/>
            </p:nvSpPr>
            <p:spPr bwMode="gray">
              <a:xfrm>
                <a:off x="2204" y="2903"/>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800" b="1" dirty="0" smtClean="0">
                    <a:solidFill>
                      <a:srgbClr val="000000"/>
                    </a:solidFill>
                    <a:latin typeface="微软雅黑" panose="020B0503020204020204" pitchFamily="34" charset="-122"/>
                    <a:ea typeface="微软雅黑" panose="020B0503020204020204" pitchFamily="34" charset="-122"/>
                  </a:rPr>
                  <a:t>服务</a:t>
                </a:r>
                <a:endParaRPr lang="en-US" altLang="zh-CN" b="1" dirty="0">
                  <a:latin typeface="微软雅黑" panose="020B0503020204020204" pitchFamily="34" charset="-122"/>
                  <a:ea typeface="微软雅黑" panose="020B0503020204020204" pitchFamily="34" charset="-122"/>
                </a:endParaRPr>
              </a:p>
            </p:txBody>
          </p:sp>
        </p:grpSp>
        <p:grpSp>
          <p:nvGrpSpPr>
            <p:cNvPr id="100" name="Group 12"/>
            <p:cNvGrpSpPr>
              <a:grpSpLocks/>
            </p:cNvGrpSpPr>
            <p:nvPr/>
          </p:nvGrpSpPr>
          <p:grpSpPr bwMode="auto">
            <a:xfrm>
              <a:off x="784" y="2268"/>
              <a:ext cx="864" cy="1008"/>
              <a:chOff x="784" y="2268"/>
              <a:chExt cx="864" cy="1008"/>
            </a:xfrm>
          </p:grpSpPr>
          <p:sp>
            <p:nvSpPr>
              <p:cNvPr id="115" name="Oval 13"/>
              <p:cNvSpPr>
                <a:spLocks noChangeArrowheads="1"/>
              </p:cNvSpPr>
              <p:nvPr/>
            </p:nvSpPr>
            <p:spPr bwMode="gray">
              <a:xfrm rot="-772996">
                <a:off x="832" y="2892"/>
                <a:ext cx="714" cy="384"/>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nvGrpSpPr>
              <p:cNvPr id="116" name="Group 14"/>
              <p:cNvGrpSpPr>
                <a:grpSpLocks/>
              </p:cNvGrpSpPr>
              <p:nvPr/>
            </p:nvGrpSpPr>
            <p:grpSpPr bwMode="auto">
              <a:xfrm>
                <a:off x="784" y="2268"/>
                <a:ext cx="864" cy="908"/>
                <a:chOff x="732" y="2112"/>
                <a:chExt cx="842" cy="860"/>
              </a:xfrm>
            </p:grpSpPr>
            <p:sp>
              <p:nvSpPr>
                <p:cNvPr id="117" name="Oval 15"/>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8" name="Oval 16"/>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9" name="Oval 17"/>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0" name="Oval 18"/>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1" name="Text Box 19"/>
                <p:cNvSpPr txBox="1">
                  <a:spLocks noChangeArrowheads="1"/>
                </p:cNvSpPr>
                <p:nvPr/>
              </p:nvSpPr>
              <p:spPr bwMode="gray">
                <a:xfrm>
                  <a:off x="896" y="2414"/>
                  <a:ext cx="491"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400" b="1" dirty="0" smtClean="0">
                      <a:solidFill>
                        <a:srgbClr val="000000"/>
                      </a:solidFill>
                      <a:latin typeface="微软雅黑" panose="020B0503020204020204" pitchFamily="34" charset="-122"/>
                      <a:ea typeface="微软雅黑" panose="020B0503020204020204" pitchFamily="34" charset="-122"/>
                    </a:rPr>
                    <a:t>销售</a:t>
                  </a:r>
                  <a:endParaRPr lang="en-US" altLang="zh-CN" b="1" dirty="0">
                    <a:latin typeface="微软雅黑" panose="020B0503020204020204" pitchFamily="34" charset="-122"/>
                    <a:ea typeface="微软雅黑" panose="020B0503020204020204" pitchFamily="34" charset="-122"/>
                  </a:endParaRPr>
                </a:p>
              </p:txBody>
            </p:sp>
          </p:grpSp>
        </p:grpSp>
        <p:grpSp>
          <p:nvGrpSpPr>
            <p:cNvPr id="101" name="Group 20"/>
            <p:cNvGrpSpPr>
              <a:grpSpLocks/>
            </p:cNvGrpSpPr>
            <p:nvPr/>
          </p:nvGrpSpPr>
          <p:grpSpPr bwMode="auto">
            <a:xfrm>
              <a:off x="720" y="1404"/>
              <a:ext cx="693" cy="718"/>
              <a:chOff x="720" y="1404"/>
              <a:chExt cx="693" cy="718"/>
            </a:xfrm>
          </p:grpSpPr>
          <p:sp>
            <p:nvSpPr>
              <p:cNvPr id="109" name="Oval 21"/>
              <p:cNvSpPr>
                <a:spLocks noChangeArrowheads="1"/>
              </p:cNvSpPr>
              <p:nvPr/>
            </p:nvSpPr>
            <p:spPr bwMode="gray">
              <a:xfrm>
                <a:off x="720" y="1786"/>
                <a:ext cx="576" cy="336"/>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0" name="Oval 22"/>
              <p:cNvSpPr>
                <a:spLocks noChangeArrowheads="1"/>
              </p:cNvSpPr>
              <p:nvPr/>
            </p:nvSpPr>
            <p:spPr bwMode="gray">
              <a:xfrm>
                <a:off x="768" y="1404"/>
                <a:ext cx="645" cy="64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1" name="Oval 23"/>
              <p:cNvSpPr>
                <a:spLocks noChangeArrowheads="1"/>
              </p:cNvSpPr>
              <p:nvPr/>
            </p:nvSpPr>
            <p:spPr bwMode="gray">
              <a:xfrm>
                <a:off x="776" y="1407"/>
                <a:ext cx="630" cy="63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2" name="Oval 24"/>
              <p:cNvSpPr>
                <a:spLocks noChangeArrowheads="1"/>
              </p:cNvSpPr>
              <p:nvPr/>
            </p:nvSpPr>
            <p:spPr bwMode="gray">
              <a:xfrm>
                <a:off x="783" y="1414"/>
                <a:ext cx="599" cy="58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3" name="Oval 25"/>
              <p:cNvSpPr>
                <a:spLocks noChangeArrowheads="1"/>
              </p:cNvSpPr>
              <p:nvPr/>
            </p:nvSpPr>
            <p:spPr bwMode="gray">
              <a:xfrm>
                <a:off x="817" y="1430"/>
                <a:ext cx="534" cy="47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4" name="Text Box 26"/>
              <p:cNvSpPr txBox="1">
                <a:spLocks noChangeArrowheads="1"/>
              </p:cNvSpPr>
              <p:nvPr/>
            </p:nvSpPr>
            <p:spPr bwMode="gray">
              <a:xfrm>
                <a:off x="892" y="1624"/>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dirty="0" smtClean="0">
                    <a:solidFill>
                      <a:srgbClr val="000000"/>
                    </a:solidFill>
                    <a:latin typeface="微软雅黑" panose="020B0503020204020204" pitchFamily="34" charset="-122"/>
                    <a:ea typeface="微软雅黑" panose="020B0503020204020204" pitchFamily="34" charset="-122"/>
                  </a:rPr>
                  <a:t>物流</a:t>
                </a:r>
                <a:endParaRPr lang="en-US" altLang="zh-CN" b="1" dirty="0">
                  <a:latin typeface="微软雅黑" panose="020B0503020204020204" pitchFamily="34" charset="-122"/>
                  <a:ea typeface="微软雅黑" panose="020B0503020204020204" pitchFamily="34" charset="-122"/>
                </a:endParaRPr>
              </a:p>
            </p:txBody>
          </p:sp>
        </p:grpSp>
        <p:grpSp>
          <p:nvGrpSpPr>
            <p:cNvPr id="102" name="Group 27"/>
            <p:cNvGrpSpPr>
              <a:grpSpLocks/>
            </p:cNvGrpSpPr>
            <p:nvPr/>
          </p:nvGrpSpPr>
          <p:grpSpPr bwMode="auto">
            <a:xfrm>
              <a:off x="1518" y="1152"/>
              <a:ext cx="507" cy="480"/>
              <a:chOff x="1518" y="1152"/>
              <a:chExt cx="507" cy="480"/>
            </a:xfrm>
          </p:grpSpPr>
          <p:sp>
            <p:nvSpPr>
              <p:cNvPr id="103" name="Oval 28"/>
              <p:cNvSpPr>
                <a:spLocks noChangeArrowheads="1"/>
              </p:cNvSpPr>
              <p:nvPr/>
            </p:nvSpPr>
            <p:spPr bwMode="gray">
              <a:xfrm>
                <a:off x="1518" y="1488"/>
                <a:ext cx="432" cy="144"/>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4" name="Oval 29"/>
              <p:cNvSpPr>
                <a:spLocks noChangeArrowheads="1"/>
              </p:cNvSpPr>
              <p:nvPr/>
            </p:nvSpPr>
            <p:spPr bwMode="gray">
              <a:xfrm>
                <a:off x="1595" y="1152"/>
                <a:ext cx="430" cy="430"/>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5" name="Oval 30"/>
              <p:cNvSpPr>
                <a:spLocks noChangeArrowheads="1"/>
              </p:cNvSpPr>
              <p:nvPr/>
            </p:nvSpPr>
            <p:spPr bwMode="gray">
              <a:xfrm>
                <a:off x="1601" y="1154"/>
                <a:ext cx="419" cy="42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6" name="Oval 31"/>
              <p:cNvSpPr>
                <a:spLocks noChangeArrowheads="1"/>
              </p:cNvSpPr>
              <p:nvPr/>
            </p:nvSpPr>
            <p:spPr bwMode="gray">
              <a:xfrm>
                <a:off x="1605" y="1158"/>
                <a:ext cx="399" cy="392"/>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7" name="Oval 32"/>
              <p:cNvSpPr>
                <a:spLocks noChangeArrowheads="1"/>
              </p:cNvSpPr>
              <p:nvPr/>
            </p:nvSpPr>
            <p:spPr bwMode="gray">
              <a:xfrm>
                <a:off x="1628" y="1170"/>
                <a:ext cx="355" cy="31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8" name="Text Box 33"/>
              <p:cNvSpPr txBox="1">
                <a:spLocks noChangeArrowheads="1"/>
              </p:cNvSpPr>
              <p:nvPr/>
            </p:nvSpPr>
            <p:spPr bwMode="gray">
              <a:xfrm>
                <a:off x="1640" y="1293"/>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400" b="1" dirty="0" smtClean="0">
                    <a:solidFill>
                      <a:srgbClr val="000000"/>
                    </a:solidFill>
                    <a:latin typeface="微软雅黑" panose="020B0503020204020204" pitchFamily="34" charset="-122"/>
                    <a:ea typeface="微软雅黑" panose="020B0503020204020204" pitchFamily="34" charset="-122"/>
                  </a:rPr>
                  <a:t>生产</a:t>
                </a:r>
                <a:endParaRPr lang="en-US" altLang="zh-CN" b="1" dirty="0">
                  <a:latin typeface="微软雅黑" panose="020B0503020204020204" pitchFamily="34" charset="-122"/>
                  <a:ea typeface="微软雅黑" panose="020B0503020204020204" pitchFamily="34" charset="-122"/>
                </a:endParaRPr>
              </a:p>
            </p:txBody>
          </p:sp>
        </p:grpSp>
      </p:grpSp>
      <p:pic>
        <p:nvPicPr>
          <p:cNvPr id="128" name="图片 127"/>
          <p:cNvPicPr>
            <a:picLocks noChangeAspect="1"/>
          </p:cNvPicPr>
          <p:nvPr/>
        </p:nvPicPr>
        <p:blipFill>
          <a:blip r:embed="rId3"/>
          <a:stretch>
            <a:fillRect/>
          </a:stretch>
        </p:blipFill>
        <p:spPr>
          <a:xfrm>
            <a:off x="3321986" y="623780"/>
            <a:ext cx="1808817" cy="1277899"/>
          </a:xfrm>
          <a:prstGeom prst="rect">
            <a:avLst/>
          </a:prstGeom>
        </p:spPr>
      </p:pic>
      <p:sp>
        <p:nvSpPr>
          <p:cNvPr id="129" name="TextBox 12"/>
          <p:cNvSpPr txBox="1"/>
          <p:nvPr/>
        </p:nvSpPr>
        <p:spPr>
          <a:xfrm>
            <a:off x="5258557" y="755995"/>
            <a:ext cx="2500356" cy="830997"/>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itchFamily="34" charset="-122"/>
                <a:ea typeface="微软雅黑" pitchFamily="34" charset="-122"/>
              </a:rPr>
              <a:t>出厂前需要</a:t>
            </a:r>
            <a:r>
              <a:rPr lang="zh-CN" altLang="en-US" sz="1600" dirty="0">
                <a:solidFill>
                  <a:schemeClr val="bg1"/>
                </a:solidFill>
                <a:latin typeface="微软雅黑" pitchFamily="34" charset="-122"/>
                <a:ea typeface="微软雅黑" pitchFamily="34" charset="-122"/>
              </a:rPr>
              <a:t>反复测试</a:t>
            </a:r>
            <a:r>
              <a:rPr lang="zh-CN" altLang="en-US" sz="1600" dirty="0" smtClean="0">
                <a:solidFill>
                  <a:schemeClr val="bg1"/>
                </a:solidFill>
                <a:latin typeface="微软雅黑" pitchFamily="34" charset="-122"/>
                <a:ea typeface="微软雅黑" pitchFamily="34" charset="-122"/>
              </a:rPr>
              <a:t>终端</a:t>
            </a:r>
            <a:r>
              <a:rPr lang="zh-CN" altLang="en-US" sz="1600" dirty="0">
                <a:solidFill>
                  <a:schemeClr val="bg1"/>
                </a:solidFill>
                <a:latin typeface="微软雅黑" pitchFamily="34" charset="-122"/>
                <a:ea typeface="微软雅黑" pitchFamily="34" charset="-122"/>
              </a:rPr>
              <a:t>联网</a:t>
            </a:r>
            <a:r>
              <a:rPr lang="zh-CN" altLang="en-US" sz="1600" dirty="0" smtClean="0">
                <a:solidFill>
                  <a:schemeClr val="bg1"/>
                </a:solidFill>
                <a:latin typeface="微软雅黑" pitchFamily="34" charset="-122"/>
                <a:ea typeface="微软雅黑" pitchFamily="34" charset="-122"/>
              </a:rPr>
              <a:t>功能</a:t>
            </a:r>
            <a:r>
              <a:rPr lang="zh-CN" altLang="en-US" sz="1600" dirty="0">
                <a:solidFill>
                  <a:schemeClr val="bg1"/>
                </a:solidFill>
                <a:latin typeface="微软雅黑" pitchFamily="34" charset="-122"/>
                <a:ea typeface="微软雅黑" pitchFamily="34" charset="-122"/>
              </a:rPr>
              <a:t>以保障</a:t>
            </a:r>
            <a:r>
              <a:rPr lang="zh-CN" altLang="en-US" sz="1600" dirty="0" smtClean="0">
                <a:solidFill>
                  <a:schemeClr val="bg1"/>
                </a:solidFill>
                <a:latin typeface="微软雅黑" pitchFamily="34" charset="-122"/>
                <a:ea typeface="微软雅黑" pitchFamily="34" charset="-122"/>
              </a:rPr>
              <a:t>质量。</a:t>
            </a:r>
            <a:endParaRPr lang="zh-CN" altLang="en-US" sz="1600" dirty="0">
              <a:solidFill>
                <a:schemeClr val="bg1"/>
              </a:solidFill>
              <a:latin typeface="微软雅黑" pitchFamily="34" charset="-122"/>
              <a:ea typeface="微软雅黑" pitchFamily="34" charset="-122"/>
            </a:endParaRPr>
          </a:p>
        </p:txBody>
      </p:sp>
      <p:pic>
        <p:nvPicPr>
          <p:cNvPr id="130" name="图片 129"/>
          <p:cNvPicPr>
            <a:picLocks noChangeAspect="1"/>
          </p:cNvPicPr>
          <p:nvPr/>
        </p:nvPicPr>
        <p:blipFill>
          <a:blip r:embed="rId4"/>
          <a:stretch>
            <a:fillRect/>
          </a:stretch>
        </p:blipFill>
        <p:spPr>
          <a:xfrm>
            <a:off x="4427984" y="2158373"/>
            <a:ext cx="1983191" cy="1349481"/>
          </a:xfrm>
          <a:prstGeom prst="rect">
            <a:avLst/>
          </a:prstGeom>
        </p:spPr>
      </p:pic>
      <p:sp>
        <p:nvSpPr>
          <p:cNvPr id="131" name="TextBox 12"/>
          <p:cNvSpPr txBox="1"/>
          <p:nvPr/>
        </p:nvSpPr>
        <p:spPr>
          <a:xfrm>
            <a:off x="149356" y="633463"/>
            <a:ext cx="2917440" cy="830997"/>
          </a:xfrm>
          <a:prstGeom prst="rect">
            <a:avLst/>
          </a:prstGeom>
          <a:noFill/>
        </p:spPr>
        <p:txBody>
          <a:bodyPr wrap="square" rtlCol="0">
            <a:spAutoFit/>
          </a:bodyPr>
          <a:lstStyle/>
          <a:p>
            <a:pPr>
              <a:lnSpc>
                <a:spcPct val="150000"/>
              </a:lnSpc>
            </a:pPr>
            <a:r>
              <a:rPr lang="zh-CN" altLang="en-US" sz="1600" dirty="0">
                <a:solidFill>
                  <a:schemeClr val="bg1"/>
                </a:solidFill>
                <a:latin typeface="微软雅黑" pitchFamily="34" charset="-122"/>
                <a:ea typeface="微软雅黑" pitchFamily="34" charset="-122"/>
              </a:rPr>
              <a:t>服务全生命周期中的变更</a:t>
            </a:r>
            <a:r>
              <a:rPr lang="en-US" altLang="zh-CN" sz="1600" dirty="0">
                <a:solidFill>
                  <a:schemeClr val="bg1"/>
                </a:solidFill>
                <a:latin typeface="微软雅黑" pitchFamily="34" charset="-122"/>
                <a:ea typeface="微软雅黑" pitchFamily="34" charset="-122"/>
              </a:rPr>
              <a:t>:</a:t>
            </a:r>
          </a:p>
          <a:p>
            <a:pPr>
              <a:lnSpc>
                <a:spcPct val="150000"/>
              </a:lnSpc>
            </a:pPr>
            <a:r>
              <a:rPr lang="zh-CN" altLang="en-US" sz="1600" dirty="0" smtClean="0">
                <a:solidFill>
                  <a:schemeClr val="bg1"/>
                </a:solidFill>
                <a:latin typeface="微软雅黑" pitchFamily="34" charset="-122"/>
                <a:ea typeface="微软雅黑" pitchFamily="34" charset="-122"/>
              </a:rPr>
              <a:t>联网、服务、商务、网络</a:t>
            </a:r>
            <a:endParaRPr lang="zh-CN" altLang="en-US" sz="1600" dirty="0">
              <a:solidFill>
                <a:schemeClr val="bg1"/>
              </a:solidFill>
              <a:latin typeface="微软雅黑" pitchFamily="34" charset="-122"/>
              <a:ea typeface="微软雅黑" pitchFamily="34" charset="-122"/>
            </a:endParaRPr>
          </a:p>
        </p:txBody>
      </p:sp>
      <p:sp>
        <p:nvSpPr>
          <p:cNvPr id="132" name="TextBox 12"/>
          <p:cNvSpPr txBox="1"/>
          <p:nvPr/>
        </p:nvSpPr>
        <p:spPr>
          <a:xfrm>
            <a:off x="1797909" y="2126327"/>
            <a:ext cx="1065325" cy="1135054"/>
          </a:xfrm>
          <a:prstGeom prst="rect">
            <a:avLst/>
          </a:prstGeom>
          <a:noFill/>
        </p:spPr>
        <p:txBody>
          <a:bodyPr wrap="square" rtlCol="0">
            <a:spAutoFit/>
          </a:bodyPr>
          <a:lstStyle/>
          <a:p>
            <a:pPr>
              <a:lnSpc>
                <a:spcPct val="150000"/>
              </a:lnSpc>
            </a:pPr>
            <a:r>
              <a:rPr lang="zh-CN" altLang="en-US" sz="2400" b="1" dirty="0" smtClean="0">
                <a:solidFill>
                  <a:schemeClr val="tx2">
                    <a:lumMod val="60000"/>
                    <a:lumOff val="40000"/>
                  </a:schemeClr>
                </a:solidFill>
                <a:latin typeface="微软雅黑" pitchFamily="34" charset="-122"/>
                <a:ea typeface="微软雅黑" pitchFamily="34" charset="-122"/>
              </a:rPr>
              <a:t>全球部署</a:t>
            </a:r>
            <a:endParaRPr lang="zh-CN" altLang="en-US" sz="2400" b="1" dirty="0">
              <a:solidFill>
                <a:schemeClr val="tx2">
                  <a:lumMod val="60000"/>
                  <a:lumOff val="40000"/>
                </a:schemeClr>
              </a:solidFill>
              <a:latin typeface="微软雅黑" pitchFamily="34" charset="-122"/>
              <a:ea typeface="微软雅黑" pitchFamily="34" charset="-122"/>
            </a:endParaRPr>
          </a:p>
        </p:txBody>
      </p:sp>
      <p:sp>
        <p:nvSpPr>
          <p:cNvPr id="133" name="TextBox 12"/>
          <p:cNvSpPr txBox="1"/>
          <p:nvPr/>
        </p:nvSpPr>
        <p:spPr>
          <a:xfrm>
            <a:off x="6477517" y="2180756"/>
            <a:ext cx="1696819" cy="1200329"/>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itchFamily="34" charset="-122"/>
                <a:ea typeface="微软雅黑" pitchFamily="34" charset="-122"/>
              </a:rPr>
              <a:t>销售时需不断向客户展示，不能出任何偏差</a:t>
            </a:r>
            <a:endParaRPr lang="zh-CN" altLang="en-US" sz="1600" dirty="0">
              <a:solidFill>
                <a:schemeClr val="bg1"/>
              </a:solidFill>
              <a:latin typeface="微软雅黑" pitchFamily="34" charset="-122"/>
              <a:ea typeface="微软雅黑" pitchFamily="34" charset="-122"/>
            </a:endParaRPr>
          </a:p>
        </p:txBody>
      </p:sp>
      <p:sp>
        <p:nvSpPr>
          <p:cNvPr id="260" name="云形 259"/>
          <p:cNvSpPr/>
          <p:nvPr/>
        </p:nvSpPr>
        <p:spPr>
          <a:xfrm>
            <a:off x="5375098" y="3825637"/>
            <a:ext cx="1881493" cy="110446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音乐、新闻、导航、应用</a:t>
            </a:r>
            <a:r>
              <a:rPr lang="en-US" altLang="zh-CN" dirty="0" smtClean="0"/>
              <a:t>……</a:t>
            </a:r>
            <a:endParaRPr lang="zh-CN" altLang="en-US" dirty="0"/>
          </a:p>
        </p:txBody>
      </p:sp>
      <p:sp>
        <p:nvSpPr>
          <p:cNvPr id="261" name="TextBox 12"/>
          <p:cNvSpPr txBox="1"/>
          <p:nvPr/>
        </p:nvSpPr>
        <p:spPr>
          <a:xfrm>
            <a:off x="7267669" y="3697847"/>
            <a:ext cx="1696819" cy="1200329"/>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itchFamily="34" charset="-122"/>
                <a:ea typeface="微软雅黑" pitchFamily="34" charset="-122"/>
              </a:rPr>
              <a:t>车企需要高品质的联网服务提高用户忠诚度</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69487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3608" y="1563638"/>
            <a:ext cx="7056784" cy="1354217"/>
          </a:xfrm>
          <a:prstGeom prst="rect">
            <a:avLst/>
          </a:prstGeom>
          <a:noFill/>
        </p:spPr>
        <p:txBody>
          <a:bodyPr wrap="square" rtlCol="0">
            <a:spAutoFit/>
          </a:bodyPr>
          <a:lstStyle/>
          <a:p>
            <a:r>
              <a:rPr lang="zh-CN" altLang="en-US" sz="5400" dirty="0" smtClean="0">
                <a:solidFill>
                  <a:schemeClr val="accent5">
                    <a:lumMod val="40000"/>
                    <a:lumOff val="60000"/>
                  </a:schemeClr>
                </a:solidFill>
              </a:rPr>
              <a:t>车联网</a:t>
            </a:r>
            <a:r>
              <a:rPr lang="zh-CN" altLang="en-US" sz="2800" dirty="0" smtClean="0">
                <a:solidFill>
                  <a:schemeClr val="bg1"/>
                </a:solidFill>
              </a:rPr>
              <a:t>是汽车企业应用新技术的基础，必将开启移动互联市场的新蓝海。</a:t>
            </a:r>
            <a:endParaRPr lang="zh-CN" altLang="en-US" sz="2800" dirty="0">
              <a:solidFill>
                <a:schemeClr val="bg1"/>
              </a:solidFill>
            </a:endParaRPr>
          </a:p>
        </p:txBody>
      </p:sp>
    </p:spTree>
    <p:extLst>
      <p:ext uri="{BB962C8B-B14F-4D97-AF65-F5344CB8AC3E}">
        <p14:creationId xmlns:p14="http://schemas.microsoft.com/office/powerpoint/2010/main" val="205846181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_JYrpb.bYUOabEMsoNkio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a:ea typeface="微软雅黑"/>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12663</TotalTime>
  <Words>3191</Words>
  <Application>Microsoft Office PowerPoint</Application>
  <PresentationFormat>全屏显示(16:9)</PresentationFormat>
  <Paragraphs>615</Paragraphs>
  <Slides>40</Slides>
  <Notes>30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40</vt:i4>
      </vt:variant>
    </vt:vector>
  </HeadingPairs>
  <TitlesOfParts>
    <vt:vector size="43" baseType="lpstr">
      <vt:lpstr>Office 主题</vt:lpstr>
      <vt:lpstr>默认设计模板</vt:lpstr>
      <vt:lpstr>Microsoft Excel 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pro</dc:creator>
  <cp:lastModifiedBy>张宝</cp:lastModifiedBy>
  <cp:revision>1146</cp:revision>
  <cp:lastPrinted>2015-08-14T07:57:42Z</cp:lastPrinted>
  <dcterms:created xsi:type="dcterms:W3CDTF">2013-06-13T03:55:35Z</dcterms:created>
  <dcterms:modified xsi:type="dcterms:W3CDTF">2016-10-30T02:21:34Z</dcterms:modified>
</cp:coreProperties>
</file>